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94"/>
  </p:notesMasterIdLst>
  <p:sldIdLst>
    <p:sldId id="343" r:id="rId3"/>
    <p:sldId id="257" r:id="rId4"/>
    <p:sldId id="349" r:id="rId5"/>
    <p:sldId id="258" r:id="rId6"/>
    <p:sldId id="256" r:id="rId7"/>
    <p:sldId id="259" r:id="rId8"/>
    <p:sldId id="260" r:id="rId9"/>
    <p:sldId id="261" r:id="rId10"/>
    <p:sldId id="317" r:id="rId11"/>
    <p:sldId id="262" r:id="rId12"/>
    <p:sldId id="264" r:id="rId13"/>
    <p:sldId id="265" r:id="rId14"/>
    <p:sldId id="266" r:id="rId15"/>
    <p:sldId id="267" r:id="rId16"/>
    <p:sldId id="268" r:id="rId17"/>
    <p:sldId id="263" r:id="rId18"/>
    <p:sldId id="318" r:id="rId19"/>
    <p:sldId id="269" r:id="rId20"/>
    <p:sldId id="270" r:id="rId21"/>
    <p:sldId id="319" r:id="rId22"/>
    <p:sldId id="320" r:id="rId23"/>
    <p:sldId id="322" r:id="rId24"/>
    <p:sldId id="271" r:id="rId25"/>
    <p:sldId id="321" r:id="rId26"/>
    <p:sldId id="333" r:id="rId27"/>
    <p:sldId id="323" r:id="rId28"/>
    <p:sldId id="334" r:id="rId29"/>
    <p:sldId id="324" r:id="rId30"/>
    <p:sldId id="325" r:id="rId31"/>
    <p:sldId id="326" r:id="rId32"/>
    <p:sldId id="337" r:id="rId33"/>
    <p:sldId id="336" r:id="rId34"/>
    <p:sldId id="274" r:id="rId35"/>
    <p:sldId id="275" r:id="rId36"/>
    <p:sldId id="290" r:id="rId37"/>
    <p:sldId id="273" r:id="rId38"/>
    <p:sldId id="276" r:id="rId39"/>
    <p:sldId id="278" r:id="rId40"/>
    <p:sldId id="335" r:id="rId41"/>
    <p:sldId id="282" r:id="rId42"/>
    <p:sldId id="346" r:id="rId43"/>
    <p:sldId id="279" r:id="rId44"/>
    <p:sldId id="351" r:id="rId45"/>
    <p:sldId id="348" r:id="rId46"/>
    <p:sldId id="327" r:id="rId47"/>
    <p:sldId id="328" r:id="rId48"/>
    <p:sldId id="280" r:id="rId49"/>
    <p:sldId id="281" r:id="rId50"/>
    <p:sldId id="283" r:id="rId51"/>
    <p:sldId id="284" r:id="rId52"/>
    <p:sldId id="285" r:id="rId53"/>
    <p:sldId id="286" r:id="rId54"/>
    <p:sldId id="287" r:id="rId55"/>
    <p:sldId id="288" r:id="rId56"/>
    <p:sldId id="289" r:id="rId57"/>
    <p:sldId id="291" r:id="rId58"/>
    <p:sldId id="292" r:id="rId59"/>
    <p:sldId id="339" r:id="rId60"/>
    <p:sldId id="338" r:id="rId61"/>
    <p:sldId id="340" r:id="rId62"/>
    <p:sldId id="341" r:id="rId63"/>
    <p:sldId id="293" r:id="rId64"/>
    <p:sldId id="342" r:id="rId65"/>
    <p:sldId id="294" r:id="rId66"/>
    <p:sldId id="295" r:id="rId67"/>
    <p:sldId id="296" r:id="rId68"/>
    <p:sldId id="297" r:id="rId69"/>
    <p:sldId id="298" r:id="rId70"/>
    <p:sldId id="305" r:id="rId71"/>
    <p:sldId id="306" r:id="rId72"/>
    <p:sldId id="307" r:id="rId73"/>
    <p:sldId id="308" r:id="rId74"/>
    <p:sldId id="309" r:id="rId75"/>
    <p:sldId id="329" r:id="rId76"/>
    <p:sldId id="310" r:id="rId77"/>
    <p:sldId id="311" r:id="rId78"/>
    <p:sldId id="312" r:id="rId79"/>
    <p:sldId id="313" r:id="rId80"/>
    <p:sldId id="332" r:id="rId81"/>
    <p:sldId id="347" r:id="rId82"/>
    <p:sldId id="314" r:id="rId83"/>
    <p:sldId id="350" r:id="rId84"/>
    <p:sldId id="315" r:id="rId85"/>
    <p:sldId id="299" r:id="rId86"/>
    <p:sldId id="330" r:id="rId87"/>
    <p:sldId id="331" r:id="rId88"/>
    <p:sldId id="300" r:id="rId89"/>
    <p:sldId id="301" r:id="rId90"/>
    <p:sldId id="303" r:id="rId91"/>
    <p:sldId id="344" r:id="rId92"/>
    <p:sldId id="345"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800000"/>
    <a:srgbClr val="00FF00"/>
    <a:srgbClr val="34E9FC"/>
    <a:srgbClr val="FF0066"/>
    <a:srgbClr val="FF9900"/>
    <a:srgbClr val="CC0099"/>
    <a:srgbClr val="CC00FF"/>
    <a:srgbClr val="0000CC"/>
    <a:srgbClr val="D5B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0" autoAdjust="0"/>
    <p:restoredTop sz="98559" autoAdjust="0"/>
  </p:normalViewPr>
  <p:slideViewPr>
    <p:cSldViewPr snapToGrid="0">
      <p:cViewPr>
        <p:scale>
          <a:sx n="75" d="100"/>
          <a:sy n="75" d="100"/>
        </p:scale>
        <p:origin x="-629" y="-27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D1B53-2D87-4889-8F76-063739610D59}" type="datetimeFigureOut">
              <a:rPr lang="en-US" smtClean="0"/>
              <a:t>5/20/2018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E15C0-CF59-419F-9B89-19F8A8FE9E6C}" type="slidenum">
              <a:rPr lang="en-US" smtClean="0"/>
              <a:t>‹#›</a:t>
            </a:fld>
            <a:endParaRPr lang="en-US"/>
          </a:p>
        </p:txBody>
      </p:sp>
    </p:spTree>
    <p:extLst>
      <p:ext uri="{BB962C8B-B14F-4D97-AF65-F5344CB8AC3E}">
        <p14:creationId xmlns:p14="http://schemas.microsoft.com/office/powerpoint/2010/main" val="3077259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E15C0-CF59-419F-9B89-19F8A8FE9E6C}" type="slidenum">
              <a:rPr lang="en-US" smtClean="0"/>
              <a:t>1</a:t>
            </a:fld>
            <a:endParaRPr lang="en-US"/>
          </a:p>
        </p:txBody>
      </p:sp>
    </p:spTree>
    <p:extLst>
      <p:ext uri="{BB962C8B-B14F-4D97-AF65-F5344CB8AC3E}">
        <p14:creationId xmlns:p14="http://schemas.microsoft.com/office/powerpoint/2010/main" val="46826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Rec’d 945</a:t>
            </a:r>
            <a:r>
              <a:rPr lang="en-US" baseline="0" smtClean="0"/>
              <a:t> AM May 13</a:t>
            </a:r>
            <a:r>
              <a:rPr lang="en-US" baseline="30000" smtClean="0"/>
              <a:t>th</a:t>
            </a:r>
            <a:r>
              <a:rPr lang="en-US" baseline="0" smtClean="0"/>
              <a:t> </a:t>
            </a:r>
            <a:endParaRPr lang="en-US"/>
          </a:p>
        </p:txBody>
      </p:sp>
      <p:sp>
        <p:nvSpPr>
          <p:cNvPr id="4" name="Slide Number Placeholder 3"/>
          <p:cNvSpPr>
            <a:spLocks noGrp="1"/>
          </p:cNvSpPr>
          <p:nvPr>
            <p:ph type="sldNum" sz="quarter" idx="10"/>
          </p:nvPr>
        </p:nvSpPr>
        <p:spPr/>
        <p:txBody>
          <a:bodyPr/>
          <a:lstStyle/>
          <a:p>
            <a:fld id="{212E15C0-CF59-419F-9B89-19F8A8FE9E6C}" type="slidenum">
              <a:rPr lang="en-US" smtClean="0"/>
              <a:t>2</a:t>
            </a:fld>
            <a:endParaRPr lang="en-US"/>
          </a:p>
        </p:txBody>
      </p:sp>
    </p:spTree>
    <p:extLst>
      <p:ext uri="{BB962C8B-B14F-4D97-AF65-F5344CB8AC3E}">
        <p14:creationId xmlns:p14="http://schemas.microsoft.com/office/powerpoint/2010/main" val="410606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Rec’d 945</a:t>
            </a:r>
            <a:r>
              <a:rPr lang="en-US" baseline="0" smtClean="0"/>
              <a:t> AM May 13</a:t>
            </a:r>
            <a:r>
              <a:rPr lang="en-US" baseline="30000" smtClean="0"/>
              <a:t>th</a:t>
            </a:r>
            <a:r>
              <a:rPr lang="en-US" baseline="0" smtClean="0"/>
              <a:t> </a:t>
            </a:r>
            <a:endParaRPr lang="en-US"/>
          </a:p>
        </p:txBody>
      </p:sp>
      <p:sp>
        <p:nvSpPr>
          <p:cNvPr id="4" name="Slide Number Placeholder 3"/>
          <p:cNvSpPr>
            <a:spLocks noGrp="1"/>
          </p:cNvSpPr>
          <p:nvPr>
            <p:ph type="sldNum" sz="quarter" idx="10"/>
          </p:nvPr>
        </p:nvSpPr>
        <p:spPr/>
        <p:txBody>
          <a:bodyPr/>
          <a:lstStyle/>
          <a:p>
            <a:fld id="{212E15C0-CF59-419F-9B89-19F8A8FE9E6C}" type="slidenum">
              <a:rPr lang="en-US" smtClean="0"/>
              <a:t>3</a:t>
            </a:fld>
            <a:endParaRPr lang="en-US"/>
          </a:p>
        </p:txBody>
      </p:sp>
    </p:spTree>
    <p:extLst>
      <p:ext uri="{BB962C8B-B14F-4D97-AF65-F5344CB8AC3E}">
        <p14:creationId xmlns:p14="http://schemas.microsoft.com/office/powerpoint/2010/main" val="4106060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2E15C0-CF59-419F-9B89-19F8A8FE9E6C}" type="slidenum">
              <a:rPr lang="en-US" smtClean="0"/>
              <a:t>8</a:t>
            </a:fld>
            <a:endParaRPr lang="en-US"/>
          </a:p>
        </p:txBody>
      </p:sp>
    </p:spTree>
    <p:extLst>
      <p:ext uri="{BB962C8B-B14F-4D97-AF65-F5344CB8AC3E}">
        <p14:creationId xmlns:p14="http://schemas.microsoft.com/office/powerpoint/2010/main" val="4054872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12E15C0-CF59-419F-9B89-19F8A8FE9E6C}" type="slidenum">
              <a:rPr lang="en-US" smtClean="0"/>
              <a:t>10</a:t>
            </a:fld>
            <a:endParaRPr lang="en-US"/>
          </a:p>
        </p:txBody>
      </p:sp>
    </p:spTree>
    <p:extLst>
      <p:ext uri="{BB962C8B-B14F-4D97-AF65-F5344CB8AC3E}">
        <p14:creationId xmlns:p14="http://schemas.microsoft.com/office/powerpoint/2010/main" val="225726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just to lighten things up!</a:t>
            </a:r>
            <a:endParaRPr lang="en-US" dirty="0"/>
          </a:p>
        </p:txBody>
      </p:sp>
      <p:sp>
        <p:nvSpPr>
          <p:cNvPr id="4" name="Slide Number Placeholder 3"/>
          <p:cNvSpPr>
            <a:spLocks noGrp="1"/>
          </p:cNvSpPr>
          <p:nvPr>
            <p:ph type="sldNum" sz="quarter" idx="10"/>
          </p:nvPr>
        </p:nvSpPr>
        <p:spPr/>
        <p:txBody>
          <a:bodyPr/>
          <a:lstStyle/>
          <a:p>
            <a:fld id="{212E15C0-CF59-419F-9B89-19F8A8FE9E6C}" type="slidenum">
              <a:rPr lang="en-US" smtClean="0"/>
              <a:t>41</a:t>
            </a:fld>
            <a:endParaRPr lang="en-US"/>
          </a:p>
        </p:txBody>
      </p:sp>
    </p:spTree>
    <p:extLst>
      <p:ext uri="{BB962C8B-B14F-4D97-AF65-F5344CB8AC3E}">
        <p14:creationId xmlns:p14="http://schemas.microsoft.com/office/powerpoint/2010/main" val="2023698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12E15C0-CF59-419F-9B89-19F8A8FE9E6C}" type="slidenum">
              <a:rPr lang="en-US" smtClean="0"/>
              <a:t>53</a:t>
            </a:fld>
            <a:endParaRPr lang="en-US"/>
          </a:p>
        </p:txBody>
      </p:sp>
    </p:spTree>
    <p:extLst>
      <p:ext uri="{BB962C8B-B14F-4D97-AF65-F5344CB8AC3E}">
        <p14:creationId xmlns:p14="http://schemas.microsoft.com/office/powerpoint/2010/main" val="1112620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12E15C0-CF59-419F-9B89-19F8A8FE9E6C}" type="slidenum">
              <a:rPr lang="en-US" smtClean="0"/>
              <a:t>59</a:t>
            </a:fld>
            <a:endParaRPr lang="en-US"/>
          </a:p>
        </p:txBody>
      </p:sp>
    </p:spTree>
    <p:extLst>
      <p:ext uri="{BB962C8B-B14F-4D97-AF65-F5344CB8AC3E}">
        <p14:creationId xmlns:p14="http://schemas.microsoft.com/office/powerpoint/2010/main" val="3389914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12E15C0-CF59-419F-9B89-19F8A8FE9E6C}" type="slidenum">
              <a:rPr lang="en-US" smtClean="0"/>
              <a:t>64</a:t>
            </a:fld>
            <a:endParaRPr lang="en-US"/>
          </a:p>
        </p:txBody>
      </p:sp>
    </p:spTree>
    <p:extLst>
      <p:ext uri="{BB962C8B-B14F-4D97-AF65-F5344CB8AC3E}">
        <p14:creationId xmlns:p14="http://schemas.microsoft.com/office/powerpoint/2010/main" val="278366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512772-A003-4BB8-B9DF-C9922AA1CCAC}" type="datetime1">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731213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FEBA08-1F6D-45F1-9812-C1F29B33CE75}" type="datetime1">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1479453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76617-5046-4D5F-8ED5-B376E15F9F61}" type="datetime1">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1537565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Entrance with Oval Border">
    <p:bg>
      <p:bgPr>
        <a:gradFill rotWithShape="1">
          <a:gsLst>
            <a:gs pos="0">
              <a:srgbClr val="EBEAEA"/>
            </a:gs>
            <a:gs pos="50000">
              <a:srgbClr val="E4E3E3"/>
            </a:gs>
            <a:gs pos="100000">
              <a:srgbClr val="BCBBBB"/>
            </a:gs>
          </a:gsLst>
          <a:lin ang="5400000" scaled="0"/>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A3745-A317-47C7-A622-5F694A86DCC5}" type="datetime1">
              <a:rPr lang="en-US" smtClean="0"/>
              <a:t>5/20/2018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55D82-D20F-4DB7-B3E9-7B7EAC2F87A9}" type="slidenum">
              <a:rPr lang="en-US" smtClean="0"/>
              <a:t>‹#›</a:t>
            </a:fld>
            <a:endParaRPr lang="en-US"/>
          </a:p>
        </p:txBody>
      </p:sp>
      <p:sp>
        <p:nvSpPr>
          <p:cNvPr id="6" name="Picture Placeholder 5"/>
          <p:cNvSpPr>
            <a:spLocks noGrp="1"/>
          </p:cNvSpPr>
          <p:nvPr>
            <p:ph type="pic" sz="quarter" idx="13"/>
          </p:nvPr>
        </p:nvSpPr>
        <p:spPr>
          <a:xfrm>
            <a:off x="1273098" y="535259"/>
            <a:ext cx="9645805" cy="5787483"/>
          </a:xfrm>
          <a:effectLst>
            <a:glow rad="139700">
              <a:srgbClr val="FFFFFF">
                <a:alpha val="40000"/>
              </a:srgbClr>
            </a:glow>
          </a:effectLst>
        </p:spPr>
        <p:txBody>
          <a:bodyPr/>
          <a:lstStyle>
            <a:lvl1pPr marL="0" indent="0" algn="ctr">
              <a:buNone/>
              <a:defRPr/>
            </a:lvl1pPr>
          </a:lstStyle>
          <a:p>
            <a:r>
              <a:rPr lang="en-US" smtClean="0"/>
              <a:t>Click icon to add picture</a:t>
            </a:r>
            <a:endParaRPr lang="en-US"/>
          </a:p>
        </p:txBody>
      </p:sp>
      <p:sp>
        <p:nvSpPr>
          <p:cNvPr id="22" name="glow1"/>
          <p:cNvSpPr>
            <a:spLocks noGrp="1" noChangeAspect="1"/>
          </p:cNvSpPr>
          <p:nvPr>
            <p:ph type="body" sz="quarter" idx="14" hasCustomPrompt="1"/>
          </p:nvPr>
        </p:nvSpPr>
        <p:spPr>
          <a:xfrm>
            <a:off x="1049554" y="306659"/>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smtClean="0"/>
              <a:t> </a:t>
            </a:r>
          </a:p>
        </p:txBody>
      </p:sp>
      <p:sp>
        <p:nvSpPr>
          <p:cNvPr id="23" name="glow2"/>
          <p:cNvSpPr>
            <a:spLocks noGrp="1" noChangeAspect="1"/>
          </p:cNvSpPr>
          <p:nvPr>
            <p:ph type="body" sz="quarter" idx="15" hasCustomPrompt="1"/>
          </p:nvPr>
        </p:nvSpPr>
        <p:spPr>
          <a:xfrm>
            <a:off x="3455949" y="306659"/>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smtClean="0"/>
              <a:t> </a:t>
            </a:r>
          </a:p>
        </p:txBody>
      </p:sp>
      <p:sp>
        <p:nvSpPr>
          <p:cNvPr id="24" name="glow3"/>
          <p:cNvSpPr>
            <a:spLocks noGrp="1" noChangeAspect="1"/>
          </p:cNvSpPr>
          <p:nvPr>
            <p:ph type="body" sz="quarter" idx="16" hasCustomPrompt="1"/>
          </p:nvPr>
        </p:nvSpPr>
        <p:spPr>
          <a:xfrm>
            <a:off x="5862344" y="306659"/>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smtClean="0"/>
              <a:t> </a:t>
            </a:r>
          </a:p>
        </p:txBody>
      </p:sp>
      <p:sp>
        <p:nvSpPr>
          <p:cNvPr id="25" name="glow4"/>
          <p:cNvSpPr>
            <a:spLocks noGrp="1" noChangeAspect="1"/>
          </p:cNvSpPr>
          <p:nvPr>
            <p:ph type="body" sz="quarter" idx="17" hasCustomPrompt="1"/>
          </p:nvPr>
        </p:nvSpPr>
        <p:spPr>
          <a:xfrm>
            <a:off x="8278851" y="306659"/>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smtClean="0"/>
              <a:t> </a:t>
            </a:r>
          </a:p>
        </p:txBody>
      </p:sp>
      <p:sp>
        <p:nvSpPr>
          <p:cNvPr id="26" name="glow5"/>
          <p:cNvSpPr>
            <a:spLocks noGrp="1" noChangeAspect="1"/>
          </p:cNvSpPr>
          <p:nvPr>
            <p:ph type="body" sz="quarter" idx="18" hasCustomPrompt="1"/>
          </p:nvPr>
        </p:nvSpPr>
        <p:spPr>
          <a:xfrm>
            <a:off x="10690303" y="306659"/>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smtClean="0"/>
              <a:t> </a:t>
            </a:r>
          </a:p>
        </p:txBody>
      </p:sp>
      <p:sp>
        <p:nvSpPr>
          <p:cNvPr id="27" name="glow6"/>
          <p:cNvSpPr>
            <a:spLocks noGrp="1" noChangeAspect="1"/>
          </p:cNvSpPr>
          <p:nvPr>
            <p:ph type="body" sz="quarter" idx="19" hasCustomPrompt="1"/>
          </p:nvPr>
        </p:nvSpPr>
        <p:spPr>
          <a:xfrm>
            <a:off x="10690303" y="2237569"/>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smtClean="0"/>
              <a:t> </a:t>
            </a:r>
          </a:p>
        </p:txBody>
      </p:sp>
      <p:sp>
        <p:nvSpPr>
          <p:cNvPr id="28" name="glow7"/>
          <p:cNvSpPr>
            <a:spLocks noGrp="1" noChangeAspect="1"/>
          </p:cNvSpPr>
          <p:nvPr>
            <p:ph type="body" sz="quarter" idx="20" hasCustomPrompt="1"/>
          </p:nvPr>
        </p:nvSpPr>
        <p:spPr>
          <a:xfrm>
            <a:off x="10690303" y="4168479"/>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smtClean="0"/>
              <a:t> </a:t>
            </a:r>
          </a:p>
        </p:txBody>
      </p:sp>
      <p:sp>
        <p:nvSpPr>
          <p:cNvPr id="29" name="glow8"/>
          <p:cNvSpPr>
            <a:spLocks noGrp="1" noChangeAspect="1"/>
          </p:cNvSpPr>
          <p:nvPr>
            <p:ph type="body" sz="quarter" idx="21" hasCustomPrompt="1"/>
          </p:nvPr>
        </p:nvSpPr>
        <p:spPr>
          <a:xfrm>
            <a:off x="10690303" y="6099388"/>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smtClean="0"/>
              <a:t> </a:t>
            </a:r>
          </a:p>
        </p:txBody>
      </p:sp>
      <p:sp>
        <p:nvSpPr>
          <p:cNvPr id="30" name="glow9"/>
          <p:cNvSpPr>
            <a:spLocks noGrp="1" noChangeAspect="1"/>
          </p:cNvSpPr>
          <p:nvPr>
            <p:ph type="body" sz="quarter" idx="22" hasCustomPrompt="1"/>
          </p:nvPr>
        </p:nvSpPr>
        <p:spPr>
          <a:xfrm>
            <a:off x="8277253" y="6099388"/>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smtClean="0"/>
              <a:t> </a:t>
            </a:r>
          </a:p>
        </p:txBody>
      </p:sp>
      <p:sp>
        <p:nvSpPr>
          <p:cNvPr id="31" name="glow10"/>
          <p:cNvSpPr>
            <a:spLocks noGrp="1" noChangeAspect="1"/>
          </p:cNvSpPr>
          <p:nvPr>
            <p:ph type="body" sz="quarter" idx="23" hasCustomPrompt="1"/>
          </p:nvPr>
        </p:nvSpPr>
        <p:spPr>
          <a:xfrm>
            <a:off x="5838928" y="6099388"/>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smtClean="0"/>
              <a:t> </a:t>
            </a:r>
          </a:p>
        </p:txBody>
      </p:sp>
      <p:sp>
        <p:nvSpPr>
          <p:cNvPr id="32" name="glow11"/>
          <p:cNvSpPr>
            <a:spLocks noGrp="1" noChangeAspect="1"/>
          </p:cNvSpPr>
          <p:nvPr>
            <p:ph type="body" sz="quarter" idx="24" hasCustomPrompt="1"/>
          </p:nvPr>
        </p:nvSpPr>
        <p:spPr>
          <a:xfrm>
            <a:off x="3455949" y="6099388"/>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smtClean="0"/>
              <a:t> </a:t>
            </a:r>
          </a:p>
        </p:txBody>
      </p:sp>
      <p:sp>
        <p:nvSpPr>
          <p:cNvPr id="33" name="glow12"/>
          <p:cNvSpPr>
            <a:spLocks noGrp="1" noChangeAspect="1"/>
          </p:cNvSpPr>
          <p:nvPr>
            <p:ph type="body" sz="quarter" idx="25" hasCustomPrompt="1"/>
          </p:nvPr>
        </p:nvSpPr>
        <p:spPr>
          <a:xfrm>
            <a:off x="1021323" y="6099388"/>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smtClean="0"/>
              <a:t> </a:t>
            </a:r>
          </a:p>
        </p:txBody>
      </p:sp>
      <p:sp>
        <p:nvSpPr>
          <p:cNvPr id="34" name="glow13"/>
          <p:cNvSpPr>
            <a:spLocks noGrp="1" noChangeAspect="1"/>
          </p:cNvSpPr>
          <p:nvPr>
            <p:ph type="body" sz="quarter" idx="26" hasCustomPrompt="1"/>
          </p:nvPr>
        </p:nvSpPr>
        <p:spPr>
          <a:xfrm>
            <a:off x="1021323" y="4168479"/>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smtClean="0"/>
              <a:t> </a:t>
            </a:r>
          </a:p>
        </p:txBody>
      </p:sp>
      <p:sp>
        <p:nvSpPr>
          <p:cNvPr id="35" name="glow14"/>
          <p:cNvSpPr>
            <a:spLocks noGrp="1" noChangeAspect="1"/>
          </p:cNvSpPr>
          <p:nvPr>
            <p:ph type="body" sz="quarter" idx="27" hasCustomPrompt="1"/>
          </p:nvPr>
        </p:nvSpPr>
        <p:spPr>
          <a:xfrm>
            <a:off x="1021323" y="2237569"/>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smtClean="0"/>
              <a:t> </a:t>
            </a:r>
          </a:p>
        </p:txBody>
      </p:sp>
      <p:sp>
        <p:nvSpPr>
          <p:cNvPr id="36" name="Rectangle 35"/>
          <p:cNvSpPr/>
          <p:nvPr userDrawn="1"/>
        </p:nvSpPr>
        <p:spPr>
          <a:xfrm>
            <a:off x="12565117"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dirty="0" smtClean="0">
                <a:solidFill>
                  <a:prstClr val="white">
                    <a:lumMod val="50000"/>
                  </a:prstClr>
                </a:solidFill>
                <a:latin typeface="Calibri Light" panose="020F0302020204030204" pitchFamily="34" charset="0"/>
                <a:cs typeface="Calibri" panose="020F0502020204030204" pitchFamily="34" charset="0"/>
              </a:rPr>
              <a:t>To change the sample image, select the picture and delete it. Now click the Pictures icon in the placeholder to insert your own image.</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aseline="0" dirty="0" smtClean="0">
                <a:solidFill>
                  <a:prstClr val="white">
                    <a:lumMod val="50000"/>
                  </a:prstClr>
                </a:solidFill>
                <a:latin typeface="Calibri Light" panose="020F0302020204030204" pitchFamily="34" charset="0"/>
                <a:cs typeface="Calibri" panose="020F0502020204030204" pitchFamily="34" charset="0"/>
              </a:rPr>
              <a:t>If you need to put the glowing ovals back on top after you change the picture, </a:t>
            </a:r>
            <a:r>
              <a:rPr lang="en-US" sz="1600" dirty="0" smtClean="0">
                <a:solidFill>
                  <a:prstClr val="white">
                    <a:lumMod val="50000"/>
                  </a:prstClr>
                </a:solidFill>
                <a:latin typeface="Calibri Light" panose="020F0302020204030204" pitchFamily="34" charset="0"/>
                <a:cs typeface="Calibri" panose="020F0502020204030204" pitchFamily="34" charset="0"/>
              </a:rPr>
              <a:t>click</a:t>
            </a:r>
            <a:r>
              <a:rPr lang="en-US" sz="1600" baseline="0" dirty="0" smtClean="0">
                <a:solidFill>
                  <a:prstClr val="white">
                    <a:lumMod val="50000"/>
                  </a:prstClr>
                </a:solidFill>
                <a:latin typeface="Calibri Light" panose="020F0302020204030204" pitchFamily="34" charset="0"/>
                <a:cs typeface="Calibri" panose="020F0502020204030204" pitchFamily="34" charset="0"/>
              </a:rPr>
              <a:t> the Reset button (Home tab, Slides, Reset).</a:t>
            </a:r>
            <a:endParaRPr lang="en-US" sz="1600" dirty="0" smtClean="0">
              <a:solidFill>
                <a:prstClr val="white">
                  <a:lumMod val="50000"/>
                </a:prstClr>
              </a:solidFill>
              <a:latin typeface="Calibri Light" panose="020F0302020204030204" pitchFamily="34" charset="0"/>
              <a:cs typeface="Calibri" panose="020F0502020204030204" pitchFamily="34" charset="0"/>
            </a:endParaRPr>
          </a:p>
          <a:p>
            <a:pPr>
              <a:spcBef>
                <a:spcPts val="600"/>
              </a:spcBef>
            </a:pPr>
            <a:r>
              <a:rPr lang="en-US" sz="1600" dirty="0" smtClean="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marL="0" marR="0" indent="0" algn="l" defTabSz="914400" rtl="0" eaLnBrk="1" fontAlgn="auto" latinLnBrk="0" hangingPunct="1">
              <a:lnSpc>
                <a:spcPct val="100000"/>
              </a:lnSpc>
              <a:spcBef>
                <a:spcPts val="600"/>
              </a:spcBef>
              <a:spcAft>
                <a:spcPts val="0"/>
              </a:spcAft>
              <a:buClrTx/>
              <a:buSzTx/>
              <a:buFontTx/>
              <a:buNone/>
              <a:tabLst/>
              <a:defRPr/>
            </a:pPr>
            <a:r>
              <a:rPr lang="en-US" sz="1600" baseline="0" dirty="0" smtClean="0">
                <a:solidFill>
                  <a:prstClr val="white">
                    <a:lumMod val="50000"/>
                  </a:prstClr>
                </a:solidFill>
                <a:latin typeface="Calibri Light" panose="020F0302020204030204" pitchFamily="34" charset="0"/>
                <a:cs typeface="Calibri" panose="020F0502020204030204" pitchFamily="34" charset="0"/>
              </a:rPr>
              <a:t>Sample picture courtesy of Bill Staples.</a:t>
            </a:r>
          </a:p>
          <a:p>
            <a:pPr>
              <a:spcBef>
                <a:spcPts val="600"/>
              </a:spcBef>
            </a:pPr>
            <a:endParaRPr lang="en-US" sz="1600" dirty="0" smtClean="0">
              <a:solidFill>
                <a:prstClr val="white">
                  <a:lumMod val="50000"/>
                </a:prstClr>
              </a:solidFill>
              <a:latin typeface="Calibri Light" panose="020F0302020204030204" pitchFamily="34" charset="0"/>
              <a:cs typeface="Calibri" panose="020F0502020204030204" pitchFamily="34" charset="0"/>
            </a:endParaRPr>
          </a:p>
          <a:p>
            <a:pPr>
              <a:spcBef>
                <a:spcPts val="600"/>
              </a:spcBef>
            </a:pPr>
            <a:endParaRPr lang="en-US" sz="1600" dirty="0" smtClean="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3664683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1+#ppt_w/2"/>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20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4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1+#ppt_w/2"/>
                                          </p:val>
                                        </p:tav>
                                        <p:tav tm="100000">
                                          <p:val>
                                            <p:strVal val="#ppt_x"/>
                                          </p:val>
                                        </p:tav>
                                      </p:tavLst>
                                    </p:anim>
                                    <p:anim calcmode="lin" valueType="num">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6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8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000" fill="hold"/>
                                        <p:tgtEl>
                                          <p:spTgt spid="26"/>
                                        </p:tgtEl>
                                        <p:attrNameLst>
                                          <p:attrName>ppt_x</p:attrName>
                                        </p:attrNameLst>
                                      </p:cBhvr>
                                      <p:tavLst>
                                        <p:tav tm="0">
                                          <p:val>
                                            <p:strVal val="1+#ppt_w/2"/>
                                          </p:val>
                                        </p:tav>
                                        <p:tav tm="100000">
                                          <p:val>
                                            <p:strVal val="#ppt_x"/>
                                          </p:val>
                                        </p:tav>
                                      </p:tavLst>
                                    </p:anim>
                                    <p:anim calcmode="lin" valueType="num">
                                      <p:cBhvr additive="base">
                                        <p:cTn id="24" dur="10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10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1+#ppt_w/2"/>
                                          </p:val>
                                        </p:tav>
                                        <p:tav tm="100000">
                                          <p:val>
                                            <p:strVal val="#ppt_x"/>
                                          </p:val>
                                        </p:tav>
                                      </p:tavLst>
                                    </p:anim>
                                    <p:anim calcmode="lin" valueType="num">
                                      <p:cBhvr additive="base">
                                        <p:cTn id="28" dur="1000" fill="hold"/>
                                        <p:tgtEl>
                                          <p:spTgt spid="27"/>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10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000" fill="hold"/>
                                        <p:tgtEl>
                                          <p:spTgt spid="28"/>
                                        </p:tgtEl>
                                        <p:attrNameLst>
                                          <p:attrName>ppt_x</p:attrName>
                                        </p:attrNameLst>
                                      </p:cBhvr>
                                      <p:tavLst>
                                        <p:tav tm="0">
                                          <p:val>
                                            <p:strVal val="1+#ppt_w/2"/>
                                          </p:val>
                                        </p:tav>
                                        <p:tav tm="100000">
                                          <p:val>
                                            <p:strVal val="#ppt_x"/>
                                          </p:val>
                                        </p:tav>
                                      </p:tavLst>
                                    </p:anim>
                                    <p:anim calcmode="lin" valueType="num">
                                      <p:cBhvr additive="base">
                                        <p:cTn id="32" dur="10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12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1000" fill="hold"/>
                                        <p:tgtEl>
                                          <p:spTgt spid="29"/>
                                        </p:tgtEl>
                                        <p:attrNameLst>
                                          <p:attrName>ppt_x</p:attrName>
                                        </p:attrNameLst>
                                      </p:cBhvr>
                                      <p:tavLst>
                                        <p:tav tm="0">
                                          <p:val>
                                            <p:strVal val="1+#ppt_w/2"/>
                                          </p:val>
                                        </p:tav>
                                        <p:tav tm="100000">
                                          <p:val>
                                            <p:strVal val="#ppt_x"/>
                                          </p:val>
                                        </p:tav>
                                      </p:tavLst>
                                    </p:anim>
                                    <p:anim calcmode="lin" valueType="num">
                                      <p:cBhvr additive="base">
                                        <p:cTn id="36" dur="1000" fill="hold"/>
                                        <p:tgtEl>
                                          <p:spTgt spid="29"/>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120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1000" fill="hold"/>
                                        <p:tgtEl>
                                          <p:spTgt spid="30"/>
                                        </p:tgtEl>
                                        <p:attrNameLst>
                                          <p:attrName>ppt_x</p:attrName>
                                        </p:attrNameLst>
                                      </p:cBhvr>
                                      <p:tavLst>
                                        <p:tav tm="0">
                                          <p:val>
                                            <p:strVal val="1+#ppt_w/2"/>
                                          </p:val>
                                        </p:tav>
                                        <p:tav tm="100000">
                                          <p:val>
                                            <p:strVal val="#ppt_x"/>
                                          </p:val>
                                        </p:tav>
                                      </p:tavLst>
                                    </p:anim>
                                    <p:anim calcmode="lin" valueType="num">
                                      <p:cBhvr additive="base">
                                        <p:cTn id="40" dur="1000" fill="hold"/>
                                        <p:tgtEl>
                                          <p:spTgt spid="30"/>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140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1+#ppt_w/2"/>
                                          </p:val>
                                        </p:tav>
                                        <p:tav tm="100000">
                                          <p:val>
                                            <p:strVal val="#ppt_x"/>
                                          </p:val>
                                        </p:tav>
                                      </p:tavLst>
                                    </p:anim>
                                    <p:anim calcmode="lin" valueType="num">
                                      <p:cBhvr additive="base">
                                        <p:cTn id="44" dur="10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160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1+#ppt_w/2"/>
                                          </p:val>
                                        </p:tav>
                                        <p:tav tm="100000">
                                          <p:val>
                                            <p:strVal val="#ppt_x"/>
                                          </p:val>
                                        </p:tav>
                                      </p:tavLst>
                                    </p:anim>
                                    <p:anim calcmode="lin" valueType="num">
                                      <p:cBhvr additive="base">
                                        <p:cTn id="48" dur="1000" fill="hold"/>
                                        <p:tgtEl>
                                          <p:spTgt spid="32"/>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180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1+#ppt_w/2"/>
                                          </p:val>
                                        </p:tav>
                                        <p:tav tm="100000">
                                          <p:val>
                                            <p:strVal val="#ppt_x"/>
                                          </p:val>
                                        </p:tav>
                                      </p:tavLst>
                                    </p:anim>
                                    <p:anim calcmode="lin" valueType="num">
                                      <p:cBhvr additive="base">
                                        <p:cTn id="52" dur="1000" fill="hold"/>
                                        <p:tgtEl>
                                          <p:spTgt spid="33"/>
                                        </p:tgtEl>
                                        <p:attrNameLst>
                                          <p:attrName>ppt_y</p:attrName>
                                        </p:attrNameLst>
                                      </p:cBhvr>
                                      <p:tavLst>
                                        <p:tav tm="0">
                                          <p:val>
                                            <p:strVal val="0-#ppt_h/2"/>
                                          </p:val>
                                        </p:tav>
                                        <p:tav tm="100000">
                                          <p:val>
                                            <p:strVal val="#ppt_y"/>
                                          </p:val>
                                        </p:tav>
                                      </p:tavLst>
                                    </p:anim>
                                  </p:childTnLst>
                                </p:cTn>
                              </p:par>
                              <p:par>
                                <p:cTn id="53" presetID="2" presetClass="entr" presetSubtype="3" fill="hold" grpId="0" nodeType="withEffect">
                                  <p:stCondLst>
                                    <p:cond delay="200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1+#ppt_w/2"/>
                                          </p:val>
                                        </p:tav>
                                        <p:tav tm="100000">
                                          <p:val>
                                            <p:strVal val="#ppt_x"/>
                                          </p:val>
                                        </p:tav>
                                      </p:tavLst>
                                    </p:anim>
                                    <p:anim calcmode="lin" valueType="num">
                                      <p:cBhvr additive="base">
                                        <p:cTn id="56" dur="1000" fill="hold"/>
                                        <p:tgtEl>
                                          <p:spTgt spid="34"/>
                                        </p:tgtEl>
                                        <p:attrNameLst>
                                          <p:attrName>ppt_y</p:attrName>
                                        </p:attrNameLst>
                                      </p:cBhvr>
                                      <p:tavLst>
                                        <p:tav tm="0">
                                          <p:val>
                                            <p:strVal val="0-#ppt_h/2"/>
                                          </p:val>
                                        </p:tav>
                                        <p:tav tm="100000">
                                          <p:val>
                                            <p:strVal val="#ppt_y"/>
                                          </p:val>
                                        </p:tav>
                                      </p:tavLst>
                                    </p:anim>
                                  </p:childTnLst>
                                </p:cTn>
                              </p:par>
                              <p:par>
                                <p:cTn id="57" presetID="2" presetClass="entr" presetSubtype="3" fill="hold" grpId="0" nodeType="withEffect">
                                  <p:stCondLst>
                                    <p:cond delay="220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1000" fill="hold"/>
                                        <p:tgtEl>
                                          <p:spTgt spid="35"/>
                                        </p:tgtEl>
                                        <p:attrNameLst>
                                          <p:attrName>ppt_x</p:attrName>
                                        </p:attrNameLst>
                                      </p:cBhvr>
                                      <p:tavLst>
                                        <p:tav tm="0">
                                          <p:val>
                                            <p:strVal val="1+#ppt_w/2"/>
                                          </p:val>
                                        </p:tav>
                                        <p:tav tm="100000">
                                          <p:val>
                                            <p:strVal val="#ppt_x"/>
                                          </p:val>
                                        </p:tav>
                                      </p:tavLst>
                                    </p:anim>
                                    <p:anim calcmode="lin" valueType="num">
                                      <p:cBhvr additive="base">
                                        <p:cTn id="60" dur="1000" fill="hold"/>
                                        <p:tgtEl>
                                          <p:spTgt spid="35"/>
                                        </p:tgtEl>
                                        <p:attrNameLst>
                                          <p:attrName>ppt_y</p:attrName>
                                        </p:attrNameLst>
                                      </p:cBhvr>
                                      <p:tavLst>
                                        <p:tav tm="0">
                                          <p:val>
                                            <p:strVal val="0-#ppt_h/2"/>
                                          </p:val>
                                        </p:tav>
                                        <p:tav tm="100000">
                                          <p:val>
                                            <p:strVal val="#ppt_y"/>
                                          </p:val>
                                        </p:tav>
                                      </p:tavLst>
                                    </p:anim>
                                  </p:childTnLst>
                                </p:cTn>
                              </p:par>
                              <p:par>
                                <p:cTn id="61" presetID="50" presetClass="exit" presetSubtype="0" accel="100000" fill="hold" grpId="1" nodeType="withEffect">
                                  <p:stCondLst>
                                    <p:cond delay="3000"/>
                                  </p:stCondLst>
                                  <p:childTnLst>
                                    <p:anim calcmode="lin" valueType="num">
                                      <p:cBhvr>
                                        <p:cTn id="62" dur="2000"/>
                                        <p:tgtEl>
                                          <p:spTgt spid="22"/>
                                        </p:tgtEl>
                                        <p:attrNameLst>
                                          <p:attrName>ppt_w</p:attrName>
                                        </p:attrNameLst>
                                      </p:cBhvr>
                                      <p:tavLst>
                                        <p:tav tm="0">
                                          <p:val>
                                            <p:strVal val="ppt_w"/>
                                          </p:val>
                                        </p:tav>
                                        <p:tav tm="100000">
                                          <p:val>
                                            <p:strVal val="ppt_w+.3"/>
                                          </p:val>
                                        </p:tav>
                                      </p:tavLst>
                                    </p:anim>
                                    <p:anim calcmode="lin" valueType="num">
                                      <p:cBhvr>
                                        <p:cTn id="63" dur="2000"/>
                                        <p:tgtEl>
                                          <p:spTgt spid="22"/>
                                        </p:tgtEl>
                                        <p:attrNameLst>
                                          <p:attrName>ppt_h</p:attrName>
                                        </p:attrNameLst>
                                      </p:cBhvr>
                                      <p:tavLst>
                                        <p:tav tm="0">
                                          <p:val>
                                            <p:strVal val="ppt_h"/>
                                          </p:val>
                                        </p:tav>
                                        <p:tav tm="100000">
                                          <p:val>
                                            <p:strVal val="ppt_h"/>
                                          </p:val>
                                        </p:tav>
                                      </p:tavLst>
                                    </p:anim>
                                    <p:animEffect transition="out" filter="fade">
                                      <p:cBhvr>
                                        <p:cTn id="64" dur="2000"/>
                                        <p:tgtEl>
                                          <p:spTgt spid="22"/>
                                        </p:tgtEl>
                                      </p:cBhvr>
                                    </p:animEffect>
                                    <p:set>
                                      <p:cBhvr>
                                        <p:cTn id="65" dur="1" fill="hold">
                                          <p:stCondLst>
                                            <p:cond delay="1999"/>
                                          </p:stCondLst>
                                        </p:cTn>
                                        <p:tgtEl>
                                          <p:spTgt spid="22"/>
                                        </p:tgtEl>
                                        <p:attrNameLst>
                                          <p:attrName>style.visibility</p:attrName>
                                        </p:attrNameLst>
                                      </p:cBhvr>
                                      <p:to>
                                        <p:strVal val="hidden"/>
                                      </p:to>
                                    </p:set>
                                  </p:childTnLst>
                                </p:cTn>
                              </p:par>
                              <p:par>
                                <p:cTn id="66" presetID="50" presetClass="exit" presetSubtype="0" accel="100000" fill="hold" grpId="1" nodeType="withEffect">
                                  <p:stCondLst>
                                    <p:cond delay="3000"/>
                                  </p:stCondLst>
                                  <p:childTnLst>
                                    <p:anim calcmode="lin" valueType="num">
                                      <p:cBhvr>
                                        <p:cTn id="67" dur="2000"/>
                                        <p:tgtEl>
                                          <p:spTgt spid="23"/>
                                        </p:tgtEl>
                                        <p:attrNameLst>
                                          <p:attrName>ppt_w</p:attrName>
                                        </p:attrNameLst>
                                      </p:cBhvr>
                                      <p:tavLst>
                                        <p:tav tm="0">
                                          <p:val>
                                            <p:strVal val="ppt_w"/>
                                          </p:val>
                                        </p:tav>
                                        <p:tav tm="100000">
                                          <p:val>
                                            <p:strVal val="ppt_w+.3"/>
                                          </p:val>
                                        </p:tav>
                                      </p:tavLst>
                                    </p:anim>
                                    <p:anim calcmode="lin" valueType="num">
                                      <p:cBhvr>
                                        <p:cTn id="68" dur="2000"/>
                                        <p:tgtEl>
                                          <p:spTgt spid="23"/>
                                        </p:tgtEl>
                                        <p:attrNameLst>
                                          <p:attrName>ppt_h</p:attrName>
                                        </p:attrNameLst>
                                      </p:cBhvr>
                                      <p:tavLst>
                                        <p:tav tm="0">
                                          <p:val>
                                            <p:strVal val="ppt_h"/>
                                          </p:val>
                                        </p:tav>
                                        <p:tav tm="100000">
                                          <p:val>
                                            <p:strVal val="ppt_h"/>
                                          </p:val>
                                        </p:tav>
                                      </p:tavLst>
                                    </p:anim>
                                    <p:animEffect transition="out" filter="fade">
                                      <p:cBhvr>
                                        <p:cTn id="69" dur="2000"/>
                                        <p:tgtEl>
                                          <p:spTgt spid="23"/>
                                        </p:tgtEl>
                                      </p:cBhvr>
                                    </p:animEffect>
                                    <p:set>
                                      <p:cBhvr>
                                        <p:cTn id="70" dur="1" fill="hold">
                                          <p:stCondLst>
                                            <p:cond delay="1999"/>
                                          </p:stCondLst>
                                        </p:cTn>
                                        <p:tgtEl>
                                          <p:spTgt spid="23"/>
                                        </p:tgtEl>
                                        <p:attrNameLst>
                                          <p:attrName>style.visibility</p:attrName>
                                        </p:attrNameLst>
                                      </p:cBhvr>
                                      <p:to>
                                        <p:strVal val="hidden"/>
                                      </p:to>
                                    </p:set>
                                  </p:childTnLst>
                                </p:cTn>
                              </p:par>
                              <p:par>
                                <p:cTn id="71" presetID="50" presetClass="exit" presetSubtype="0" accel="100000" fill="hold" grpId="1" nodeType="withEffect">
                                  <p:stCondLst>
                                    <p:cond delay="3000"/>
                                  </p:stCondLst>
                                  <p:childTnLst>
                                    <p:anim calcmode="lin" valueType="num">
                                      <p:cBhvr>
                                        <p:cTn id="72" dur="2000"/>
                                        <p:tgtEl>
                                          <p:spTgt spid="24"/>
                                        </p:tgtEl>
                                        <p:attrNameLst>
                                          <p:attrName>ppt_w</p:attrName>
                                        </p:attrNameLst>
                                      </p:cBhvr>
                                      <p:tavLst>
                                        <p:tav tm="0">
                                          <p:val>
                                            <p:strVal val="ppt_w"/>
                                          </p:val>
                                        </p:tav>
                                        <p:tav tm="100000">
                                          <p:val>
                                            <p:strVal val="ppt_w+.3"/>
                                          </p:val>
                                        </p:tav>
                                      </p:tavLst>
                                    </p:anim>
                                    <p:anim calcmode="lin" valueType="num">
                                      <p:cBhvr>
                                        <p:cTn id="73" dur="2000"/>
                                        <p:tgtEl>
                                          <p:spTgt spid="24"/>
                                        </p:tgtEl>
                                        <p:attrNameLst>
                                          <p:attrName>ppt_h</p:attrName>
                                        </p:attrNameLst>
                                      </p:cBhvr>
                                      <p:tavLst>
                                        <p:tav tm="0">
                                          <p:val>
                                            <p:strVal val="ppt_h"/>
                                          </p:val>
                                        </p:tav>
                                        <p:tav tm="100000">
                                          <p:val>
                                            <p:strVal val="ppt_h"/>
                                          </p:val>
                                        </p:tav>
                                      </p:tavLst>
                                    </p:anim>
                                    <p:animEffect transition="out" filter="fade">
                                      <p:cBhvr>
                                        <p:cTn id="74" dur="2000"/>
                                        <p:tgtEl>
                                          <p:spTgt spid="24"/>
                                        </p:tgtEl>
                                      </p:cBhvr>
                                    </p:animEffect>
                                    <p:set>
                                      <p:cBhvr>
                                        <p:cTn id="75" dur="1" fill="hold">
                                          <p:stCondLst>
                                            <p:cond delay="1999"/>
                                          </p:stCondLst>
                                        </p:cTn>
                                        <p:tgtEl>
                                          <p:spTgt spid="24"/>
                                        </p:tgtEl>
                                        <p:attrNameLst>
                                          <p:attrName>style.visibility</p:attrName>
                                        </p:attrNameLst>
                                      </p:cBhvr>
                                      <p:to>
                                        <p:strVal val="hidden"/>
                                      </p:to>
                                    </p:set>
                                  </p:childTnLst>
                                </p:cTn>
                              </p:par>
                              <p:par>
                                <p:cTn id="76" presetID="50" presetClass="exit" presetSubtype="0" accel="100000" fill="hold" grpId="1" nodeType="withEffect">
                                  <p:stCondLst>
                                    <p:cond delay="3000"/>
                                  </p:stCondLst>
                                  <p:childTnLst>
                                    <p:anim calcmode="lin" valueType="num">
                                      <p:cBhvr>
                                        <p:cTn id="77" dur="2000"/>
                                        <p:tgtEl>
                                          <p:spTgt spid="25"/>
                                        </p:tgtEl>
                                        <p:attrNameLst>
                                          <p:attrName>ppt_w</p:attrName>
                                        </p:attrNameLst>
                                      </p:cBhvr>
                                      <p:tavLst>
                                        <p:tav tm="0">
                                          <p:val>
                                            <p:strVal val="ppt_w"/>
                                          </p:val>
                                        </p:tav>
                                        <p:tav tm="100000">
                                          <p:val>
                                            <p:strVal val="ppt_w+.3"/>
                                          </p:val>
                                        </p:tav>
                                      </p:tavLst>
                                    </p:anim>
                                    <p:anim calcmode="lin" valueType="num">
                                      <p:cBhvr>
                                        <p:cTn id="78" dur="2000"/>
                                        <p:tgtEl>
                                          <p:spTgt spid="25"/>
                                        </p:tgtEl>
                                        <p:attrNameLst>
                                          <p:attrName>ppt_h</p:attrName>
                                        </p:attrNameLst>
                                      </p:cBhvr>
                                      <p:tavLst>
                                        <p:tav tm="0">
                                          <p:val>
                                            <p:strVal val="ppt_h"/>
                                          </p:val>
                                        </p:tav>
                                        <p:tav tm="100000">
                                          <p:val>
                                            <p:strVal val="ppt_h"/>
                                          </p:val>
                                        </p:tav>
                                      </p:tavLst>
                                    </p:anim>
                                    <p:animEffect transition="out" filter="fade">
                                      <p:cBhvr>
                                        <p:cTn id="79" dur="2000"/>
                                        <p:tgtEl>
                                          <p:spTgt spid="25"/>
                                        </p:tgtEl>
                                      </p:cBhvr>
                                    </p:animEffect>
                                    <p:set>
                                      <p:cBhvr>
                                        <p:cTn id="80" dur="1" fill="hold">
                                          <p:stCondLst>
                                            <p:cond delay="1999"/>
                                          </p:stCondLst>
                                        </p:cTn>
                                        <p:tgtEl>
                                          <p:spTgt spid="25"/>
                                        </p:tgtEl>
                                        <p:attrNameLst>
                                          <p:attrName>style.visibility</p:attrName>
                                        </p:attrNameLst>
                                      </p:cBhvr>
                                      <p:to>
                                        <p:strVal val="hidden"/>
                                      </p:to>
                                    </p:set>
                                  </p:childTnLst>
                                </p:cTn>
                              </p:par>
                              <p:par>
                                <p:cTn id="81" presetID="50" presetClass="exit" presetSubtype="0" accel="100000" fill="hold" grpId="1" nodeType="withEffect">
                                  <p:stCondLst>
                                    <p:cond delay="3000"/>
                                  </p:stCondLst>
                                  <p:childTnLst>
                                    <p:anim calcmode="lin" valueType="num">
                                      <p:cBhvr>
                                        <p:cTn id="82" dur="2000"/>
                                        <p:tgtEl>
                                          <p:spTgt spid="26"/>
                                        </p:tgtEl>
                                        <p:attrNameLst>
                                          <p:attrName>ppt_w</p:attrName>
                                        </p:attrNameLst>
                                      </p:cBhvr>
                                      <p:tavLst>
                                        <p:tav tm="0">
                                          <p:val>
                                            <p:strVal val="ppt_w"/>
                                          </p:val>
                                        </p:tav>
                                        <p:tav tm="100000">
                                          <p:val>
                                            <p:strVal val="ppt_w+.3"/>
                                          </p:val>
                                        </p:tav>
                                      </p:tavLst>
                                    </p:anim>
                                    <p:anim calcmode="lin" valueType="num">
                                      <p:cBhvr>
                                        <p:cTn id="83" dur="2000"/>
                                        <p:tgtEl>
                                          <p:spTgt spid="26"/>
                                        </p:tgtEl>
                                        <p:attrNameLst>
                                          <p:attrName>ppt_h</p:attrName>
                                        </p:attrNameLst>
                                      </p:cBhvr>
                                      <p:tavLst>
                                        <p:tav tm="0">
                                          <p:val>
                                            <p:strVal val="ppt_h"/>
                                          </p:val>
                                        </p:tav>
                                        <p:tav tm="100000">
                                          <p:val>
                                            <p:strVal val="ppt_h"/>
                                          </p:val>
                                        </p:tav>
                                      </p:tavLst>
                                    </p:anim>
                                    <p:animEffect transition="out" filter="fade">
                                      <p:cBhvr>
                                        <p:cTn id="84" dur="2000"/>
                                        <p:tgtEl>
                                          <p:spTgt spid="26"/>
                                        </p:tgtEl>
                                      </p:cBhvr>
                                    </p:animEffect>
                                    <p:set>
                                      <p:cBhvr>
                                        <p:cTn id="85" dur="1" fill="hold">
                                          <p:stCondLst>
                                            <p:cond delay="1999"/>
                                          </p:stCondLst>
                                        </p:cTn>
                                        <p:tgtEl>
                                          <p:spTgt spid="26"/>
                                        </p:tgtEl>
                                        <p:attrNameLst>
                                          <p:attrName>style.visibility</p:attrName>
                                        </p:attrNameLst>
                                      </p:cBhvr>
                                      <p:to>
                                        <p:strVal val="hidden"/>
                                      </p:to>
                                    </p:set>
                                  </p:childTnLst>
                                </p:cTn>
                              </p:par>
                              <p:par>
                                <p:cTn id="86" presetID="50" presetClass="exit" presetSubtype="0" accel="100000" fill="hold" grpId="1" nodeType="withEffect">
                                  <p:stCondLst>
                                    <p:cond delay="3000"/>
                                  </p:stCondLst>
                                  <p:childTnLst>
                                    <p:anim calcmode="lin" valueType="num">
                                      <p:cBhvr>
                                        <p:cTn id="87" dur="2000"/>
                                        <p:tgtEl>
                                          <p:spTgt spid="27"/>
                                        </p:tgtEl>
                                        <p:attrNameLst>
                                          <p:attrName>ppt_w</p:attrName>
                                        </p:attrNameLst>
                                      </p:cBhvr>
                                      <p:tavLst>
                                        <p:tav tm="0">
                                          <p:val>
                                            <p:strVal val="ppt_w"/>
                                          </p:val>
                                        </p:tav>
                                        <p:tav tm="100000">
                                          <p:val>
                                            <p:strVal val="ppt_w+.3"/>
                                          </p:val>
                                        </p:tav>
                                      </p:tavLst>
                                    </p:anim>
                                    <p:anim calcmode="lin" valueType="num">
                                      <p:cBhvr>
                                        <p:cTn id="88" dur="2000"/>
                                        <p:tgtEl>
                                          <p:spTgt spid="27"/>
                                        </p:tgtEl>
                                        <p:attrNameLst>
                                          <p:attrName>ppt_h</p:attrName>
                                        </p:attrNameLst>
                                      </p:cBhvr>
                                      <p:tavLst>
                                        <p:tav tm="0">
                                          <p:val>
                                            <p:strVal val="ppt_h"/>
                                          </p:val>
                                        </p:tav>
                                        <p:tav tm="100000">
                                          <p:val>
                                            <p:strVal val="ppt_h"/>
                                          </p:val>
                                        </p:tav>
                                      </p:tavLst>
                                    </p:anim>
                                    <p:animEffect transition="out" filter="fade">
                                      <p:cBhvr>
                                        <p:cTn id="89" dur="2000"/>
                                        <p:tgtEl>
                                          <p:spTgt spid="27"/>
                                        </p:tgtEl>
                                      </p:cBhvr>
                                    </p:animEffect>
                                    <p:set>
                                      <p:cBhvr>
                                        <p:cTn id="90" dur="1" fill="hold">
                                          <p:stCondLst>
                                            <p:cond delay="1999"/>
                                          </p:stCondLst>
                                        </p:cTn>
                                        <p:tgtEl>
                                          <p:spTgt spid="27"/>
                                        </p:tgtEl>
                                        <p:attrNameLst>
                                          <p:attrName>style.visibility</p:attrName>
                                        </p:attrNameLst>
                                      </p:cBhvr>
                                      <p:to>
                                        <p:strVal val="hidden"/>
                                      </p:to>
                                    </p:set>
                                  </p:childTnLst>
                                </p:cTn>
                              </p:par>
                              <p:par>
                                <p:cTn id="91" presetID="50" presetClass="exit" presetSubtype="0" accel="100000" fill="hold" grpId="1" nodeType="withEffect">
                                  <p:stCondLst>
                                    <p:cond delay="3000"/>
                                  </p:stCondLst>
                                  <p:childTnLst>
                                    <p:anim calcmode="lin" valueType="num">
                                      <p:cBhvr>
                                        <p:cTn id="92" dur="2000"/>
                                        <p:tgtEl>
                                          <p:spTgt spid="28"/>
                                        </p:tgtEl>
                                        <p:attrNameLst>
                                          <p:attrName>ppt_w</p:attrName>
                                        </p:attrNameLst>
                                      </p:cBhvr>
                                      <p:tavLst>
                                        <p:tav tm="0">
                                          <p:val>
                                            <p:strVal val="ppt_w"/>
                                          </p:val>
                                        </p:tav>
                                        <p:tav tm="100000">
                                          <p:val>
                                            <p:strVal val="ppt_w+.3"/>
                                          </p:val>
                                        </p:tav>
                                      </p:tavLst>
                                    </p:anim>
                                    <p:anim calcmode="lin" valueType="num">
                                      <p:cBhvr>
                                        <p:cTn id="93" dur="2000"/>
                                        <p:tgtEl>
                                          <p:spTgt spid="28"/>
                                        </p:tgtEl>
                                        <p:attrNameLst>
                                          <p:attrName>ppt_h</p:attrName>
                                        </p:attrNameLst>
                                      </p:cBhvr>
                                      <p:tavLst>
                                        <p:tav tm="0">
                                          <p:val>
                                            <p:strVal val="ppt_h"/>
                                          </p:val>
                                        </p:tav>
                                        <p:tav tm="100000">
                                          <p:val>
                                            <p:strVal val="ppt_h"/>
                                          </p:val>
                                        </p:tav>
                                      </p:tavLst>
                                    </p:anim>
                                    <p:animEffect transition="out" filter="fade">
                                      <p:cBhvr>
                                        <p:cTn id="94" dur="2000"/>
                                        <p:tgtEl>
                                          <p:spTgt spid="28"/>
                                        </p:tgtEl>
                                      </p:cBhvr>
                                    </p:animEffect>
                                    <p:set>
                                      <p:cBhvr>
                                        <p:cTn id="95" dur="1" fill="hold">
                                          <p:stCondLst>
                                            <p:cond delay="1999"/>
                                          </p:stCondLst>
                                        </p:cTn>
                                        <p:tgtEl>
                                          <p:spTgt spid="28"/>
                                        </p:tgtEl>
                                        <p:attrNameLst>
                                          <p:attrName>style.visibility</p:attrName>
                                        </p:attrNameLst>
                                      </p:cBhvr>
                                      <p:to>
                                        <p:strVal val="hidden"/>
                                      </p:to>
                                    </p:set>
                                  </p:childTnLst>
                                </p:cTn>
                              </p:par>
                              <p:par>
                                <p:cTn id="96" presetID="50" presetClass="exit" presetSubtype="0" accel="100000" fill="hold" grpId="1" nodeType="withEffect">
                                  <p:stCondLst>
                                    <p:cond delay="3000"/>
                                  </p:stCondLst>
                                  <p:childTnLst>
                                    <p:anim calcmode="lin" valueType="num">
                                      <p:cBhvr>
                                        <p:cTn id="97" dur="2000"/>
                                        <p:tgtEl>
                                          <p:spTgt spid="29"/>
                                        </p:tgtEl>
                                        <p:attrNameLst>
                                          <p:attrName>ppt_w</p:attrName>
                                        </p:attrNameLst>
                                      </p:cBhvr>
                                      <p:tavLst>
                                        <p:tav tm="0">
                                          <p:val>
                                            <p:strVal val="ppt_w"/>
                                          </p:val>
                                        </p:tav>
                                        <p:tav tm="100000">
                                          <p:val>
                                            <p:strVal val="ppt_w+.3"/>
                                          </p:val>
                                        </p:tav>
                                      </p:tavLst>
                                    </p:anim>
                                    <p:anim calcmode="lin" valueType="num">
                                      <p:cBhvr>
                                        <p:cTn id="98" dur="2000"/>
                                        <p:tgtEl>
                                          <p:spTgt spid="29"/>
                                        </p:tgtEl>
                                        <p:attrNameLst>
                                          <p:attrName>ppt_h</p:attrName>
                                        </p:attrNameLst>
                                      </p:cBhvr>
                                      <p:tavLst>
                                        <p:tav tm="0">
                                          <p:val>
                                            <p:strVal val="ppt_h"/>
                                          </p:val>
                                        </p:tav>
                                        <p:tav tm="100000">
                                          <p:val>
                                            <p:strVal val="ppt_h"/>
                                          </p:val>
                                        </p:tav>
                                      </p:tavLst>
                                    </p:anim>
                                    <p:animEffect transition="out" filter="fade">
                                      <p:cBhvr>
                                        <p:cTn id="99" dur="2000"/>
                                        <p:tgtEl>
                                          <p:spTgt spid="29"/>
                                        </p:tgtEl>
                                      </p:cBhvr>
                                    </p:animEffect>
                                    <p:set>
                                      <p:cBhvr>
                                        <p:cTn id="100" dur="1" fill="hold">
                                          <p:stCondLst>
                                            <p:cond delay="1999"/>
                                          </p:stCondLst>
                                        </p:cTn>
                                        <p:tgtEl>
                                          <p:spTgt spid="29"/>
                                        </p:tgtEl>
                                        <p:attrNameLst>
                                          <p:attrName>style.visibility</p:attrName>
                                        </p:attrNameLst>
                                      </p:cBhvr>
                                      <p:to>
                                        <p:strVal val="hidden"/>
                                      </p:to>
                                    </p:set>
                                  </p:childTnLst>
                                </p:cTn>
                              </p:par>
                              <p:par>
                                <p:cTn id="101" presetID="50" presetClass="exit" presetSubtype="0" accel="100000" fill="hold" grpId="1" nodeType="withEffect">
                                  <p:stCondLst>
                                    <p:cond delay="3000"/>
                                  </p:stCondLst>
                                  <p:childTnLst>
                                    <p:anim calcmode="lin" valueType="num">
                                      <p:cBhvr>
                                        <p:cTn id="102" dur="2000"/>
                                        <p:tgtEl>
                                          <p:spTgt spid="30"/>
                                        </p:tgtEl>
                                        <p:attrNameLst>
                                          <p:attrName>ppt_w</p:attrName>
                                        </p:attrNameLst>
                                      </p:cBhvr>
                                      <p:tavLst>
                                        <p:tav tm="0">
                                          <p:val>
                                            <p:strVal val="ppt_w"/>
                                          </p:val>
                                        </p:tav>
                                        <p:tav tm="100000">
                                          <p:val>
                                            <p:strVal val="ppt_w+.3"/>
                                          </p:val>
                                        </p:tav>
                                      </p:tavLst>
                                    </p:anim>
                                    <p:anim calcmode="lin" valueType="num">
                                      <p:cBhvr>
                                        <p:cTn id="103" dur="2000"/>
                                        <p:tgtEl>
                                          <p:spTgt spid="30"/>
                                        </p:tgtEl>
                                        <p:attrNameLst>
                                          <p:attrName>ppt_h</p:attrName>
                                        </p:attrNameLst>
                                      </p:cBhvr>
                                      <p:tavLst>
                                        <p:tav tm="0">
                                          <p:val>
                                            <p:strVal val="ppt_h"/>
                                          </p:val>
                                        </p:tav>
                                        <p:tav tm="100000">
                                          <p:val>
                                            <p:strVal val="ppt_h"/>
                                          </p:val>
                                        </p:tav>
                                      </p:tavLst>
                                    </p:anim>
                                    <p:animEffect transition="out" filter="fade">
                                      <p:cBhvr>
                                        <p:cTn id="104" dur="2000"/>
                                        <p:tgtEl>
                                          <p:spTgt spid="30"/>
                                        </p:tgtEl>
                                      </p:cBhvr>
                                    </p:animEffect>
                                    <p:set>
                                      <p:cBhvr>
                                        <p:cTn id="105" dur="1" fill="hold">
                                          <p:stCondLst>
                                            <p:cond delay="1999"/>
                                          </p:stCondLst>
                                        </p:cTn>
                                        <p:tgtEl>
                                          <p:spTgt spid="30"/>
                                        </p:tgtEl>
                                        <p:attrNameLst>
                                          <p:attrName>style.visibility</p:attrName>
                                        </p:attrNameLst>
                                      </p:cBhvr>
                                      <p:to>
                                        <p:strVal val="hidden"/>
                                      </p:to>
                                    </p:set>
                                  </p:childTnLst>
                                </p:cTn>
                              </p:par>
                              <p:par>
                                <p:cTn id="106" presetID="50" presetClass="exit" presetSubtype="0" accel="100000" fill="hold" grpId="1" nodeType="withEffect">
                                  <p:stCondLst>
                                    <p:cond delay="3000"/>
                                  </p:stCondLst>
                                  <p:childTnLst>
                                    <p:anim calcmode="lin" valueType="num">
                                      <p:cBhvr>
                                        <p:cTn id="107" dur="2000"/>
                                        <p:tgtEl>
                                          <p:spTgt spid="31"/>
                                        </p:tgtEl>
                                        <p:attrNameLst>
                                          <p:attrName>ppt_w</p:attrName>
                                        </p:attrNameLst>
                                      </p:cBhvr>
                                      <p:tavLst>
                                        <p:tav tm="0">
                                          <p:val>
                                            <p:strVal val="ppt_w"/>
                                          </p:val>
                                        </p:tav>
                                        <p:tav tm="100000">
                                          <p:val>
                                            <p:strVal val="ppt_w+.3"/>
                                          </p:val>
                                        </p:tav>
                                      </p:tavLst>
                                    </p:anim>
                                    <p:anim calcmode="lin" valueType="num">
                                      <p:cBhvr>
                                        <p:cTn id="108" dur="2000"/>
                                        <p:tgtEl>
                                          <p:spTgt spid="31"/>
                                        </p:tgtEl>
                                        <p:attrNameLst>
                                          <p:attrName>ppt_h</p:attrName>
                                        </p:attrNameLst>
                                      </p:cBhvr>
                                      <p:tavLst>
                                        <p:tav tm="0">
                                          <p:val>
                                            <p:strVal val="ppt_h"/>
                                          </p:val>
                                        </p:tav>
                                        <p:tav tm="100000">
                                          <p:val>
                                            <p:strVal val="ppt_h"/>
                                          </p:val>
                                        </p:tav>
                                      </p:tavLst>
                                    </p:anim>
                                    <p:animEffect transition="out" filter="fade">
                                      <p:cBhvr>
                                        <p:cTn id="109" dur="2000"/>
                                        <p:tgtEl>
                                          <p:spTgt spid="31"/>
                                        </p:tgtEl>
                                      </p:cBhvr>
                                    </p:animEffect>
                                    <p:set>
                                      <p:cBhvr>
                                        <p:cTn id="110" dur="1" fill="hold">
                                          <p:stCondLst>
                                            <p:cond delay="1999"/>
                                          </p:stCondLst>
                                        </p:cTn>
                                        <p:tgtEl>
                                          <p:spTgt spid="31"/>
                                        </p:tgtEl>
                                        <p:attrNameLst>
                                          <p:attrName>style.visibility</p:attrName>
                                        </p:attrNameLst>
                                      </p:cBhvr>
                                      <p:to>
                                        <p:strVal val="hidden"/>
                                      </p:to>
                                    </p:set>
                                  </p:childTnLst>
                                </p:cTn>
                              </p:par>
                              <p:par>
                                <p:cTn id="111" presetID="50" presetClass="exit" presetSubtype="0" accel="100000" fill="hold" grpId="1" nodeType="withEffect">
                                  <p:stCondLst>
                                    <p:cond delay="3000"/>
                                  </p:stCondLst>
                                  <p:childTnLst>
                                    <p:anim calcmode="lin" valueType="num">
                                      <p:cBhvr>
                                        <p:cTn id="112" dur="2000"/>
                                        <p:tgtEl>
                                          <p:spTgt spid="32"/>
                                        </p:tgtEl>
                                        <p:attrNameLst>
                                          <p:attrName>ppt_w</p:attrName>
                                        </p:attrNameLst>
                                      </p:cBhvr>
                                      <p:tavLst>
                                        <p:tav tm="0">
                                          <p:val>
                                            <p:strVal val="ppt_w"/>
                                          </p:val>
                                        </p:tav>
                                        <p:tav tm="100000">
                                          <p:val>
                                            <p:strVal val="ppt_w+.3"/>
                                          </p:val>
                                        </p:tav>
                                      </p:tavLst>
                                    </p:anim>
                                    <p:anim calcmode="lin" valueType="num">
                                      <p:cBhvr>
                                        <p:cTn id="113" dur="2000"/>
                                        <p:tgtEl>
                                          <p:spTgt spid="32"/>
                                        </p:tgtEl>
                                        <p:attrNameLst>
                                          <p:attrName>ppt_h</p:attrName>
                                        </p:attrNameLst>
                                      </p:cBhvr>
                                      <p:tavLst>
                                        <p:tav tm="0">
                                          <p:val>
                                            <p:strVal val="ppt_h"/>
                                          </p:val>
                                        </p:tav>
                                        <p:tav tm="100000">
                                          <p:val>
                                            <p:strVal val="ppt_h"/>
                                          </p:val>
                                        </p:tav>
                                      </p:tavLst>
                                    </p:anim>
                                    <p:animEffect transition="out" filter="fade">
                                      <p:cBhvr>
                                        <p:cTn id="114" dur="2000"/>
                                        <p:tgtEl>
                                          <p:spTgt spid="32"/>
                                        </p:tgtEl>
                                      </p:cBhvr>
                                    </p:animEffect>
                                    <p:set>
                                      <p:cBhvr>
                                        <p:cTn id="115" dur="1" fill="hold">
                                          <p:stCondLst>
                                            <p:cond delay="1999"/>
                                          </p:stCondLst>
                                        </p:cTn>
                                        <p:tgtEl>
                                          <p:spTgt spid="32"/>
                                        </p:tgtEl>
                                        <p:attrNameLst>
                                          <p:attrName>style.visibility</p:attrName>
                                        </p:attrNameLst>
                                      </p:cBhvr>
                                      <p:to>
                                        <p:strVal val="hidden"/>
                                      </p:to>
                                    </p:set>
                                  </p:childTnLst>
                                </p:cTn>
                              </p:par>
                              <p:par>
                                <p:cTn id="116" presetID="50" presetClass="exit" presetSubtype="0" accel="100000" fill="hold" grpId="1" nodeType="withEffect">
                                  <p:stCondLst>
                                    <p:cond delay="3000"/>
                                  </p:stCondLst>
                                  <p:childTnLst>
                                    <p:anim calcmode="lin" valueType="num">
                                      <p:cBhvr>
                                        <p:cTn id="117" dur="2000"/>
                                        <p:tgtEl>
                                          <p:spTgt spid="33"/>
                                        </p:tgtEl>
                                        <p:attrNameLst>
                                          <p:attrName>ppt_w</p:attrName>
                                        </p:attrNameLst>
                                      </p:cBhvr>
                                      <p:tavLst>
                                        <p:tav tm="0">
                                          <p:val>
                                            <p:strVal val="ppt_w"/>
                                          </p:val>
                                        </p:tav>
                                        <p:tav tm="100000">
                                          <p:val>
                                            <p:strVal val="ppt_w+.3"/>
                                          </p:val>
                                        </p:tav>
                                      </p:tavLst>
                                    </p:anim>
                                    <p:anim calcmode="lin" valueType="num">
                                      <p:cBhvr>
                                        <p:cTn id="118" dur="2000"/>
                                        <p:tgtEl>
                                          <p:spTgt spid="33"/>
                                        </p:tgtEl>
                                        <p:attrNameLst>
                                          <p:attrName>ppt_h</p:attrName>
                                        </p:attrNameLst>
                                      </p:cBhvr>
                                      <p:tavLst>
                                        <p:tav tm="0">
                                          <p:val>
                                            <p:strVal val="ppt_h"/>
                                          </p:val>
                                        </p:tav>
                                        <p:tav tm="100000">
                                          <p:val>
                                            <p:strVal val="ppt_h"/>
                                          </p:val>
                                        </p:tav>
                                      </p:tavLst>
                                    </p:anim>
                                    <p:animEffect transition="out" filter="fade">
                                      <p:cBhvr>
                                        <p:cTn id="119" dur="2000"/>
                                        <p:tgtEl>
                                          <p:spTgt spid="33"/>
                                        </p:tgtEl>
                                      </p:cBhvr>
                                    </p:animEffect>
                                    <p:set>
                                      <p:cBhvr>
                                        <p:cTn id="120" dur="1" fill="hold">
                                          <p:stCondLst>
                                            <p:cond delay="1999"/>
                                          </p:stCondLst>
                                        </p:cTn>
                                        <p:tgtEl>
                                          <p:spTgt spid="33"/>
                                        </p:tgtEl>
                                        <p:attrNameLst>
                                          <p:attrName>style.visibility</p:attrName>
                                        </p:attrNameLst>
                                      </p:cBhvr>
                                      <p:to>
                                        <p:strVal val="hidden"/>
                                      </p:to>
                                    </p:set>
                                  </p:childTnLst>
                                </p:cTn>
                              </p:par>
                              <p:par>
                                <p:cTn id="121" presetID="50" presetClass="exit" presetSubtype="0" accel="100000" fill="hold" grpId="1" nodeType="withEffect">
                                  <p:stCondLst>
                                    <p:cond delay="3000"/>
                                  </p:stCondLst>
                                  <p:childTnLst>
                                    <p:anim calcmode="lin" valueType="num">
                                      <p:cBhvr>
                                        <p:cTn id="122" dur="2000"/>
                                        <p:tgtEl>
                                          <p:spTgt spid="34"/>
                                        </p:tgtEl>
                                        <p:attrNameLst>
                                          <p:attrName>ppt_w</p:attrName>
                                        </p:attrNameLst>
                                      </p:cBhvr>
                                      <p:tavLst>
                                        <p:tav tm="0">
                                          <p:val>
                                            <p:strVal val="ppt_w"/>
                                          </p:val>
                                        </p:tav>
                                        <p:tav tm="100000">
                                          <p:val>
                                            <p:strVal val="ppt_w+.3"/>
                                          </p:val>
                                        </p:tav>
                                      </p:tavLst>
                                    </p:anim>
                                    <p:anim calcmode="lin" valueType="num">
                                      <p:cBhvr>
                                        <p:cTn id="123" dur="2000"/>
                                        <p:tgtEl>
                                          <p:spTgt spid="34"/>
                                        </p:tgtEl>
                                        <p:attrNameLst>
                                          <p:attrName>ppt_h</p:attrName>
                                        </p:attrNameLst>
                                      </p:cBhvr>
                                      <p:tavLst>
                                        <p:tav tm="0">
                                          <p:val>
                                            <p:strVal val="ppt_h"/>
                                          </p:val>
                                        </p:tav>
                                        <p:tav tm="100000">
                                          <p:val>
                                            <p:strVal val="ppt_h"/>
                                          </p:val>
                                        </p:tav>
                                      </p:tavLst>
                                    </p:anim>
                                    <p:animEffect transition="out" filter="fade">
                                      <p:cBhvr>
                                        <p:cTn id="124" dur="2000"/>
                                        <p:tgtEl>
                                          <p:spTgt spid="34"/>
                                        </p:tgtEl>
                                      </p:cBhvr>
                                    </p:animEffect>
                                    <p:set>
                                      <p:cBhvr>
                                        <p:cTn id="125" dur="1" fill="hold">
                                          <p:stCondLst>
                                            <p:cond delay="1999"/>
                                          </p:stCondLst>
                                        </p:cTn>
                                        <p:tgtEl>
                                          <p:spTgt spid="34"/>
                                        </p:tgtEl>
                                        <p:attrNameLst>
                                          <p:attrName>style.visibility</p:attrName>
                                        </p:attrNameLst>
                                      </p:cBhvr>
                                      <p:to>
                                        <p:strVal val="hidden"/>
                                      </p:to>
                                    </p:set>
                                  </p:childTnLst>
                                </p:cTn>
                              </p:par>
                              <p:par>
                                <p:cTn id="126" presetID="50" presetClass="exit" presetSubtype="0" accel="100000" fill="hold" grpId="1" nodeType="withEffect">
                                  <p:stCondLst>
                                    <p:cond delay="3000"/>
                                  </p:stCondLst>
                                  <p:childTnLst>
                                    <p:anim calcmode="lin" valueType="num">
                                      <p:cBhvr>
                                        <p:cTn id="127" dur="2000"/>
                                        <p:tgtEl>
                                          <p:spTgt spid="35"/>
                                        </p:tgtEl>
                                        <p:attrNameLst>
                                          <p:attrName>ppt_w</p:attrName>
                                        </p:attrNameLst>
                                      </p:cBhvr>
                                      <p:tavLst>
                                        <p:tav tm="0">
                                          <p:val>
                                            <p:strVal val="ppt_w"/>
                                          </p:val>
                                        </p:tav>
                                        <p:tav tm="100000">
                                          <p:val>
                                            <p:strVal val="ppt_w+.3"/>
                                          </p:val>
                                        </p:tav>
                                      </p:tavLst>
                                    </p:anim>
                                    <p:anim calcmode="lin" valueType="num">
                                      <p:cBhvr>
                                        <p:cTn id="128" dur="2000"/>
                                        <p:tgtEl>
                                          <p:spTgt spid="35"/>
                                        </p:tgtEl>
                                        <p:attrNameLst>
                                          <p:attrName>ppt_h</p:attrName>
                                        </p:attrNameLst>
                                      </p:cBhvr>
                                      <p:tavLst>
                                        <p:tav tm="0">
                                          <p:val>
                                            <p:strVal val="ppt_h"/>
                                          </p:val>
                                        </p:tav>
                                        <p:tav tm="100000">
                                          <p:val>
                                            <p:strVal val="ppt_h"/>
                                          </p:val>
                                        </p:tav>
                                      </p:tavLst>
                                    </p:anim>
                                    <p:animEffect transition="out" filter="fade">
                                      <p:cBhvr>
                                        <p:cTn id="129" dur="2000"/>
                                        <p:tgtEl>
                                          <p:spTgt spid="35"/>
                                        </p:tgtEl>
                                      </p:cBhvr>
                                    </p:animEffect>
                                    <p:set>
                                      <p:cBhvr>
                                        <p:cTn id="130" dur="1" fill="hold">
                                          <p:stCondLst>
                                            <p:cond delay="1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tmplLst>
          <p:tmpl>
            <p:tnLst>
              <p:par>
                <p:cTn presetID="2" presetClass="entr" presetSubtype="3"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0-#ppt_h/2"/>
                          </p:val>
                        </p:tav>
                        <p:tav tm="100000">
                          <p:val>
                            <p:strVal val="#ppt_y"/>
                          </p:val>
                        </p:tav>
                      </p:tavLst>
                    </p:anim>
                  </p:childTnLst>
                </p:cTn>
              </p:par>
            </p:tnLst>
          </p:tmpl>
        </p:tmplLst>
      </p:bldP>
      <p:bldP spid="22" grpId="1" animBg="1"/>
      <p:bldP spid="23" grpId="0" animBg="1">
        <p:tmplLst>
          <p:tmpl>
            <p:tnLst>
              <p:par>
                <p:cTn presetID="2" presetClass="entr" presetSubtype="3"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0-#ppt_h/2"/>
                          </p:val>
                        </p:tav>
                        <p:tav tm="100000">
                          <p:val>
                            <p:strVal val="#ppt_y"/>
                          </p:val>
                        </p:tav>
                      </p:tavLst>
                    </p:anim>
                  </p:childTnLst>
                </p:cTn>
              </p:par>
            </p:tnLst>
          </p:tmpl>
        </p:tmplLst>
      </p:bldP>
      <p:bldP spid="23" grpId="1" animBg="1"/>
      <p:bldP spid="24" grpId="0" animBg="1">
        <p:tmplLst>
          <p:tmpl>
            <p:tnLst>
              <p:par>
                <p:cTn presetID="2" presetClass="entr" presetSubtype="3" fill="hold" nodeType="withEffect">
                  <p:stCondLst>
                    <p:cond delay="4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1+#ppt_w/2"/>
                          </p:val>
                        </p:tav>
                        <p:tav tm="100000">
                          <p:val>
                            <p:strVal val="#ppt_x"/>
                          </p:val>
                        </p:tav>
                      </p:tavLst>
                    </p:anim>
                    <p:anim calcmode="lin" valueType="num">
                      <p:cBhvr additive="base">
                        <p:cTn dur="1000" fill="hold"/>
                        <p:tgtEl>
                          <p:spTgt spid="24"/>
                        </p:tgtEl>
                        <p:attrNameLst>
                          <p:attrName>ppt_y</p:attrName>
                        </p:attrNameLst>
                      </p:cBhvr>
                      <p:tavLst>
                        <p:tav tm="0">
                          <p:val>
                            <p:strVal val="0-#ppt_h/2"/>
                          </p:val>
                        </p:tav>
                        <p:tav tm="100000">
                          <p:val>
                            <p:strVal val="#ppt_y"/>
                          </p:val>
                        </p:tav>
                      </p:tavLst>
                    </p:anim>
                  </p:childTnLst>
                </p:cTn>
              </p:par>
            </p:tnLst>
          </p:tmpl>
        </p:tmplLst>
      </p:bldP>
      <p:bldP spid="24" grpId="1" animBg="1"/>
      <p:bldP spid="25" grpId="0" animBg="1">
        <p:tmplLst>
          <p:tmpl>
            <p:tnLst>
              <p:par>
                <p:cTn presetID="2" presetClass="entr" presetSubtype="3" fill="hold" nodeType="withEffect">
                  <p:stCondLst>
                    <p:cond delay="6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1+#ppt_w/2"/>
                          </p:val>
                        </p:tav>
                        <p:tav tm="100000">
                          <p:val>
                            <p:strVal val="#ppt_x"/>
                          </p:val>
                        </p:tav>
                      </p:tavLst>
                    </p:anim>
                    <p:anim calcmode="lin" valueType="num">
                      <p:cBhvr additive="base">
                        <p:cTn dur="1000" fill="hold"/>
                        <p:tgtEl>
                          <p:spTgt spid="25"/>
                        </p:tgtEl>
                        <p:attrNameLst>
                          <p:attrName>ppt_y</p:attrName>
                        </p:attrNameLst>
                      </p:cBhvr>
                      <p:tavLst>
                        <p:tav tm="0">
                          <p:val>
                            <p:strVal val="0-#ppt_h/2"/>
                          </p:val>
                        </p:tav>
                        <p:tav tm="100000">
                          <p:val>
                            <p:strVal val="#ppt_y"/>
                          </p:val>
                        </p:tav>
                      </p:tavLst>
                    </p:anim>
                  </p:childTnLst>
                </p:cTn>
              </p:par>
            </p:tnLst>
          </p:tmpl>
        </p:tmplLst>
      </p:bldP>
      <p:bldP spid="25" grpId="1" animBg="1"/>
      <p:bldP spid="26" grpId="0" animBg="1">
        <p:tmplLst>
          <p:tmpl>
            <p:tnLst>
              <p:par>
                <p:cTn presetID="2" presetClass="entr" presetSubtype="3" fill="hold" nodeType="withEffect">
                  <p:stCondLst>
                    <p:cond delay="8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1+#ppt_w/2"/>
                          </p:val>
                        </p:tav>
                        <p:tav tm="100000">
                          <p:val>
                            <p:strVal val="#ppt_x"/>
                          </p:val>
                        </p:tav>
                      </p:tavLst>
                    </p:anim>
                    <p:anim calcmode="lin" valueType="num">
                      <p:cBhvr additive="base">
                        <p:cTn dur="1000" fill="hold"/>
                        <p:tgtEl>
                          <p:spTgt spid="26"/>
                        </p:tgtEl>
                        <p:attrNameLst>
                          <p:attrName>ppt_y</p:attrName>
                        </p:attrNameLst>
                      </p:cBhvr>
                      <p:tavLst>
                        <p:tav tm="0">
                          <p:val>
                            <p:strVal val="0-#ppt_h/2"/>
                          </p:val>
                        </p:tav>
                        <p:tav tm="100000">
                          <p:val>
                            <p:strVal val="#ppt_y"/>
                          </p:val>
                        </p:tav>
                      </p:tavLst>
                    </p:anim>
                  </p:childTnLst>
                </p:cTn>
              </p:par>
            </p:tnLst>
          </p:tmpl>
        </p:tmplLst>
      </p:bldP>
      <p:bldP spid="26" grpId="1" animBg="1"/>
      <p:bldP spid="27" grpId="0" animBg="1">
        <p:tmplLst>
          <p:tmpl>
            <p:tnLst>
              <p:par>
                <p:cTn presetID="2" presetClass="entr" presetSubtype="3" fill="hold" nodeType="withEffect">
                  <p:stCondLst>
                    <p:cond delay="10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000" fill="hold"/>
                        <p:tgtEl>
                          <p:spTgt spid="27"/>
                        </p:tgtEl>
                        <p:attrNameLst>
                          <p:attrName>ppt_x</p:attrName>
                        </p:attrNameLst>
                      </p:cBhvr>
                      <p:tavLst>
                        <p:tav tm="0">
                          <p:val>
                            <p:strVal val="1+#ppt_w/2"/>
                          </p:val>
                        </p:tav>
                        <p:tav tm="100000">
                          <p:val>
                            <p:strVal val="#ppt_x"/>
                          </p:val>
                        </p:tav>
                      </p:tavLst>
                    </p:anim>
                    <p:anim calcmode="lin" valueType="num">
                      <p:cBhvr additive="base">
                        <p:cTn dur="1000" fill="hold"/>
                        <p:tgtEl>
                          <p:spTgt spid="27"/>
                        </p:tgtEl>
                        <p:attrNameLst>
                          <p:attrName>ppt_y</p:attrName>
                        </p:attrNameLst>
                      </p:cBhvr>
                      <p:tavLst>
                        <p:tav tm="0">
                          <p:val>
                            <p:strVal val="0-#ppt_h/2"/>
                          </p:val>
                        </p:tav>
                        <p:tav tm="100000">
                          <p:val>
                            <p:strVal val="#ppt_y"/>
                          </p:val>
                        </p:tav>
                      </p:tavLst>
                    </p:anim>
                  </p:childTnLst>
                </p:cTn>
              </p:par>
            </p:tnLst>
          </p:tmpl>
        </p:tmplLst>
      </p:bldP>
      <p:bldP spid="27" grpId="1" animBg="1"/>
      <p:bldP spid="28" grpId="0" animBg="1">
        <p:tmplLst>
          <p:tmpl>
            <p:tnLst>
              <p:par>
                <p:cTn presetID="2" presetClass="entr" presetSubtype="3" fill="hold" nodeType="withEffect">
                  <p:stCondLst>
                    <p:cond delay="10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1+#ppt_w/2"/>
                          </p:val>
                        </p:tav>
                        <p:tav tm="100000">
                          <p:val>
                            <p:strVal val="#ppt_x"/>
                          </p:val>
                        </p:tav>
                      </p:tavLst>
                    </p:anim>
                    <p:anim calcmode="lin" valueType="num">
                      <p:cBhvr additive="base">
                        <p:cTn dur="1000" fill="hold"/>
                        <p:tgtEl>
                          <p:spTgt spid="28"/>
                        </p:tgtEl>
                        <p:attrNameLst>
                          <p:attrName>ppt_y</p:attrName>
                        </p:attrNameLst>
                      </p:cBhvr>
                      <p:tavLst>
                        <p:tav tm="0">
                          <p:val>
                            <p:strVal val="0-#ppt_h/2"/>
                          </p:val>
                        </p:tav>
                        <p:tav tm="100000">
                          <p:val>
                            <p:strVal val="#ppt_y"/>
                          </p:val>
                        </p:tav>
                      </p:tavLst>
                    </p:anim>
                  </p:childTnLst>
                </p:cTn>
              </p:par>
            </p:tnLst>
          </p:tmpl>
        </p:tmplLst>
      </p:bldP>
      <p:bldP spid="28" grpId="1" animBg="1"/>
      <p:bldP spid="29" grpId="0" animBg="1">
        <p:tmplLst>
          <p:tmpl>
            <p:tnLst>
              <p:par>
                <p:cTn presetID="2" presetClass="entr" presetSubtype="3" fill="hold" nodeType="withEffect">
                  <p:stCondLst>
                    <p:cond delay="12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1+#ppt_w/2"/>
                          </p:val>
                        </p:tav>
                        <p:tav tm="100000">
                          <p:val>
                            <p:strVal val="#ppt_x"/>
                          </p:val>
                        </p:tav>
                      </p:tavLst>
                    </p:anim>
                    <p:anim calcmode="lin" valueType="num">
                      <p:cBhvr additive="base">
                        <p:cTn dur="1000" fill="hold"/>
                        <p:tgtEl>
                          <p:spTgt spid="29"/>
                        </p:tgtEl>
                        <p:attrNameLst>
                          <p:attrName>ppt_y</p:attrName>
                        </p:attrNameLst>
                      </p:cBhvr>
                      <p:tavLst>
                        <p:tav tm="0">
                          <p:val>
                            <p:strVal val="0-#ppt_h/2"/>
                          </p:val>
                        </p:tav>
                        <p:tav tm="100000">
                          <p:val>
                            <p:strVal val="#ppt_y"/>
                          </p:val>
                        </p:tav>
                      </p:tavLst>
                    </p:anim>
                  </p:childTnLst>
                </p:cTn>
              </p:par>
            </p:tnLst>
          </p:tmpl>
        </p:tmplLst>
      </p:bldP>
      <p:bldP spid="29" grpId="1" animBg="1"/>
      <p:bldP spid="30" grpId="0" animBg="1">
        <p:tmplLst>
          <p:tmpl>
            <p:tnLst>
              <p:par>
                <p:cTn presetID="2" presetClass="entr" presetSubtype="3" fill="hold" nodeType="withEffect">
                  <p:stCondLst>
                    <p:cond delay="12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1+#ppt_w/2"/>
                          </p:val>
                        </p:tav>
                        <p:tav tm="100000">
                          <p:val>
                            <p:strVal val="#ppt_x"/>
                          </p:val>
                        </p:tav>
                      </p:tavLst>
                    </p:anim>
                    <p:anim calcmode="lin" valueType="num">
                      <p:cBhvr additive="base">
                        <p:cTn dur="1000" fill="hold"/>
                        <p:tgtEl>
                          <p:spTgt spid="30"/>
                        </p:tgtEl>
                        <p:attrNameLst>
                          <p:attrName>ppt_y</p:attrName>
                        </p:attrNameLst>
                      </p:cBhvr>
                      <p:tavLst>
                        <p:tav tm="0">
                          <p:val>
                            <p:strVal val="0-#ppt_h/2"/>
                          </p:val>
                        </p:tav>
                        <p:tav tm="100000">
                          <p:val>
                            <p:strVal val="#ppt_y"/>
                          </p:val>
                        </p:tav>
                      </p:tavLst>
                    </p:anim>
                  </p:childTnLst>
                </p:cTn>
              </p:par>
            </p:tnLst>
          </p:tmpl>
        </p:tmplLst>
      </p:bldP>
      <p:bldP spid="30" grpId="1" animBg="1"/>
      <p:bldP spid="31" grpId="0" animBg="1">
        <p:tmplLst>
          <p:tmpl>
            <p:tnLst>
              <p:par>
                <p:cTn presetID="2" presetClass="entr" presetSubtype="3" fill="hold" nodeType="withEffect">
                  <p:stCondLst>
                    <p:cond delay="14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0-#ppt_h/2"/>
                          </p:val>
                        </p:tav>
                        <p:tav tm="100000">
                          <p:val>
                            <p:strVal val="#ppt_y"/>
                          </p:val>
                        </p:tav>
                      </p:tavLst>
                    </p:anim>
                  </p:childTnLst>
                </p:cTn>
              </p:par>
            </p:tnLst>
          </p:tmpl>
        </p:tmplLst>
      </p:bldP>
      <p:bldP spid="31" grpId="1" animBg="1"/>
      <p:bldP spid="32" grpId="0" animBg="1">
        <p:tmplLst>
          <p:tmpl>
            <p:tnLst>
              <p:par>
                <p:cTn presetID="2" presetClass="entr" presetSubtype="3" fill="hold" nodeType="withEffect">
                  <p:stCondLst>
                    <p:cond delay="16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1+#ppt_w/2"/>
                          </p:val>
                        </p:tav>
                        <p:tav tm="100000">
                          <p:val>
                            <p:strVal val="#ppt_x"/>
                          </p:val>
                        </p:tav>
                      </p:tavLst>
                    </p:anim>
                    <p:anim calcmode="lin" valueType="num">
                      <p:cBhvr additive="base">
                        <p:cTn dur="1000" fill="hold"/>
                        <p:tgtEl>
                          <p:spTgt spid="32"/>
                        </p:tgtEl>
                        <p:attrNameLst>
                          <p:attrName>ppt_y</p:attrName>
                        </p:attrNameLst>
                      </p:cBhvr>
                      <p:tavLst>
                        <p:tav tm="0">
                          <p:val>
                            <p:strVal val="0-#ppt_h/2"/>
                          </p:val>
                        </p:tav>
                        <p:tav tm="100000">
                          <p:val>
                            <p:strVal val="#ppt_y"/>
                          </p:val>
                        </p:tav>
                      </p:tavLst>
                    </p:anim>
                  </p:childTnLst>
                </p:cTn>
              </p:par>
            </p:tnLst>
          </p:tmpl>
        </p:tmplLst>
      </p:bldP>
      <p:bldP spid="32" grpId="1" animBg="1"/>
      <p:bldP spid="33" grpId="0" animBg="1">
        <p:tmplLst>
          <p:tmpl>
            <p:tnLst>
              <p:par>
                <p:cTn presetID="2" presetClass="entr" presetSubtype="3" fill="hold" nodeType="withEffect">
                  <p:stCondLst>
                    <p:cond delay="18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0-#ppt_h/2"/>
                          </p:val>
                        </p:tav>
                        <p:tav tm="100000">
                          <p:val>
                            <p:strVal val="#ppt_y"/>
                          </p:val>
                        </p:tav>
                      </p:tavLst>
                    </p:anim>
                  </p:childTnLst>
                </p:cTn>
              </p:par>
            </p:tnLst>
          </p:tmpl>
        </p:tmplLst>
      </p:bldP>
      <p:bldP spid="33" grpId="1" animBg="1"/>
      <p:bldP spid="34" grpId="0" animBg="1">
        <p:tmplLst>
          <p:tmpl>
            <p:tnLst>
              <p:par>
                <p:cTn presetID="2" presetClass="entr" presetSubtype="3"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1+#ppt_w/2"/>
                          </p:val>
                        </p:tav>
                        <p:tav tm="100000">
                          <p:val>
                            <p:strVal val="#ppt_x"/>
                          </p:val>
                        </p:tav>
                      </p:tavLst>
                    </p:anim>
                    <p:anim calcmode="lin" valueType="num">
                      <p:cBhvr additive="base">
                        <p:cTn dur="1000" fill="hold"/>
                        <p:tgtEl>
                          <p:spTgt spid="34"/>
                        </p:tgtEl>
                        <p:attrNameLst>
                          <p:attrName>ppt_y</p:attrName>
                        </p:attrNameLst>
                      </p:cBhvr>
                      <p:tavLst>
                        <p:tav tm="0">
                          <p:val>
                            <p:strVal val="0-#ppt_h/2"/>
                          </p:val>
                        </p:tav>
                        <p:tav tm="100000">
                          <p:val>
                            <p:strVal val="#ppt_y"/>
                          </p:val>
                        </p:tav>
                      </p:tavLst>
                    </p:anim>
                  </p:childTnLst>
                </p:cTn>
              </p:par>
            </p:tnLst>
          </p:tmpl>
        </p:tmplLst>
      </p:bldP>
      <p:bldP spid="34" grpId="1" animBg="1"/>
      <p:bldP spid="35" grpId="0" animBg="1">
        <p:tmplLst>
          <p:tmpl>
            <p:tnLst>
              <p:par>
                <p:cTn presetID="2" presetClass="entr" presetSubtype="3" fill="hold" nodeType="withEffect">
                  <p:stCondLst>
                    <p:cond delay="22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0-#ppt_h/2"/>
                          </p:val>
                        </p:tav>
                        <p:tav tm="100000">
                          <p:val>
                            <p:strVal val="#ppt_y"/>
                          </p:val>
                        </p:tav>
                      </p:tavLst>
                    </p:anim>
                  </p:childTnLst>
                </p:cTn>
              </p:par>
            </p:tnLst>
          </p:tmpl>
        </p:tmplLst>
      </p:bldP>
      <p:bldP spid="35"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92EDDD-3363-4F27-8293-60EDB940B66A}" type="datetime1">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3069553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5F1E72-FF0E-42B0-879C-6D77CF6173B3}" type="datetime1">
              <a:rPr lang="en-US" smtClean="0"/>
              <a:t>5/20/2018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2142910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996E94-E476-41B1-ACA3-F7E013B60DDB}" type="datetime1">
              <a:rPr lang="en-US" smtClean="0"/>
              <a:t>5/20/2018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8860119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0486E8-5C69-49EC-AD56-A2F6F619A50A}" type="datetime1">
              <a:rPr lang="en-US" smtClean="0"/>
              <a:t>5/20/2018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2491139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BD038F-65F5-4EF4-8AB8-28B5245CCB18}" type="datetime1">
              <a:rPr lang="en-US" smtClean="0"/>
              <a:t>5/20/2018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2374199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B45C3-683C-494D-8D8C-BBC31B55529C}" type="datetime1">
              <a:rPr lang="en-US" smtClean="0"/>
              <a:t>5/20/2018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6268943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89ED05-25EB-4DAB-90A6-A984DB00C7C9}" type="datetime1">
              <a:rPr lang="en-US" smtClean="0"/>
              <a:t>5/20/2018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7206186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AAB86C-F4FC-4864-9831-1BC672289F16}" type="datetime1">
              <a:rPr lang="en-US" smtClean="0"/>
              <a:t>5/20/2018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1741250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4EF5D-8496-42B4-8A33-D03AB11D1836}" type="datetime1">
              <a:rPr lang="en-US" smtClean="0"/>
              <a:t>5/20/2018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55D82-D20F-4DB7-B3E9-7B7EAC2F87A9}" type="slidenum">
              <a:rPr lang="en-US" smtClean="0"/>
              <a:t>‹#›</a:t>
            </a:fld>
            <a:endParaRPr lang="en-US"/>
          </a:p>
        </p:txBody>
      </p:sp>
    </p:spTree>
    <p:extLst>
      <p:ext uri="{BB962C8B-B14F-4D97-AF65-F5344CB8AC3E}">
        <p14:creationId xmlns:p14="http://schemas.microsoft.com/office/powerpoint/2010/main" val="1453441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bing.com/images/search?q=picture+of+crescent+moon&amp;id=44EE1FF995C63E8811F86052B56309B6AD7648EE&amp;FORM=IQFRB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http://en.wikipedia.org/wiki/Lunar_theory#Babylon"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en.wikipedia.org/wiki/International_Celestial_Reference_Frame" TargetMode="External"/><Relationship Id="rId2" Type="http://schemas.openxmlformats.org/officeDocument/2006/relationships/hyperlink" Target="http://en.wikipedia.org/wiki/Celestial_sphere" TargetMode="External"/><Relationship Id="rId1" Type="http://schemas.openxmlformats.org/officeDocument/2006/relationships/slideLayout" Target="../slideLayouts/slideLayout2.xml"/><Relationship Id="rId6" Type="http://schemas.openxmlformats.org/officeDocument/2006/relationships/hyperlink" Target="http://en.wikipedia.org/wiki/Lunar_mansion" TargetMode="External"/><Relationship Id="rId5" Type="http://schemas.openxmlformats.org/officeDocument/2006/relationships/hyperlink" Target="http://en.wikipedia.org/wiki/Latin_language" TargetMode="External"/><Relationship Id="rId4" Type="http://schemas.openxmlformats.org/officeDocument/2006/relationships/hyperlink" Target="http://en.wikipedia.org/wiki/Star"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en.wikipedia.org/wiki/Greek_language" TargetMode="External"/><Relationship Id="rId2" Type="http://schemas.openxmlformats.org/officeDocument/2006/relationships/hyperlink" Target="http://en.wikipedia.org/wiki/Lunar_phase"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en.wikipedia.org/wiki/Apoapsis" TargetMode="External"/><Relationship Id="rId2" Type="http://schemas.openxmlformats.org/officeDocument/2006/relationships/hyperlink" Target="http://en.wikipedia.org/wiki/Periapsis" TargetMode="External"/><Relationship Id="rId1" Type="http://schemas.openxmlformats.org/officeDocument/2006/relationships/slideLayout" Target="../slideLayouts/slideLayout2.xml"/><Relationship Id="rId6" Type="http://schemas.openxmlformats.org/officeDocument/2006/relationships/hyperlink" Target="http://en.wikipedia.org/wiki/Eclipse_cycle" TargetMode="External"/><Relationship Id="rId5" Type="http://schemas.openxmlformats.org/officeDocument/2006/relationships/hyperlink" Target="http://en.wikipedia.org/wiki/Wikipedia:Citation_needed" TargetMode="External"/><Relationship Id="rId4" Type="http://schemas.openxmlformats.org/officeDocument/2006/relationships/hyperlink" Target="http://en.wikipedia.org/wiki/Lunation"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1.png"/><Relationship Id="rId2" Type="http://schemas.openxmlformats.org/officeDocument/2006/relationships/image" Target="../media/image28.jpg"/><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hyperlink" Target="mailto:timothy@torahtothetribes.com"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 y="5000325"/>
            <a:ext cx="12192001" cy="1938992"/>
          </a:xfrm>
          <a:prstGeom prst="rect">
            <a:avLst/>
          </a:prstGeom>
        </p:spPr>
        <p:txBody>
          <a:bodyPr wrap="square">
            <a:spAutoFit/>
            <a:scene3d>
              <a:camera prst="orthographicFront"/>
              <a:lightRig rig="threePt" dir="t"/>
            </a:scene3d>
            <a:sp3d extrusionH="57150">
              <a:bevelT w="38100" h="38100"/>
            </a:sp3d>
          </a:bodyPr>
          <a:lstStyle/>
          <a:p>
            <a:pPr algn="ctr"/>
            <a:r>
              <a:rPr lang="en-US" sz="6000" b="1" dirty="0" smtClean="0">
                <a:solidFill>
                  <a:srgbClr val="00589A"/>
                </a:solidFill>
                <a:effectLst>
                  <a:glow rad="139700">
                    <a:schemeClr val="accent5">
                      <a:satMod val="175000"/>
                      <a:alpha val="40000"/>
                    </a:schemeClr>
                  </a:glow>
                </a:effectLst>
                <a:latin typeface="Rockwell" pitchFamily="18" charset="0"/>
              </a:rPr>
              <a:t>Yahusha’s </a:t>
            </a:r>
            <a:r>
              <a:rPr lang="en-US" sz="6000" b="1" dirty="0" smtClean="0">
                <a:solidFill>
                  <a:schemeClr val="accent2">
                    <a:lumMod val="75000"/>
                  </a:schemeClr>
                </a:solidFill>
                <a:effectLst>
                  <a:glow rad="139700">
                    <a:schemeClr val="accent5">
                      <a:satMod val="175000"/>
                      <a:alpha val="40000"/>
                    </a:schemeClr>
                  </a:glow>
                </a:effectLst>
                <a:latin typeface="Rockwell" pitchFamily="18" charset="0"/>
              </a:rPr>
              <a:t>Contempt</a:t>
            </a:r>
            <a:r>
              <a:rPr lang="en-US" sz="6000" b="1" dirty="0" smtClean="0">
                <a:solidFill>
                  <a:srgbClr val="00589A"/>
                </a:solidFill>
                <a:effectLst>
                  <a:glow rad="139700">
                    <a:schemeClr val="accent5">
                      <a:satMod val="175000"/>
                      <a:alpha val="40000"/>
                    </a:schemeClr>
                  </a:glow>
                </a:effectLst>
                <a:latin typeface="Rockwell" pitchFamily="18" charset="0"/>
              </a:rPr>
              <a:t> for the </a:t>
            </a:r>
            <a:br>
              <a:rPr lang="en-US" sz="6000" b="1" dirty="0" smtClean="0">
                <a:solidFill>
                  <a:srgbClr val="00589A"/>
                </a:solidFill>
                <a:effectLst>
                  <a:glow rad="139700">
                    <a:schemeClr val="accent5">
                      <a:satMod val="175000"/>
                      <a:alpha val="40000"/>
                    </a:schemeClr>
                  </a:glow>
                </a:effectLst>
                <a:latin typeface="Rockwell" pitchFamily="18" charset="0"/>
              </a:rPr>
            </a:br>
            <a:r>
              <a:rPr lang="en-US" sz="6000" b="1" dirty="0" smtClean="0">
                <a:solidFill>
                  <a:srgbClr val="00589A"/>
                </a:solidFill>
                <a:effectLst>
                  <a:glow rad="139700">
                    <a:schemeClr val="accent5">
                      <a:satMod val="175000"/>
                      <a:alpha val="40000"/>
                    </a:schemeClr>
                  </a:glow>
                </a:effectLst>
                <a:latin typeface="Rockwell" pitchFamily="18" charset="0"/>
              </a:rPr>
              <a:t>Lunar Based Calendar</a:t>
            </a:r>
            <a:endParaRPr lang="en-US" sz="6000" dirty="0">
              <a:solidFill>
                <a:srgbClr val="00589A"/>
              </a:solidFill>
              <a:effectLst>
                <a:glow rad="139700">
                  <a:schemeClr val="accent5">
                    <a:satMod val="175000"/>
                    <a:alpha val="40000"/>
                  </a:schemeClr>
                </a:glow>
              </a:effectLst>
              <a:latin typeface="Rockwell" pitchFamily="18" charset="0"/>
            </a:endParaRPr>
          </a:p>
        </p:txBody>
      </p:sp>
    </p:spTree>
    <p:extLst>
      <p:ext uri="{BB962C8B-B14F-4D97-AF65-F5344CB8AC3E}">
        <p14:creationId xmlns:p14="http://schemas.microsoft.com/office/powerpoint/2010/main" val="1046775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50000"/>
              </a:schemeClr>
            </a:gs>
            <a:gs pos="50000">
              <a:schemeClr val="accent4">
                <a:lumMod val="40000"/>
                <a:lumOff val="60000"/>
              </a:schemeClr>
            </a:gs>
            <a:gs pos="100000">
              <a:schemeClr val="accent6">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6552" y="89252"/>
            <a:ext cx="8423186" cy="665185"/>
          </a:xfrm>
          <a:solidFill>
            <a:schemeClr val="bg1">
              <a:lumMod val="85000"/>
            </a:schemeClr>
          </a:solidFill>
          <a:ln>
            <a:solidFill>
              <a:schemeClr val="bg1">
                <a:lumMod val="75000"/>
              </a:schemeClr>
            </a:solidFill>
          </a:ln>
          <a:effectLst>
            <a:glow rad="228600">
              <a:schemeClr val="accent4">
                <a:satMod val="175000"/>
                <a:alpha val="40000"/>
              </a:schemeClr>
            </a:glow>
          </a:effectLst>
          <a:scene3d>
            <a:camera prst="orthographicFront"/>
            <a:lightRig rig="threePt" dir="t"/>
          </a:scene3d>
          <a:sp3d>
            <a:bevelT/>
          </a:sp3d>
        </p:spPr>
        <p:txBody>
          <a:bodyPr>
            <a:normAutofit fontScale="90000"/>
            <a:sp3d extrusionH="57150">
              <a:bevelT w="38100" h="38100"/>
            </a:sp3d>
          </a:bodyPr>
          <a:lstStyle/>
          <a:p>
            <a:pPr algn="ctr"/>
            <a:r>
              <a:rPr lang="en-US" b="1" dirty="0" smtClean="0">
                <a:solidFill>
                  <a:srgbClr val="0000FF"/>
                </a:solidFill>
              </a:rPr>
              <a:t>Yahusha’s</a:t>
            </a:r>
            <a:r>
              <a:rPr lang="en-US" b="1" dirty="0" smtClean="0"/>
              <a:t> Brother’s Unbelief</a:t>
            </a:r>
            <a:endParaRPr lang="en-US" b="1" dirty="0"/>
          </a:p>
        </p:txBody>
      </p:sp>
      <p:sp>
        <p:nvSpPr>
          <p:cNvPr id="3" name="Content Placeholder 2"/>
          <p:cNvSpPr>
            <a:spLocks noGrp="1"/>
          </p:cNvSpPr>
          <p:nvPr>
            <p:ph idx="1"/>
          </p:nvPr>
        </p:nvSpPr>
        <p:spPr>
          <a:xfrm>
            <a:off x="231819" y="816783"/>
            <a:ext cx="11732653" cy="5911403"/>
          </a:xfrm>
          <a:solidFill>
            <a:schemeClr val="bg1"/>
          </a:solidFill>
          <a:ln w="28575">
            <a:solidFill>
              <a:srgbClr val="C00000"/>
            </a:solidFill>
          </a:ln>
          <a:scene3d>
            <a:camera prst="orthographicFront"/>
            <a:lightRig rig="threePt" dir="t"/>
          </a:scene3d>
          <a:sp3d>
            <a:bevelT w="114300" prst="artDeco"/>
          </a:sp3d>
        </p:spPr>
        <p:txBody>
          <a:bodyPr>
            <a:normAutofit/>
            <a:sp3d extrusionH="57150">
              <a:bevelT w="38100" h="38100"/>
            </a:sp3d>
          </a:bodyPr>
          <a:lstStyle/>
          <a:p>
            <a:pPr marL="365760" marR="457200" indent="-914400">
              <a:lnSpc>
                <a:spcPct val="115000"/>
              </a:lnSpc>
              <a:spcBef>
                <a:spcPts val="0"/>
              </a:spcBef>
              <a:buNone/>
            </a:pPr>
            <a:r>
              <a:rPr lang="en-US" dirty="0" smtClean="0">
                <a:solidFill>
                  <a:srgbClr val="008080"/>
                </a:solidFill>
                <a:latin typeface="Georgia" panose="02040502050405020303" pitchFamily="18" charset="0"/>
                <a:ea typeface="TITUS Cyberbit Basic" panose="02020603050405020304" pitchFamily="18" charset="0"/>
                <a:cs typeface="Georgia" panose="02040502050405020303" pitchFamily="18" charset="0"/>
              </a:rPr>
              <a:t>John </a:t>
            </a:r>
            <a:r>
              <a:rPr lang="en-US"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7:5</a:t>
            </a:r>
            <a:r>
              <a:rPr lang="en-US" dirty="0">
                <a:latin typeface="Georgia" panose="02040502050405020303" pitchFamily="18" charset="0"/>
                <a:ea typeface="TITUS Cyberbit Basic" panose="02020603050405020304" pitchFamily="18" charset="0"/>
                <a:cs typeface="Georgia" panose="02040502050405020303" pitchFamily="18" charset="0"/>
              </a:rPr>
              <a:t>  </a:t>
            </a:r>
            <a:r>
              <a:rPr lang="en-US" b="1" dirty="0">
                <a:solidFill>
                  <a:srgbClr val="E46C0A"/>
                </a:solidFill>
                <a:latin typeface="Georgia" panose="02040502050405020303" pitchFamily="18" charset="0"/>
                <a:ea typeface="TITUS Cyberbit Basic" panose="02020603050405020304" pitchFamily="18" charset="0"/>
                <a:cs typeface="Georgia" panose="02040502050405020303" pitchFamily="18" charset="0"/>
              </a:rPr>
              <a:t>For even His brothers did not believe in Him.</a:t>
            </a:r>
            <a:r>
              <a:rPr lang="en-US" dirty="0">
                <a:solidFill>
                  <a:srgbClr val="E46C0A"/>
                </a:solidFill>
                <a:latin typeface="Georgia" panose="02040502050405020303" pitchFamily="18" charset="0"/>
                <a:ea typeface="TITUS Cyberbit Basic" panose="02020603050405020304" pitchFamily="18" charset="0"/>
                <a:cs typeface="Georgia" panose="02040502050405020303" pitchFamily="18" charset="0"/>
              </a:rPr>
              <a:t> </a:t>
            </a:r>
            <a:endParaRPr lang="en-US" sz="2400" dirty="0" smtClean="0">
              <a:latin typeface="Calibri" panose="020F0502020204030204" pitchFamily="34" charset="0"/>
              <a:ea typeface="TITUS Cyberbit Basic" panose="02020603050405020304" pitchFamily="18" charset="0"/>
              <a:cs typeface="Arial" panose="020B0604020202020204" pitchFamily="34" charset="0"/>
            </a:endParaRPr>
          </a:p>
          <a:p>
            <a:pPr marL="365760" marR="457200" indent="-914400">
              <a:lnSpc>
                <a:spcPct val="115000"/>
              </a:lnSpc>
              <a:spcBef>
                <a:spcPts val="0"/>
              </a:spcBef>
              <a:buNone/>
            </a:pPr>
            <a:r>
              <a:rPr lang="en-US" dirty="0">
                <a:latin typeface="Georgia" panose="02040502050405020303" pitchFamily="18" charset="0"/>
                <a:ea typeface="TITUS Cyberbit Basic" panose="02020603050405020304" pitchFamily="18" charset="0"/>
                <a:cs typeface="Georgia" panose="02040502050405020303" pitchFamily="18" charset="0"/>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65760" marR="457200" indent="-914400">
              <a:lnSpc>
                <a:spcPct val="115000"/>
              </a:lnSpc>
              <a:spcBef>
                <a:spcPts val="0"/>
              </a:spcBef>
              <a:buNone/>
            </a:pPr>
            <a:r>
              <a:rPr lang="en-US" dirty="0" smtClean="0">
                <a:solidFill>
                  <a:srgbClr val="008080"/>
                </a:solidFill>
                <a:latin typeface="Georgia" panose="02040502050405020303" pitchFamily="18" charset="0"/>
                <a:ea typeface="TITUS Cyberbit Basic" panose="02020603050405020304" pitchFamily="18" charset="0"/>
                <a:cs typeface="Georgia" panose="02040502050405020303" pitchFamily="18" charset="0"/>
              </a:rPr>
              <a:t>John 7:6     </a:t>
            </a:r>
            <a:r>
              <a:rPr lang="en-US" dirty="0" smtClean="0">
                <a:latin typeface="Georgia" panose="02040502050405020303" pitchFamily="18" charset="0"/>
                <a:ea typeface="TITUS Cyberbit Basic" panose="02020603050405020304" pitchFamily="18" charset="0"/>
                <a:cs typeface="Georgia" panose="02040502050405020303" pitchFamily="18" charset="0"/>
              </a:rPr>
              <a:t>  </a:t>
            </a:r>
            <a:r>
              <a:rPr lang="he-IL" dirty="0">
                <a:solidFill>
                  <a:srgbClr val="0000FF"/>
                </a:solidFill>
                <a:latin typeface="SBL Hebrew"/>
                <a:ea typeface="Calibri" panose="020F0502020204030204" pitchFamily="34" charset="0"/>
                <a:cs typeface="SBL Hebrew"/>
              </a:rPr>
              <a:t>יהושע</a:t>
            </a:r>
            <a:r>
              <a:rPr lang="he-IL" dirty="0">
                <a:solidFill>
                  <a:srgbClr val="0000FF"/>
                </a:solidFill>
                <a:latin typeface="Calibri" panose="020F0502020204030204" pitchFamily="34" charset="0"/>
                <a:ea typeface="Calibri" panose="020F0502020204030204" pitchFamily="34" charset="0"/>
                <a:cs typeface="Georgia" panose="02040502050405020303" pitchFamily="18" charset="0"/>
              </a:rPr>
              <a:t> </a:t>
            </a:r>
            <a:r>
              <a:rPr lang="en-US" dirty="0" smtClean="0">
                <a:solidFill>
                  <a:srgbClr val="0000FF"/>
                </a:solidFill>
                <a:latin typeface="Calibri" panose="020F0502020204030204" pitchFamily="34" charset="0"/>
                <a:ea typeface="Calibri" panose="020F0502020204030204" pitchFamily="34" charset="0"/>
                <a:cs typeface="Georgia" panose="02040502050405020303" pitchFamily="18" charset="0"/>
              </a:rPr>
              <a:t> </a:t>
            </a:r>
            <a:r>
              <a:rPr lang="en-US" sz="2400" dirty="0" smtClean="0">
                <a:solidFill>
                  <a:srgbClr val="0000FF"/>
                </a:solidFill>
                <a:latin typeface="Georgia" panose="02040502050405020303" pitchFamily="18" charset="0"/>
                <a:ea typeface="Calibri" panose="020F0502020204030204" pitchFamily="34" charset="0"/>
                <a:cs typeface="Georgia" panose="02040502050405020303" pitchFamily="18" charset="0"/>
              </a:rPr>
              <a:t>[</a:t>
            </a:r>
            <a:r>
              <a:rPr lang="en-US" sz="2400" dirty="0">
                <a:solidFill>
                  <a:srgbClr val="0000FF"/>
                </a:solidFill>
                <a:latin typeface="Georgia" panose="02040502050405020303" pitchFamily="18" charset="0"/>
                <a:ea typeface="Calibri" panose="020F0502020204030204" pitchFamily="34" charset="0"/>
                <a:cs typeface="Georgia" panose="02040502050405020303" pitchFamily="18" charset="0"/>
              </a:rPr>
              <a:t>Yahusha]</a:t>
            </a:r>
            <a:r>
              <a:rPr lang="en-US" sz="2400" dirty="0">
                <a:solidFill>
                  <a:srgbClr val="00B050"/>
                </a:solidFill>
                <a:latin typeface="Georgia" panose="02040502050405020303" pitchFamily="18" charset="0"/>
                <a:ea typeface="Calibri" panose="020F0502020204030204" pitchFamily="34" charset="0"/>
                <a:cs typeface="Georgia" panose="02040502050405020303" pitchFamily="18" charset="0"/>
              </a:rPr>
              <a:t> </a:t>
            </a:r>
            <a:r>
              <a:rPr lang="en-US" sz="2400"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therefore said to them, </a:t>
            </a:r>
            <a:r>
              <a:rPr lang="en-US" dirty="0" smtClean="0">
                <a:solidFill>
                  <a:srgbClr val="00B050"/>
                </a:solidFill>
                <a:latin typeface="Georgia" panose="02040502050405020303" pitchFamily="18" charset="0"/>
                <a:ea typeface="TITUS Cyberbit Basic" panose="02020603050405020304" pitchFamily="18" charset="0"/>
                <a:cs typeface="Georgia" panose="02040502050405020303" pitchFamily="18" charset="0"/>
              </a:rPr>
              <a:t>	   </a:t>
            </a:r>
            <a:r>
              <a:rPr lang="en-US" b="1" dirty="0" smtClean="0">
                <a:solidFill>
                  <a:srgbClr val="0000FF"/>
                </a:solidFill>
                <a:latin typeface="Georgia" panose="02040502050405020303" pitchFamily="18" charset="0"/>
                <a:ea typeface="TITUS Cyberbit Basic" panose="02020603050405020304" pitchFamily="18" charset="0"/>
                <a:cs typeface="Georgia" panose="02040502050405020303" pitchFamily="18" charset="0"/>
              </a:rPr>
              <a:t>“</a:t>
            </a:r>
            <a:r>
              <a:rPr lang="en-US" b="1" u="sng"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My time</a:t>
            </a:r>
            <a:r>
              <a:rPr lang="en-US"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 </a:t>
            </a:r>
            <a:r>
              <a:rPr lang="en-US" dirty="0" smtClean="0">
                <a:solidFill>
                  <a:srgbClr val="0000FF"/>
                </a:solidFill>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	</a:t>
            </a:r>
            <a:r>
              <a:rPr lang="en-US" dirty="0" smtClean="0">
                <a:solidFill>
                  <a:srgbClr val="0000FF"/>
                </a:solidFill>
                <a:latin typeface="Georgia" panose="02040502050405020303" pitchFamily="18" charset="0"/>
                <a:ea typeface="TITUS Cyberbit Basic" panose="02020603050405020304" pitchFamily="18" charset="0"/>
                <a:cs typeface="Georgia" panose="02040502050405020303" pitchFamily="18" charset="0"/>
              </a:rPr>
              <a:t>             </a:t>
            </a:r>
            <a:r>
              <a:rPr lang="en-US" sz="2400" dirty="0" smtClean="0">
                <a:solidFill>
                  <a:srgbClr val="0000FF"/>
                </a:solidFill>
                <a:latin typeface="Georgia" panose="02040502050405020303" pitchFamily="18" charset="0"/>
                <a:ea typeface="TITUS Cyberbit Basic" panose="02020603050405020304" pitchFamily="18" charset="0"/>
                <a:cs typeface="Georgia" panose="02040502050405020303" pitchFamily="18" charset="0"/>
              </a:rPr>
              <a:t>[Yahuah’s </a:t>
            </a:r>
            <a:r>
              <a:rPr lang="en-US" sz="2400" u="sng" dirty="0" smtClean="0">
                <a:solidFill>
                  <a:srgbClr val="0000FF"/>
                </a:solidFill>
                <a:latin typeface="Georgia" panose="02040502050405020303" pitchFamily="18" charset="0"/>
                <a:ea typeface="TITUS Cyberbit Basic" panose="02020603050405020304" pitchFamily="18" charset="0"/>
                <a:cs typeface="Georgia" panose="02040502050405020303" pitchFamily="18" charset="0"/>
              </a:rPr>
              <a:t>Covenant </a:t>
            </a:r>
            <a:r>
              <a:rPr lang="en-US" sz="2400" u="sng"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C</a:t>
            </a:r>
            <a:r>
              <a:rPr lang="en-US" sz="2400" u="sng" dirty="0" smtClean="0">
                <a:solidFill>
                  <a:srgbClr val="0000FF"/>
                </a:solidFill>
                <a:latin typeface="Georgia" panose="02040502050405020303" pitchFamily="18" charset="0"/>
                <a:ea typeface="TITUS Cyberbit Basic" panose="02020603050405020304" pitchFamily="18" charset="0"/>
                <a:cs typeface="Georgia" panose="02040502050405020303" pitchFamily="18" charset="0"/>
              </a:rPr>
              <a:t>alendar</a:t>
            </a:r>
            <a:r>
              <a:rPr lang="en-US" sz="2400"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has not yet come, </a:t>
            </a:r>
            <a:r>
              <a:rPr lang="en-US" dirty="0" smtClean="0">
                <a:solidFill>
                  <a:srgbClr val="00B050"/>
                </a:solidFill>
                <a:latin typeface="Georgia" panose="02040502050405020303" pitchFamily="18" charset="0"/>
                <a:ea typeface="TITUS Cyberbit Basic" panose="02020603050405020304" pitchFamily="18" charset="0"/>
                <a:cs typeface="Georgia" panose="02040502050405020303" pitchFamily="18" charset="0"/>
              </a:rPr>
              <a:t>but 		</a:t>
            </a:r>
            <a:br>
              <a:rPr lang="en-US" dirty="0" smtClean="0">
                <a:solidFill>
                  <a:srgbClr val="00B050"/>
                </a:solidFill>
                <a:latin typeface="Georgia" panose="02040502050405020303" pitchFamily="18" charset="0"/>
                <a:ea typeface="TITUS Cyberbit Basic" panose="02020603050405020304" pitchFamily="18" charset="0"/>
                <a:cs typeface="Georgia" panose="02040502050405020303" pitchFamily="18" charset="0"/>
              </a:rPr>
            </a:br>
            <a:r>
              <a:rPr lang="en-US" dirty="0" smtClean="0">
                <a:solidFill>
                  <a:srgbClr val="00B050"/>
                </a:solidFill>
                <a:latin typeface="Georgia" panose="02040502050405020303" pitchFamily="18" charset="0"/>
                <a:ea typeface="TITUS Cyberbit Basic" panose="02020603050405020304" pitchFamily="18" charset="0"/>
                <a:cs typeface="Georgia" panose="02040502050405020303" pitchFamily="18" charset="0"/>
              </a:rPr>
              <a:t>			</a:t>
            </a:r>
            <a:r>
              <a:rPr lang="en-US" sz="3200" b="1" u="sng" dirty="0" smtClean="0">
                <a:solidFill>
                  <a:srgbClr val="FF0000"/>
                </a:solidFill>
                <a:effectLst>
                  <a:outerShdw blurRad="50800" dist="38100" algn="l" rotWithShape="0">
                    <a:prstClr val="black">
                      <a:alpha val="40000"/>
                    </a:prstClr>
                  </a:outerShdw>
                </a:effectLst>
                <a:latin typeface="Georgia" panose="02040502050405020303" pitchFamily="18" charset="0"/>
                <a:ea typeface="TITUS Cyberbit Basic" panose="02020603050405020304" pitchFamily="18" charset="0"/>
                <a:cs typeface="Georgia" panose="02040502050405020303" pitchFamily="18" charset="0"/>
              </a:rPr>
              <a:t>YOUR</a:t>
            </a:r>
            <a:r>
              <a:rPr lang="en-US" b="1" dirty="0" smtClean="0">
                <a:solidFill>
                  <a:srgbClr val="FF0000"/>
                </a:solidFill>
                <a:effectLst>
                  <a:outerShdw blurRad="50800" dist="38100" algn="l" rotWithShape="0">
                    <a:prstClr val="black">
                      <a:alpha val="40000"/>
                    </a:prstClr>
                  </a:outerShdw>
                </a:effectLst>
                <a:latin typeface="Georgia" panose="02040502050405020303" pitchFamily="18" charset="0"/>
                <a:ea typeface="TITUS Cyberbit Basic" panose="02020603050405020304" pitchFamily="18" charset="0"/>
                <a:cs typeface="Georgia" panose="02040502050405020303" pitchFamily="18" charset="0"/>
              </a:rPr>
              <a:t> </a:t>
            </a:r>
            <a:r>
              <a:rPr lang="en-US" b="1"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t>time </a:t>
            </a:r>
            <a:r>
              <a:rPr lang="en-US" sz="2400" dirty="0" smtClean="0">
                <a:latin typeface="Georgia" panose="02040502050405020303" pitchFamily="18" charset="0"/>
                <a:ea typeface="TITUS Cyberbit Basic" panose="02020603050405020304" pitchFamily="18" charset="0"/>
                <a:cs typeface="Georgia" panose="02040502050405020303" pitchFamily="18" charset="0"/>
              </a:rPr>
              <a:t>[the lunar reckoned </a:t>
            </a:r>
            <a:r>
              <a:rPr lang="en-US" sz="2400" dirty="0">
                <a:latin typeface="Georgia" panose="02040502050405020303" pitchFamily="18" charset="0"/>
                <a:ea typeface="TITUS Cyberbit Basic" panose="02020603050405020304" pitchFamily="18" charset="0"/>
                <a:cs typeface="Georgia" panose="02040502050405020303" pitchFamily="18" charset="0"/>
              </a:rPr>
              <a:t>calendar] </a:t>
            </a:r>
            <a:r>
              <a:rPr lang="en-US" dirty="0" smtClean="0">
                <a:solidFill>
                  <a:srgbClr val="FF0000"/>
                </a:solidFill>
                <a:latin typeface="Georgia" panose="02040502050405020303" pitchFamily="18" charset="0"/>
                <a:ea typeface="TITUS Cyberbit Basic" panose="02020603050405020304" pitchFamily="18" charset="0"/>
                <a:cs typeface="Georgia" panose="02040502050405020303" pitchFamily="18" charset="0"/>
              </a:rPr>
              <a:t/>
            </a:r>
            <a:br>
              <a:rPr lang="en-US" dirty="0" smtClean="0">
                <a:solidFill>
                  <a:srgbClr val="FF0000"/>
                </a:solidFill>
                <a:latin typeface="Georgia" panose="02040502050405020303" pitchFamily="18" charset="0"/>
                <a:ea typeface="TITUS Cyberbit Basic" panose="02020603050405020304" pitchFamily="18" charset="0"/>
                <a:cs typeface="Georgia" panose="02040502050405020303" pitchFamily="18" charset="0"/>
              </a:rPr>
            </a:br>
            <a:r>
              <a:rPr lang="en-US" dirty="0" smtClean="0">
                <a:solidFill>
                  <a:srgbClr val="FF0000"/>
                </a:solidFill>
                <a:latin typeface="Georgia" panose="02040502050405020303" pitchFamily="18" charset="0"/>
                <a:ea typeface="TITUS Cyberbit Basic" panose="02020603050405020304" pitchFamily="18" charset="0"/>
                <a:cs typeface="Georgia" panose="02040502050405020303" pitchFamily="18" charset="0"/>
              </a:rPr>
              <a:t>			</a:t>
            </a:r>
            <a:r>
              <a:rPr lang="en-US" u="sng" dirty="0" smtClean="0">
                <a:solidFill>
                  <a:srgbClr val="FF00FF"/>
                </a:solidFill>
                <a:latin typeface="Georgia" panose="02040502050405020303" pitchFamily="18" charset="0"/>
                <a:ea typeface="TITUS Cyberbit Basic" panose="02020603050405020304" pitchFamily="18" charset="0"/>
                <a:cs typeface="Georgia" panose="02040502050405020303" pitchFamily="18" charset="0"/>
              </a:rPr>
              <a:t>is </a:t>
            </a:r>
            <a:r>
              <a:rPr lang="en-US" u="sng"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always </a:t>
            </a:r>
            <a:r>
              <a:rPr lang="en-US" u="sng" dirty="0" smtClean="0">
                <a:solidFill>
                  <a:srgbClr val="FF00FF"/>
                </a:solidFill>
                <a:latin typeface="Georgia" panose="02040502050405020303" pitchFamily="18" charset="0"/>
                <a:ea typeface="TITUS Cyberbit Basic" panose="02020603050405020304" pitchFamily="18" charset="0"/>
                <a:cs typeface="Georgia" panose="02040502050405020303" pitchFamily="18" charset="0"/>
              </a:rPr>
              <a:t>ready</a:t>
            </a:r>
            <a:r>
              <a:rPr lang="en-US" dirty="0" smtClean="0">
                <a:solidFill>
                  <a:srgbClr val="FF00FF"/>
                </a:solidFill>
                <a:latin typeface="Georgia" panose="02040502050405020303" pitchFamily="18" charset="0"/>
                <a:ea typeface="TITUS Cyberbit Basic" panose="02020603050405020304" pitchFamily="18" charset="0"/>
                <a:cs typeface="Georgia" panose="02040502050405020303" pitchFamily="18" charset="0"/>
              </a:rPr>
              <a:t>.   </a:t>
            </a:r>
            <a:r>
              <a:rPr lang="en-US" dirty="0" smtClean="0">
                <a:latin typeface="Georgia" panose="02040502050405020303" pitchFamily="18" charset="0"/>
                <a:ea typeface="TITUS Cyberbit Basic" panose="02020603050405020304" pitchFamily="18" charset="0"/>
                <a:cs typeface="Georgia" panose="02040502050405020303" pitchFamily="18" charset="0"/>
              </a:rPr>
              <a:t>-</a:t>
            </a:r>
          </a:p>
          <a:p>
            <a:pPr marL="365760" marR="457200" indent="-914400">
              <a:lnSpc>
                <a:spcPct val="115000"/>
              </a:lnSpc>
              <a:spcBef>
                <a:spcPts val="0"/>
              </a:spcBef>
              <a:buNone/>
            </a:pPr>
            <a:endParaRPr lang="en-US" dirty="0" smtClean="0">
              <a:solidFill>
                <a:srgbClr val="FF00FF"/>
              </a:solidFill>
              <a:latin typeface="Georgia" panose="02040502050405020303" pitchFamily="18" charset="0"/>
              <a:ea typeface="TITUS Cyberbit Basic" panose="02020603050405020304" pitchFamily="18" charset="0"/>
              <a:cs typeface="Georgia" panose="02040502050405020303" pitchFamily="18" charset="0"/>
            </a:endParaRPr>
          </a:p>
          <a:p>
            <a:pPr marL="365760" marR="457200" indent="-914400">
              <a:lnSpc>
                <a:spcPct val="115000"/>
              </a:lnSpc>
              <a:spcBef>
                <a:spcPts val="0"/>
              </a:spcBef>
              <a:buNone/>
            </a:pPr>
            <a:r>
              <a:rPr lang="en-US" dirty="0" smtClean="0">
                <a:solidFill>
                  <a:srgbClr val="FF00FF"/>
                </a:solidFill>
                <a:latin typeface="Georgia" panose="02040502050405020303" pitchFamily="18" charset="0"/>
                <a:ea typeface="TITUS Cyberbit Basic" panose="02020603050405020304" pitchFamily="18" charset="0"/>
                <a:cs typeface="Georgia" panose="02040502050405020303" pitchFamily="18" charset="0"/>
              </a:rPr>
              <a:t> </a:t>
            </a:r>
          </a:p>
          <a:p>
            <a:pPr marL="365760" marR="457200" lvl="0" indent="-914400">
              <a:lnSpc>
                <a:spcPct val="115000"/>
              </a:lnSpc>
              <a:spcBef>
                <a:spcPts val="0"/>
              </a:spcBef>
              <a:buNone/>
            </a:pPr>
            <a:r>
              <a:rPr lang="en-US" b="1" dirty="0" smtClean="0">
                <a:solidFill>
                  <a:srgbClr val="008080"/>
                </a:solidFill>
                <a:latin typeface="Georgia" panose="02040502050405020303" pitchFamily="18" charset="0"/>
                <a:ea typeface="TITUS Cyberbit Basic" panose="02020603050405020304" pitchFamily="18" charset="0"/>
                <a:cs typeface="Georgia" panose="02040502050405020303" pitchFamily="18" charset="0"/>
              </a:rPr>
              <a:t>Question:  </a:t>
            </a:r>
            <a:r>
              <a:rPr lang="en-US" dirty="0" smtClean="0">
                <a:latin typeface="Georgia" panose="02040502050405020303" pitchFamily="18" charset="0"/>
                <a:ea typeface="TITUS Cyberbit Basic" panose="02020603050405020304" pitchFamily="18" charset="0"/>
                <a:cs typeface="Georgia" panose="02040502050405020303" pitchFamily="18" charset="0"/>
              </a:rPr>
              <a:t>Is it possible that the calendar of  the 2</a:t>
            </a:r>
            <a:r>
              <a:rPr lang="en-US" baseline="30000" dirty="0" smtClean="0">
                <a:latin typeface="Georgia" panose="02040502050405020303" pitchFamily="18" charset="0"/>
                <a:ea typeface="TITUS Cyberbit Basic" panose="02020603050405020304" pitchFamily="18" charset="0"/>
                <a:cs typeface="Georgia" panose="02040502050405020303" pitchFamily="18" charset="0"/>
              </a:rPr>
              <a:t>nd</a:t>
            </a:r>
            <a:r>
              <a:rPr lang="en-US" dirty="0" smtClean="0">
                <a:latin typeface="Georgia" panose="02040502050405020303" pitchFamily="18" charset="0"/>
                <a:ea typeface="TITUS Cyberbit Basic" panose="02020603050405020304" pitchFamily="18" charset="0"/>
                <a:cs typeface="Georgia" panose="02040502050405020303" pitchFamily="18" charset="0"/>
              </a:rPr>
              <a:t> Temple era was </a:t>
            </a:r>
            <a:r>
              <a:rPr lang="en-US" b="1" dirty="0" smtClean="0">
                <a:solidFill>
                  <a:srgbClr val="FF0000"/>
                </a:solidFill>
                <a:latin typeface="Georgia" panose="02040502050405020303" pitchFamily="18" charset="0"/>
                <a:ea typeface="TITUS Cyberbit Basic" panose="02020603050405020304" pitchFamily="18" charset="0"/>
                <a:cs typeface="Georgia" panose="02040502050405020303" pitchFamily="18" charset="0"/>
              </a:rPr>
              <a:t>designed and adjusted </a:t>
            </a:r>
            <a:r>
              <a:rPr lang="en-US" dirty="0" smtClean="0">
                <a:latin typeface="Georgia" panose="02040502050405020303" pitchFamily="18" charset="0"/>
                <a:ea typeface="TITUS Cyberbit Basic" panose="02020603050405020304" pitchFamily="18" charset="0"/>
                <a:cs typeface="Georgia" panose="02040502050405020303" pitchFamily="18" charset="0"/>
              </a:rPr>
              <a:t>according </a:t>
            </a:r>
            <a:r>
              <a:rPr lang="en-US" dirty="0">
                <a:latin typeface="Georgia" panose="02040502050405020303" pitchFamily="18" charset="0"/>
                <a:ea typeface="TITUS Cyberbit Basic" panose="02020603050405020304" pitchFamily="18" charset="0"/>
                <a:cs typeface="Georgia" panose="02040502050405020303" pitchFamily="18" charset="0"/>
              </a:rPr>
              <a:t>to </a:t>
            </a:r>
            <a:r>
              <a:rPr lang="en-US" dirty="0" smtClean="0">
                <a:latin typeface="Georgia" panose="02040502050405020303" pitchFamily="18" charset="0"/>
                <a:ea typeface="TITUS Cyberbit Basic" panose="02020603050405020304" pitchFamily="18" charset="0"/>
                <a:cs typeface="Georgia" panose="02040502050405020303" pitchFamily="18" charset="0"/>
              </a:rPr>
              <a:t>the declared </a:t>
            </a:r>
            <a:r>
              <a:rPr lang="en-US" dirty="0">
                <a:latin typeface="Georgia" panose="02040502050405020303" pitchFamily="18" charset="0"/>
                <a:ea typeface="TITUS Cyberbit Basic" panose="02020603050405020304" pitchFamily="18" charset="0"/>
                <a:cs typeface="Georgia" panose="02040502050405020303" pitchFamily="18" charset="0"/>
              </a:rPr>
              <a:t>belief </a:t>
            </a:r>
            <a:r>
              <a:rPr lang="en-US" dirty="0" smtClean="0">
                <a:latin typeface="Georgia" panose="02040502050405020303" pitchFamily="18" charset="0"/>
                <a:ea typeface="TITUS Cyberbit Basic" panose="02020603050405020304" pitchFamily="18" charset="0"/>
                <a:cs typeface="Georgia" panose="02040502050405020303" pitchFamily="18" charset="0"/>
              </a:rPr>
              <a:t>standards of the Jews – </a:t>
            </a:r>
            <a:r>
              <a:rPr lang="en-US" dirty="0">
                <a:solidFill>
                  <a:prstClr val="black"/>
                </a:solidFill>
                <a:latin typeface="Georgia" panose="02040502050405020303" pitchFamily="18" charset="0"/>
                <a:ea typeface="TITUS Cyberbit Basic" panose="02020603050405020304" pitchFamily="18" charset="0"/>
                <a:cs typeface="Georgia" panose="02040502050405020303" pitchFamily="18" charset="0"/>
              </a:rPr>
              <a:t>very similar </a:t>
            </a:r>
            <a:r>
              <a:rPr lang="en-US" dirty="0" smtClean="0">
                <a:solidFill>
                  <a:prstClr val="black"/>
                </a:solidFill>
                <a:latin typeface="Georgia" panose="02040502050405020303" pitchFamily="18" charset="0"/>
                <a:ea typeface="TITUS Cyberbit Basic" panose="02020603050405020304" pitchFamily="18" charset="0"/>
                <a:cs typeface="Georgia" panose="02040502050405020303" pitchFamily="18" charset="0"/>
              </a:rPr>
              <a:t>to </a:t>
            </a:r>
            <a:r>
              <a:rPr lang="en-US" dirty="0">
                <a:solidFill>
                  <a:prstClr val="black"/>
                </a:solidFill>
                <a:latin typeface="Georgia" panose="02040502050405020303" pitchFamily="18" charset="0"/>
                <a:ea typeface="TITUS Cyberbit Basic" panose="02020603050405020304" pitchFamily="18" charset="0"/>
                <a:cs typeface="Georgia" panose="02040502050405020303" pitchFamily="18" charset="0"/>
              </a:rPr>
              <a:t>the lunar-solar calendar of - </a:t>
            </a:r>
            <a:r>
              <a:rPr lang="en-US" b="1" dirty="0" smtClean="0">
                <a:solidFill>
                  <a:srgbClr val="FF0000"/>
                </a:solidFill>
                <a:latin typeface="Georgia" panose="02040502050405020303" pitchFamily="18" charset="0"/>
                <a:ea typeface="TITUS Cyberbit Basic" panose="02020603050405020304" pitchFamily="18" charset="0"/>
                <a:cs typeface="Georgia" panose="02040502050405020303" pitchFamily="18" charset="0"/>
              </a:rPr>
              <a:t>today?</a:t>
            </a:r>
            <a:endParaRPr lang="en-US" sz="24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9098977" y="6231658"/>
            <a:ext cx="2743200" cy="365125"/>
          </a:xfrm>
        </p:spPr>
        <p:txBody>
          <a:bodyPr/>
          <a:lstStyle/>
          <a:p>
            <a:fld id="{0B555D82-D20F-4DB7-B3E9-7B7EAC2F87A9}" type="slidenum">
              <a:rPr lang="en-US" smtClean="0">
                <a:solidFill>
                  <a:schemeClr val="tx1">
                    <a:lumMod val="95000"/>
                    <a:lumOff val="5000"/>
                  </a:schemeClr>
                </a:solidFill>
              </a:rPr>
              <a:t>10</a:t>
            </a:fld>
            <a:endParaRPr lang="en-US" dirty="0">
              <a:solidFill>
                <a:schemeClr val="tx1">
                  <a:lumMod val="95000"/>
                  <a:lumOff val="5000"/>
                </a:schemeClr>
              </a:solidFill>
            </a:endParaRPr>
          </a:p>
        </p:txBody>
      </p:sp>
      <p:cxnSp>
        <p:nvCxnSpPr>
          <p:cNvPr id="12" name="Straight Arrow Connector 11"/>
          <p:cNvCxnSpPr/>
          <p:nvPr/>
        </p:nvCxnSpPr>
        <p:spPr>
          <a:xfrm flipH="1" flipV="1">
            <a:off x="4002156" y="3844533"/>
            <a:ext cx="397566" cy="462424"/>
          </a:xfrm>
          <a:prstGeom prst="straightConnector1">
            <a:avLst/>
          </a:prstGeom>
          <a:ln w="57150">
            <a:solidFill>
              <a:srgbClr val="CC0099"/>
            </a:solidFill>
            <a:tailEnd type="triangle"/>
          </a:ln>
          <a:effectLst>
            <a:glow rad="139700">
              <a:schemeClr val="accent6">
                <a:satMod val="175000"/>
                <a:alpha val="40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002157" y="4144585"/>
            <a:ext cx="7803048" cy="697578"/>
          </a:xfrm>
          <a:prstGeom prst="rect">
            <a:avLst/>
          </a:prstGeom>
          <a:solidFill>
            <a:schemeClr val="accent5">
              <a:lumMod val="40000"/>
              <a:lumOff val="60000"/>
            </a:schemeClr>
          </a:solidFill>
          <a:ln w="38100">
            <a:solidFill>
              <a:srgbClr val="CC0099"/>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i="1" dirty="0" smtClean="0">
                <a:solidFill>
                  <a:srgbClr val="008080"/>
                </a:solidFill>
                <a:latin typeface="Georgia" panose="02040502050405020303" pitchFamily="18" charset="0"/>
              </a:rPr>
              <a:t>Always </a:t>
            </a:r>
            <a:r>
              <a:rPr lang="en-US" sz="3200" b="1" i="1" dirty="0" smtClean="0">
                <a:solidFill>
                  <a:schemeClr val="tx1"/>
                </a:solidFill>
                <a:latin typeface="Georgia" panose="02040502050405020303" pitchFamily="18" charset="0"/>
              </a:rPr>
              <a:t>-</a:t>
            </a:r>
            <a:r>
              <a:rPr lang="en-US" sz="3200" i="1" dirty="0" smtClean="0">
                <a:solidFill>
                  <a:srgbClr val="008080"/>
                </a:solidFill>
                <a:latin typeface="Georgia" panose="02040502050405020303" pitchFamily="18" charset="0"/>
              </a:rPr>
              <a:t> </a:t>
            </a:r>
            <a:r>
              <a:rPr lang="en-US" sz="3200" dirty="0" smtClean="0">
                <a:solidFill>
                  <a:schemeClr val="tx1"/>
                </a:solidFill>
                <a:latin typeface="Georgia" panose="02040502050405020303" pitchFamily="18" charset="0"/>
              </a:rPr>
              <a:t>through</a:t>
            </a:r>
            <a:r>
              <a:rPr lang="en-US" sz="3200" dirty="0" smtClean="0">
                <a:latin typeface="Georgia" panose="02040502050405020303" pitchFamily="18" charset="0"/>
              </a:rPr>
              <a:t> </a:t>
            </a:r>
            <a:r>
              <a:rPr lang="en-US" sz="3200" b="1" dirty="0" smtClean="0">
                <a:ln w="19050">
                  <a:solidFill>
                    <a:schemeClr val="tx1"/>
                  </a:solidFill>
                </a:ln>
                <a:effectLst>
                  <a:glow rad="127000">
                    <a:srgbClr val="00FF00">
                      <a:alpha val="90000"/>
                    </a:srgbClr>
                  </a:glow>
                </a:effectLst>
                <a:latin typeface="Georgia" panose="02040502050405020303" pitchFamily="18" charset="0"/>
              </a:rPr>
              <a:t>lunar manipulation!</a:t>
            </a:r>
            <a:endParaRPr lang="en-US" sz="3200" b="1" dirty="0">
              <a:ln w="19050">
                <a:solidFill>
                  <a:schemeClr val="tx1"/>
                </a:solidFill>
              </a:ln>
              <a:effectLst>
                <a:glow rad="127000">
                  <a:srgbClr val="00FF00">
                    <a:alpha val="90000"/>
                  </a:srgbClr>
                </a:glow>
              </a:effectLst>
              <a:latin typeface="Georgia" panose="02040502050405020303" pitchFamily="18" charset="0"/>
            </a:endParaRPr>
          </a:p>
        </p:txBody>
      </p:sp>
      <p:grpSp>
        <p:nvGrpSpPr>
          <p:cNvPr id="7" name="Group 6"/>
          <p:cNvGrpSpPr/>
          <p:nvPr/>
        </p:nvGrpSpPr>
        <p:grpSpPr>
          <a:xfrm>
            <a:off x="714778" y="2717439"/>
            <a:ext cx="2247363" cy="1918953"/>
            <a:chOff x="714778" y="2717439"/>
            <a:chExt cx="2247363" cy="1918953"/>
          </a:xfrm>
          <a:effectLst>
            <a:glow rad="127000">
              <a:srgbClr val="34E9FC">
                <a:alpha val="35000"/>
              </a:srgbClr>
            </a:glow>
          </a:effectLst>
        </p:grpSpPr>
        <p:cxnSp>
          <p:nvCxnSpPr>
            <p:cNvPr id="6" name="Straight Arrow Connector 5"/>
            <p:cNvCxnSpPr/>
            <p:nvPr/>
          </p:nvCxnSpPr>
          <p:spPr>
            <a:xfrm flipV="1">
              <a:off x="2382592" y="3245476"/>
              <a:ext cx="579549" cy="283335"/>
            </a:xfrm>
            <a:prstGeom prst="straightConnector1">
              <a:avLst/>
            </a:prstGeom>
            <a:ln w="57150">
              <a:solidFill>
                <a:schemeClr val="tx1">
                  <a:lumMod val="50000"/>
                  <a:lumOff val="50000"/>
                </a:schemeClr>
              </a:solidFill>
              <a:tailEnd type="triangle"/>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395470" y="3554567"/>
              <a:ext cx="566671" cy="0"/>
            </a:xfrm>
            <a:prstGeom prst="straightConnector1">
              <a:avLst/>
            </a:prstGeom>
            <a:ln w="57150">
              <a:solidFill>
                <a:schemeClr val="tx1">
                  <a:lumMod val="50000"/>
                  <a:lumOff val="50000"/>
                </a:schemeClr>
              </a:solidFill>
              <a:tailEnd type="triangle"/>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sp>
          <p:nvSpPr>
            <p:cNvPr id="4" name="Explosion 1 3"/>
            <p:cNvSpPr/>
            <p:nvPr/>
          </p:nvSpPr>
          <p:spPr>
            <a:xfrm>
              <a:off x="714778" y="2717439"/>
              <a:ext cx="2021983" cy="1918953"/>
            </a:xfrm>
            <a:prstGeom prst="irregularSeal1">
              <a:avLst/>
            </a:prstGeom>
            <a:solidFill>
              <a:schemeClr val="tx1"/>
            </a:solidFill>
            <a:ln w="76200">
              <a:solidFill>
                <a:srgbClr val="FB6BEA"/>
              </a:solid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Lightning Bolt 8"/>
          <p:cNvSpPr/>
          <p:nvPr/>
        </p:nvSpPr>
        <p:spPr>
          <a:xfrm rot="5683276">
            <a:off x="9839366" y="168721"/>
            <a:ext cx="1838370" cy="1948605"/>
          </a:xfrm>
          <a:prstGeom prst="lightningBolt">
            <a:avLst/>
          </a:prstGeom>
          <a:solidFill>
            <a:schemeClr val="accent1">
              <a:lumMod val="60000"/>
              <a:lumOff val="40000"/>
            </a:schemeClr>
          </a:solidFill>
          <a:ln w="57150">
            <a:solidFill>
              <a:srgbClr val="CC00FF"/>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2836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2" nodeType="withEffect">
                                  <p:stCondLst>
                                    <p:cond delay="40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1" presetClass="entr" presetSubtype="1" fill="hold" nodeType="withEffect">
                                  <p:stCondLst>
                                    <p:cond delay="900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left)">
                                      <p:cBhvr>
                                        <p:cTn id="28" dur="3000"/>
                                        <p:tgtEl>
                                          <p:spTgt spid="10">
                                            <p:txEl>
                                              <p:pRg st="0" end="0"/>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187" y="69809"/>
            <a:ext cx="7621040" cy="716700"/>
          </a:xfrm>
          <a:solidFill>
            <a:schemeClr val="bg1">
              <a:lumMod val="75000"/>
            </a:schemeClr>
          </a:solidFill>
          <a:ln>
            <a:solidFill>
              <a:schemeClr val="bg2">
                <a:lumMod val="75000"/>
              </a:schemeClr>
            </a:solidFill>
          </a:ln>
          <a:effectLst>
            <a:glow rad="228600">
              <a:schemeClr val="accent1">
                <a:satMod val="175000"/>
                <a:alpha val="40000"/>
              </a:schemeClr>
            </a:glow>
          </a:effectLst>
          <a:scene3d>
            <a:camera prst="orthographicFront"/>
            <a:lightRig rig="threePt" dir="t"/>
          </a:scene3d>
          <a:sp3d>
            <a:bevelT w="139700" h="139700" prst="divot"/>
          </a:sp3d>
        </p:spPr>
        <p:txBody>
          <a:bodyPr>
            <a:normAutofit/>
          </a:bodyPr>
          <a:lstStyle/>
          <a:p>
            <a:pPr algn="ctr"/>
            <a:r>
              <a:rPr lang="en-US" b="1" dirty="0" smtClean="0"/>
              <a:t>Important</a:t>
            </a:r>
            <a:r>
              <a:rPr lang="en-US" dirty="0" smtClean="0"/>
              <a:t> </a:t>
            </a:r>
            <a:r>
              <a:rPr lang="en-US" b="1" dirty="0" smtClean="0"/>
              <a:t>Questions</a:t>
            </a:r>
            <a:endParaRPr lang="en-US" b="1" dirty="0"/>
          </a:p>
        </p:txBody>
      </p:sp>
      <p:sp>
        <p:nvSpPr>
          <p:cNvPr id="3" name="Content Placeholder 2"/>
          <p:cNvSpPr>
            <a:spLocks noGrp="1"/>
          </p:cNvSpPr>
          <p:nvPr>
            <p:ph idx="1"/>
          </p:nvPr>
        </p:nvSpPr>
        <p:spPr>
          <a:xfrm>
            <a:off x="298702" y="878251"/>
            <a:ext cx="11565228" cy="5666703"/>
          </a:xfrm>
          <a:solidFill>
            <a:schemeClr val="bg1"/>
          </a:solidFill>
          <a:ln w="28575">
            <a:solidFill>
              <a:srgbClr val="C00000"/>
            </a:solidFill>
          </a:ln>
          <a:scene3d>
            <a:camera prst="orthographicFront"/>
            <a:lightRig rig="threePt" dir="t"/>
          </a:scene3d>
          <a:sp3d>
            <a:bevelT prst="angle"/>
          </a:sp3d>
        </p:spPr>
        <p:txBody>
          <a:bodyPr lIns="182880" tIns="182880">
            <a:normAutofit/>
            <a:sp3d extrusionH="57150">
              <a:bevelT w="38100" h="38100" prst="angle"/>
            </a:sp3d>
          </a:bodyPr>
          <a:lstStyle/>
          <a:p>
            <a:pPr>
              <a:buClr>
                <a:srgbClr val="0000CC"/>
              </a:buClr>
            </a:pPr>
            <a:r>
              <a:rPr lang="en-US" dirty="0" smtClean="0"/>
              <a:t>Why did </a:t>
            </a:r>
            <a:r>
              <a:rPr lang="en-US" b="1" dirty="0" smtClean="0">
                <a:solidFill>
                  <a:srgbClr val="0000FF"/>
                </a:solidFill>
              </a:rPr>
              <a:t>Yahusha</a:t>
            </a:r>
            <a:r>
              <a:rPr lang="en-US" dirty="0" smtClean="0">
                <a:solidFill>
                  <a:srgbClr val="0000FF"/>
                </a:solidFill>
              </a:rPr>
              <a:t> </a:t>
            </a:r>
            <a:r>
              <a:rPr lang="en-US" dirty="0" smtClean="0"/>
              <a:t>declare the Feast </a:t>
            </a:r>
            <a:r>
              <a:rPr lang="en-US" b="1" i="1" u="sng" dirty="0" smtClean="0"/>
              <a:t>of the Jews</a:t>
            </a:r>
            <a:r>
              <a:rPr lang="en-US" b="1" i="1" dirty="0" smtClean="0"/>
              <a:t> </a:t>
            </a:r>
            <a:r>
              <a:rPr lang="en-US" dirty="0" smtClean="0"/>
              <a:t>to His brothers as </a:t>
            </a:r>
            <a:r>
              <a:rPr lang="en-US" dirty="0" smtClean="0">
                <a:effectLst>
                  <a:outerShdw blurRad="50800" dist="38100" dir="2700000" algn="tl" rotWithShape="0">
                    <a:prstClr val="black">
                      <a:alpha val="40000"/>
                    </a:prstClr>
                  </a:outerShdw>
                </a:effectLst>
                <a:latin typeface="Arial Black" panose="020B0A04020102020204" pitchFamily="34" charset="0"/>
              </a:rPr>
              <a:t>“YOUR” </a:t>
            </a:r>
            <a:r>
              <a:rPr lang="en-US" dirty="0" smtClean="0"/>
              <a:t>time?</a:t>
            </a:r>
          </a:p>
          <a:p>
            <a:pPr>
              <a:buClr>
                <a:srgbClr val="0000CC"/>
              </a:buClr>
            </a:pPr>
            <a:endParaRPr lang="en-US" sz="800" dirty="0">
              <a:solidFill>
                <a:srgbClr val="0000FF"/>
              </a:solidFill>
            </a:endParaRPr>
          </a:p>
          <a:p>
            <a:pPr>
              <a:buClr>
                <a:srgbClr val="0000CC"/>
              </a:buClr>
            </a:pPr>
            <a:r>
              <a:rPr lang="en-US" b="1" dirty="0" smtClean="0">
                <a:solidFill>
                  <a:srgbClr val="0000FF"/>
                </a:solidFill>
              </a:rPr>
              <a:t>Yahusha</a:t>
            </a:r>
            <a:r>
              <a:rPr lang="en-US" dirty="0" smtClean="0"/>
              <a:t> is the </a:t>
            </a:r>
            <a:r>
              <a:rPr lang="en-US" b="1" dirty="0" smtClean="0">
                <a:solidFill>
                  <a:srgbClr val="0000FF"/>
                </a:solidFill>
              </a:rPr>
              <a:t>One</a:t>
            </a:r>
            <a:r>
              <a:rPr lang="en-US" dirty="0" smtClean="0"/>
              <a:t> who Inspired the documentation within the </a:t>
            </a:r>
            <a:r>
              <a:rPr lang="en-US" b="1" i="1" dirty="0" smtClean="0">
                <a:solidFill>
                  <a:srgbClr val="CC00FF"/>
                </a:solidFill>
                <a:latin typeface="Georgia" panose="02040502050405020303" pitchFamily="18" charset="0"/>
              </a:rPr>
              <a:t>Tanach</a:t>
            </a:r>
            <a:r>
              <a:rPr lang="en-US" dirty="0"/>
              <a:t> </a:t>
            </a:r>
            <a:r>
              <a:rPr lang="en-US" dirty="0" smtClean="0"/>
              <a:t>(Old Testament). </a:t>
            </a:r>
            <a:br>
              <a:rPr lang="en-US" dirty="0" smtClean="0"/>
            </a:br>
            <a:r>
              <a:rPr lang="en-US" dirty="0" smtClean="0"/>
              <a:t>Is it likely that we will find the same style of terminology used there too?</a:t>
            </a:r>
          </a:p>
          <a:p>
            <a:pPr>
              <a:buClr>
                <a:srgbClr val="0000CC"/>
              </a:buClr>
            </a:pPr>
            <a:endParaRPr lang="en-US" sz="800" dirty="0"/>
          </a:p>
          <a:p>
            <a:pPr>
              <a:buClr>
                <a:srgbClr val="0000CC"/>
              </a:buClr>
            </a:pPr>
            <a:r>
              <a:rPr lang="en-US" dirty="0" smtClean="0"/>
              <a:t>Why </a:t>
            </a:r>
            <a:r>
              <a:rPr lang="en-US" b="1" i="1" u="sng" dirty="0" smtClean="0"/>
              <a:t>on earth</a:t>
            </a:r>
            <a:r>
              <a:rPr lang="en-US" b="1" i="1" dirty="0" smtClean="0"/>
              <a:t> </a:t>
            </a:r>
            <a:r>
              <a:rPr lang="en-US" dirty="0" smtClean="0"/>
              <a:t>would </a:t>
            </a:r>
            <a:r>
              <a:rPr lang="en-US" b="1" dirty="0" smtClean="0">
                <a:solidFill>
                  <a:srgbClr val="0000FF"/>
                </a:solidFill>
              </a:rPr>
              <a:t>Yahusha</a:t>
            </a:r>
            <a:r>
              <a:rPr lang="en-US" dirty="0" smtClean="0"/>
              <a:t> </a:t>
            </a:r>
            <a:r>
              <a:rPr lang="en-US" b="1" i="1" u="sng" dirty="0" smtClean="0">
                <a:solidFill>
                  <a:srgbClr val="CC00FF"/>
                </a:solidFill>
              </a:rPr>
              <a:t>intentionally distance Himself</a:t>
            </a:r>
            <a:r>
              <a:rPr lang="en-US" b="1" i="1" dirty="0" smtClean="0">
                <a:solidFill>
                  <a:srgbClr val="CC00FF"/>
                </a:solidFill>
              </a:rPr>
              <a:t>  </a:t>
            </a:r>
            <a:r>
              <a:rPr lang="en-US" dirty="0" smtClean="0"/>
              <a:t>from a Feast that was </a:t>
            </a:r>
            <a:r>
              <a:rPr lang="en-US" b="1" i="1" dirty="0" smtClean="0">
                <a:solidFill>
                  <a:srgbClr val="FF0000"/>
                </a:solidFill>
                <a:effectLst/>
              </a:rPr>
              <a:t>originally</a:t>
            </a:r>
            <a:r>
              <a:rPr lang="en-US" dirty="0" smtClean="0"/>
              <a:t> commanded by </a:t>
            </a:r>
            <a:r>
              <a:rPr lang="en-US" b="1" dirty="0" smtClean="0">
                <a:solidFill>
                  <a:srgbClr val="0000FF"/>
                </a:solidFill>
              </a:rPr>
              <a:t>Yahuah?</a:t>
            </a:r>
          </a:p>
          <a:p>
            <a:pPr>
              <a:buClr>
                <a:srgbClr val="0000CC"/>
              </a:buClr>
            </a:pPr>
            <a:endParaRPr lang="en-US" sz="800" dirty="0">
              <a:solidFill>
                <a:srgbClr val="0000FF"/>
              </a:solidFill>
            </a:endParaRPr>
          </a:p>
          <a:p>
            <a:pPr>
              <a:spcAft>
                <a:spcPts val="1800"/>
              </a:spcAft>
              <a:buClr>
                <a:srgbClr val="0000CC"/>
              </a:buClr>
            </a:pPr>
            <a:r>
              <a:rPr lang="en-US" dirty="0" smtClean="0"/>
              <a:t>Is not the </a:t>
            </a:r>
            <a:r>
              <a:rPr lang="en-US" dirty="0" smtClean="0">
                <a:solidFill>
                  <a:srgbClr val="0000FF"/>
                </a:solidFill>
              </a:rPr>
              <a:t>Feast of Sukkot (Tabernacles) </a:t>
            </a:r>
            <a:r>
              <a:rPr lang="en-US" dirty="0" smtClean="0"/>
              <a:t>found in </a:t>
            </a:r>
            <a:r>
              <a:rPr lang="en-US" dirty="0" err="1" smtClean="0">
                <a:solidFill>
                  <a:srgbClr val="00B050"/>
                </a:solidFill>
              </a:rPr>
              <a:t>Exo</a:t>
            </a:r>
            <a:r>
              <a:rPr lang="en-US" dirty="0" smtClean="0">
                <a:solidFill>
                  <a:srgbClr val="00B050"/>
                </a:solidFill>
              </a:rPr>
              <a:t> 23:16, </a:t>
            </a:r>
            <a:r>
              <a:rPr lang="en-US" dirty="0" smtClean="0"/>
              <a:t>which is the </a:t>
            </a:r>
            <a:r>
              <a:rPr lang="en-US" dirty="0" smtClean="0">
                <a:solidFill>
                  <a:srgbClr val="0000FF"/>
                </a:solidFill>
              </a:rPr>
              <a:t>Everlasting Covenant </a:t>
            </a:r>
            <a:r>
              <a:rPr lang="en-US" dirty="0" smtClean="0"/>
              <a:t>upheld under the </a:t>
            </a:r>
            <a:r>
              <a:rPr lang="en-US" dirty="0" err="1" smtClean="0">
                <a:solidFill>
                  <a:srgbClr val="0000FF"/>
                </a:solidFill>
              </a:rPr>
              <a:t>Melchi-Tzedok</a:t>
            </a:r>
            <a:r>
              <a:rPr lang="en-US" dirty="0" smtClean="0">
                <a:solidFill>
                  <a:srgbClr val="0000FF"/>
                </a:solidFill>
              </a:rPr>
              <a:t> Administration? </a:t>
            </a:r>
            <a:endParaRPr lang="en-US" dirty="0">
              <a:solidFill>
                <a:srgbClr val="0000FF"/>
              </a:solidFill>
            </a:endParaRPr>
          </a:p>
          <a:p>
            <a:pPr>
              <a:buClr>
                <a:srgbClr val="0000CC"/>
              </a:buClr>
            </a:pPr>
            <a:r>
              <a:rPr lang="en-US" dirty="0" smtClean="0">
                <a:solidFill>
                  <a:schemeClr val="tx1">
                    <a:lumMod val="95000"/>
                    <a:lumOff val="5000"/>
                  </a:schemeClr>
                </a:solidFill>
              </a:rPr>
              <a:t>Is not this same Festival required of </a:t>
            </a:r>
            <a:r>
              <a:rPr lang="en-US" b="1" u="sng" dirty="0" smtClean="0">
                <a:solidFill>
                  <a:srgbClr val="CC00FF"/>
                </a:solidFill>
              </a:rPr>
              <a:t>ALL MALES</a:t>
            </a:r>
            <a:r>
              <a:rPr lang="en-US" b="1" dirty="0" smtClean="0">
                <a:solidFill>
                  <a:srgbClr val="CC00FF"/>
                </a:solidFill>
              </a:rPr>
              <a:t>, </a:t>
            </a:r>
            <a:r>
              <a:rPr lang="en-US" dirty="0" smtClean="0">
                <a:solidFill>
                  <a:schemeClr val="tx1">
                    <a:lumMod val="95000"/>
                    <a:lumOff val="5000"/>
                  </a:schemeClr>
                </a:solidFill>
              </a:rPr>
              <a:t>under statute command?  </a:t>
            </a:r>
            <a:endParaRPr lang="en-US" dirty="0">
              <a:solidFill>
                <a:schemeClr val="tx1">
                  <a:lumMod val="95000"/>
                  <a:lumOff val="5000"/>
                </a:schemeClr>
              </a:solidFill>
            </a:endParaRPr>
          </a:p>
        </p:txBody>
      </p:sp>
      <p:cxnSp>
        <p:nvCxnSpPr>
          <p:cNvPr id="5" name="Straight Connector 4"/>
          <p:cNvCxnSpPr/>
          <p:nvPr/>
        </p:nvCxnSpPr>
        <p:spPr>
          <a:xfrm>
            <a:off x="10413744" y="1446531"/>
            <a:ext cx="10431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Lightning Bolt 5"/>
          <p:cNvSpPr/>
          <p:nvPr/>
        </p:nvSpPr>
        <p:spPr>
          <a:xfrm rot="16671450">
            <a:off x="9109467" y="1020692"/>
            <a:ext cx="1027637" cy="1340548"/>
          </a:xfrm>
          <a:prstGeom prst="lightningBolt">
            <a:avLst/>
          </a:prstGeom>
          <a:solidFill>
            <a:srgbClr val="FFFF00"/>
          </a:solidFill>
          <a:ln w="38100">
            <a:solidFill>
              <a:schemeClr val="accent1">
                <a:lumMod val="75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rgbClr val="FFFF00"/>
              </a:solidFill>
            </a:endParaRPr>
          </a:p>
        </p:txBody>
      </p:sp>
      <p:sp>
        <p:nvSpPr>
          <p:cNvPr id="4" name="Slide Number Placeholder 3"/>
          <p:cNvSpPr>
            <a:spLocks noGrp="1"/>
          </p:cNvSpPr>
          <p:nvPr>
            <p:ph type="sldNum" sz="quarter" idx="12"/>
          </p:nvPr>
        </p:nvSpPr>
        <p:spPr>
          <a:xfrm>
            <a:off x="9026240" y="6148530"/>
            <a:ext cx="2743200" cy="365125"/>
          </a:xfrm>
        </p:spPr>
        <p:txBody>
          <a:bodyPr/>
          <a:lstStyle/>
          <a:p>
            <a:fld id="{0B555D82-D20F-4DB7-B3E9-7B7EAC2F87A9}" type="slidenum">
              <a:rPr lang="en-US" smtClean="0">
                <a:solidFill>
                  <a:schemeClr val="tx1">
                    <a:lumMod val="95000"/>
                    <a:lumOff val="5000"/>
                  </a:schemeClr>
                </a:solidFill>
              </a:rPr>
              <a:t>11</a:t>
            </a:fld>
            <a:endParaRPr lang="en-US" dirty="0">
              <a:solidFill>
                <a:schemeClr val="tx1">
                  <a:lumMod val="95000"/>
                  <a:lumOff val="5000"/>
                </a:schemeClr>
              </a:solidFill>
            </a:endParaRPr>
          </a:p>
        </p:txBody>
      </p:sp>
      <p:sp>
        <p:nvSpPr>
          <p:cNvPr id="7" name="Cloud Callout 6"/>
          <p:cNvSpPr/>
          <p:nvPr/>
        </p:nvSpPr>
        <p:spPr>
          <a:xfrm>
            <a:off x="9623285" y="4046129"/>
            <a:ext cx="2252870" cy="861391"/>
          </a:xfrm>
          <a:prstGeom prst="cloudCallout">
            <a:avLst>
              <a:gd name="adj1" fmla="val -143061"/>
              <a:gd name="adj2" fmla="val 174362"/>
            </a:avLst>
          </a:prstGeom>
          <a:solidFill>
            <a:srgbClr val="34E9FC"/>
          </a:solidFill>
          <a:ln w="28575">
            <a:solidFill>
              <a:srgbClr val="0000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rgbClr val="0000CC"/>
                </a:solidFill>
              </a:rPr>
              <a:t>Yahusha!</a:t>
            </a:r>
            <a:endParaRPr lang="en-US" sz="2600" b="1" dirty="0">
              <a:solidFill>
                <a:srgbClr val="0000CC"/>
              </a:solidFill>
            </a:endParaRPr>
          </a:p>
        </p:txBody>
      </p:sp>
    </p:spTree>
    <p:extLst>
      <p:ext uri="{BB962C8B-B14F-4D97-AF65-F5344CB8AC3E}">
        <p14:creationId xmlns:p14="http://schemas.microsoft.com/office/powerpoint/2010/main" val="2505033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4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1000"/>
                                        <p:tgtEl>
                                          <p:spTgt spid="3">
                                            <p:txEl>
                                              <p:pRg st="6" end="6"/>
                                            </p:txEl>
                                          </p:spTgt>
                                        </p:tgtEl>
                                      </p:cBhvr>
                                    </p:animEffect>
                                    <p:anim calcmode="lin" valueType="num">
                                      <p:cBhvr>
                                        <p:cTn id="2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1500"/>
                                        <p:tgtEl>
                                          <p:spTgt spid="3">
                                            <p:txEl>
                                              <p:pRg st="7" end="7"/>
                                            </p:txEl>
                                          </p:spTgt>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77" y="858673"/>
            <a:ext cx="11642501" cy="5927645"/>
          </a:xfrm>
          <a:solidFill>
            <a:schemeClr val="bg1"/>
          </a:solidFill>
          <a:ln w="38100">
            <a:solidFill>
              <a:schemeClr val="accent4">
                <a:lumMod val="60000"/>
                <a:lumOff val="40000"/>
              </a:schemeClr>
            </a:solidFill>
          </a:ln>
          <a:scene3d>
            <a:camera prst="orthographicFront"/>
            <a:lightRig rig="threePt" dir="t"/>
          </a:scene3d>
          <a:sp3d>
            <a:bevelT w="114300" prst="artDeco"/>
          </a:sp3d>
        </p:spPr>
        <p:txBody>
          <a:bodyPr>
            <a:noAutofit/>
            <a:sp3d extrusionH="57150">
              <a:bevelT w="38100" h="38100"/>
            </a:sp3d>
          </a:bodyPr>
          <a:lstStyle/>
          <a:p>
            <a:pPr marL="0" indent="0">
              <a:buNone/>
            </a:pPr>
            <a:r>
              <a:rPr lang="en-US" b="1" dirty="0" smtClean="0">
                <a:solidFill>
                  <a:srgbClr val="0000FF"/>
                </a:solidFill>
              </a:rPr>
              <a:t>Yahusha</a:t>
            </a:r>
            <a:r>
              <a:rPr lang="en-US" dirty="0" smtClean="0"/>
              <a:t> spoke to His brothers and told them that </a:t>
            </a:r>
            <a:r>
              <a:rPr lang="en-US" b="1" dirty="0" smtClean="0">
                <a:effectLst>
                  <a:glow rad="228600">
                    <a:schemeClr val="accent2">
                      <a:satMod val="175000"/>
                      <a:alpha val="40000"/>
                    </a:schemeClr>
                  </a:glow>
                </a:effectLst>
              </a:rPr>
              <a:t>THEIR</a:t>
            </a:r>
            <a:r>
              <a:rPr lang="en-US" b="1" dirty="0" smtClean="0"/>
              <a:t> TIME </a:t>
            </a:r>
            <a:r>
              <a:rPr lang="en-US" dirty="0" smtClean="0"/>
              <a:t>was ready.  </a:t>
            </a:r>
          </a:p>
          <a:p>
            <a:pPr marL="0" indent="0">
              <a:buNone/>
            </a:pPr>
            <a:r>
              <a:rPr lang="en-US" b="1" i="1" dirty="0" smtClean="0">
                <a:solidFill>
                  <a:srgbClr val="9900CC"/>
                </a:solidFill>
              </a:rPr>
              <a:t>But </a:t>
            </a:r>
            <a:r>
              <a:rPr lang="en-US" b="1" i="1" dirty="0">
                <a:solidFill>
                  <a:srgbClr val="9900CC"/>
                </a:solidFill>
                <a:effectLst>
                  <a:glow rad="127000">
                    <a:srgbClr val="FFFF00"/>
                  </a:glow>
                </a:effectLst>
              </a:rPr>
              <a:t>His Time </a:t>
            </a:r>
            <a:r>
              <a:rPr lang="en-US" b="1" i="1" dirty="0" smtClean="0">
                <a:solidFill>
                  <a:srgbClr val="9900CC"/>
                </a:solidFill>
              </a:rPr>
              <a:t>was </a:t>
            </a:r>
            <a:r>
              <a:rPr lang="en-US" b="1" i="1" u="sng" dirty="0" smtClean="0">
                <a:solidFill>
                  <a:srgbClr val="9900CC"/>
                </a:solidFill>
              </a:rPr>
              <a:t>not yet</a:t>
            </a:r>
            <a:r>
              <a:rPr lang="en-US" b="1" i="1" dirty="0" smtClean="0">
                <a:solidFill>
                  <a:srgbClr val="9900CC"/>
                </a:solidFill>
              </a:rPr>
              <a:t>!</a:t>
            </a:r>
          </a:p>
          <a:p>
            <a:pPr marL="0" indent="0">
              <a:buNone/>
            </a:pPr>
            <a:r>
              <a:rPr lang="en-US" dirty="0" smtClean="0"/>
              <a:t>What did </a:t>
            </a:r>
            <a:r>
              <a:rPr lang="en-US" b="1" dirty="0" smtClean="0">
                <a:solidFill>
                  <a:srgbClr val="0000FF"/>
                </a:solidFill>
              </a:rPr>
              <a:t>Yahusha</a:t>
            </a:r>
            <a:r>
              <a:rPr lang="en-US" dirty="0" smtClean="0"/>
              <a:t> mean by this?  Let’s look into Isaiah’s writings.</a:t>
            </a:r>
          </a:p>
          <a:p>
            <a:pPr marL="0" indent="0">
              <a:buNone/>
            </a:pPr>
            <a:endParaRPr lang="en-US" sz="400" dirty="0" smtClean="0"/>
          </a:p>
          <a:p>
            <a:pPr marL="365760" indent="-914400">
              <a:spcBef>
                <a:spcPts val="0"/>
              </a:spcBef>
              <a:buNone/>
            </a:pPr>
            <a:r>
              <a:rPr lang="en-US" dirty="0">
                <a:solidFill>
                  <a:srgbClr val="008080"/>
                </a:solidFill>
                <a:latin typeface="Georgia" panose="02040502050405020303" pitchFamily="18" charset="0"/>
              </a:rPr>
              <a:t>Isa 1:12</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“When you come to appear before Me, </a:t>
            </a:r>
            <a:r>
              <a:rPr lang="en-US" b="1" u="sng" dirty="0">
                <a:solidFill>
                  <a:srgbClr val="FF0000"/>
                </a:solidFill>
                <a:latin typeface="Georgia" panose="02040502050405020303" pitchFamily="18" charset="0"/>
              </a:rPr>
              <a:t>who</a:t>
            </a:r>
            <a:r>
              <a:rPr lang="en-US" dirty="0">
                <a:solidFill>
                  <a:schemeClr val="accent2">
                    <a:lumMod val="75000"/>
                  </a:schemeClr>
                </a:solidFill>
                <a:latin typeface="Georgia" panose="02040502050405020303" pitchFamily="18" charset="0"/>
              </a:rPr>
              <a:t> has required this from your hand, </a:t>
            </a:r>
            <a:r>
              <a:rPr lang="en-US" b="1" u="sng" dirty="0">
                <a:solidFill>
                  <a:srgbClr val="FF0000"/>
                </a:solidFill>
                <a:latin typeface="Georgia" panose="02040502050405020303" pitchFamily="18" charset="0"/>
              </a:rPr>
              <a:t>to trample My courtyards</a:t>
            </a:r>
            <a:r>
              <a:rPr lang="en-US" b="1" dirty="0">
                <a:solidFill>
                  <a:srgbClr val="FF0000"/>
                </a:solidFill>
                <a:latin typeface="Georgia" panose="02040502050405020303" pitchFamily="18" charset="0"/>
              </a:rPr>
              <a:t>?</a:t>
            </a:r>
            <a:r>
              <a:rPr lang="en-US" b="1" u="sng" dirty="0">
                <a:solidFill>
                  <a:srgbClr val="FF0000"/>
                </a:solidFill>
                <a:latin typeface="Georgia" panose="02040502050405020303" pitchFamily="18" charset="0"/>
              </a:rPr>
              <a:t> </a:t>
            </a:r>
            <a:endParaRPr lang="en-US" b="1" u="sng" dirty="0" smtClean="0">
              <a:solidFill>
                <a:srgbClr val="FF0000"/>
              </a:solidFill>
              <a:latin typeface="Georgia" panose="02040502050405020303" pitchFamily="18" charset="0"/>
            </a:endParaRPr>
          </a:p>
          <a:p>
            <a:pPr marL="365760" indent="-914400">
              <a:spcBef>
                <a:spcPts val="0"/>
              </a:spcBef>
              <a:buNone/>
            </a:pPr>
            <a:endParaRPr lang="en-US" b="1" u="sng" dirty="0">
              <a:solidFill>
                <a:srgbClr val="FF0000"/>
              </a:solidFill>
              <a:latin typeface="Georgia" panose="02040502050405020303" pitchFamily="18" charset="0"/>
            </a:endParaRPr>
          </a:p>
          <a:p>
            <a:pPr marL="365760" indent="-914400">
              <a:spcBef>
                <a:spcPts val="0"/>
              </a:spcBef>
              <a:buNone/>
            </a:pPr>
            <a:r>
              <a:rPr lang="en-US" b="1" dirty="0">
                <a:solidFill>
                  <a:srgbClr val="FF0000"/>
                </a:solidFill>
                <a:latin typeface="Georgia" panose="02040502050405020303" pitchFamily="18" charset="0"/>
              </a:rPr>
              <a:t>	</a:t>
            </a:r>
            <a:r>
              <a:rPr lang="en-US" b="1" dirty="0" smtClean="0">
                <a:solidFill>
                  <a:srgbClr val="FF0000"/>
                </a:solidFill>
                <a:latin typeface="Georgia" panose="02040502050405020303" pitchFamily="18" charset="0"/>
              </a:rPr>
              <a:t>Paraphrased: - </a:t>
            </a:r>
            <a:r>
              <a:rPr lang="en-US" b="1" u="sng" dirty="0" smtClean="0"/>
              <a:t>Who</a:t>
            </a:r>
            <a:r>
              <a:rPr lang="en-US" dirty="0" smtClean="0"/>
              <a:t> has taught you to </a:t>
            </a:r>
            <a:r>
              <a:rPr lang="en-US" b="1" i="1" dirty="0" smtClean="0">
                <a:effectLst>
                  <a:glow rad="127000">
                    <a:srgbClr val="00FF00"/>
                  </a:glow>
                </a:effectLst>
              </a:rPr>
              <a:t>desecrate</a:t>
            </a:r>
            <a:r>
              <a:rPr lang="en-US" dirty="0" smtClean="0"/>
              <a:t> My Principles? </a:t>
            </a:r>
          </a:p>
          <a:p>
            <a:pPr marL="365760" indent="-914400">
              <a:spcBef>
                <a:spcPts val="0"/>
              </a:spcBef>
              <a:buNone/>
            </a:pPr>
            <a:endParaRPr lang="en-US" b="1" u="sng" dirty="0">
              <a:solidFill>
                <a:srgbClr val="FF0000"/>
              </a:solidFill>
              <a:latin typeface="Georgia" panose="02040502050405020303" pitchFamily="18" charset="0"/>
            </a:endParaRPr>
          </a:p>
          <a:p>
            <a:pPr marL="1371600" indent="-1371600">
              <a:spcBef>
                <a:spcPts val="0"/>
              </a:spcBef>
              <a:buNone/>
            </a:pPr>
            <a:r>
              <a:rPr lang="en-US" dirty="0">
                <a:solidFill>
                  <a:srgbClr val="008080"/>
                </a:solidFill>
                <a:latin typeface="Georgia" panose="02040502050405020303" pitchFamily="18" charset="0"/>
              </a:rPr>
              <a:t>Isa </a:t>
            </a:r>
            <a:r>
              <a:rPr lang="en-US" dirty="0" smtClean="0">
                <a:solidFill>
                  <a:srgbClr val="008080"/>
                </a:solidFill>
                <a:latin typeface="Georgia" panose="02040502050405020303" pitchFamily="18" charset="0"/>
              </a:rPr>
              <a:t>1:13</a:t>
            </a:r>
            <a:r>
              <a:rPr lang="en-US" dirty="0">
                <a:solidFill>
                  <a:prstClr val="black"/>
                </a:solidFill>
                <a:latin typeface="Georgia" panose="02040502050405020303" pitchFamily="18" charset="0"/>
              </a:rPr>
              <a:t>	</a:t>
            </a:r>
            <a:r>
              <a:rPr lang="en-US" dirty="0" smtClean="0">
                <a:solidFill>
                  <a:srgbClr val="CC00FF"/>
                </a:solidFill>
                <a:latin typeface="Georgia" panose="02040502050405020303" pitchFamily="18" charset="0"/>
              </a:rPr>
              <a:t>“Stop </a:t>
            </a:r>
            <a:r>
              <a:rPr lang="en-US" dirty="0">
                <a:solidFill>
                  <a:srgbClr val="CC00FF"/>
                </a:solidFill>
                <a:latin typeface="Georgia" panose="02040502050405020303" pitchFamily="18" charset="0"/>
              </a:rPr>
              <a:t>bringing </a:t>
            </a:r>
            <a:r>
              <a:rPr lang="en-US" u="sng" dirty="0">
                <a:solidFill>
                  <a:srgbClr val="CC00FF"/>
                </a:solidFill>
                <a:latin typeface="Georgia" panose="02040502050405020303" pitchFamily="18" charset="0"/>
              </a:rPr>
              <a:t>futile offerings</a:t>
            </a:r>
            <a:r>
              <a:rPr lang="en-US" dirty="0">
                <a:solidFill>
                  <a:srgbClr val="CC00FF"/>
                </a:solidFill>
                <a:latin typeface="Georgia" panose="02040502050405020303" pitchFamily="18" charset="0"/>
              </a:rPr>
              <a:t>, incense, </a:t>
            </a:r>
            <a:r>
              <a:rPr lang="en-US" b="1" u="sng" dirty="0">
                <a:solidFill>
                  <a:srgbClr val="CC00FF"/>
                </a:solidFill>
                <a:latin typeface="Georgia" panose="02040502050405020303" pitchFamily="18" charset="0"/>
              </a:rPr>
              <a:t>it is an abomination </a:t>
            </a:r>
            <a:r>
              <a:rPr lang="en-US" dirty="0">
                <a:solidFill>
                  <a:srgbClr val="CC00FF"/>
                </a:solidFill>
                <a:latin typeface="Georgia" panose="02040502050405020303" pitchFamily="18" charset="0"/>
              </a:rPr>
              <a:t>to Me</a:t>
            </a:r>
            <a:r>
              <a:rPr lang="en-US" dirty="0" smtClean="0">
                <a:solidFill>
                  <a:srgbClr val="CC00FF"/>
                </a:solidFill>
                <a:latin typeface="Georgia" panose="02040502050405020303" pitchFamily="18" charset="0"/>
              </a:rPr>
              <a:t>.  New </a:t>
            </a:r>
            <a:r>
              <a:rPr lang="en-US" dirty="0">
                <a:solidFill>
                  <a:srgbClr val="CC00FF"/>
                </a:solidFill>
                <a:latin typeface="Georgia" panose="02040502050405020303" pitchFamily="18" charset="0"/>
              </a:rPr>
              <a:t>Moons, Sabbaths, the calling of meetings – I am unable to </a:t>
            </a:r>
            <a:r>
              <a:rPr lang="en-US" dirty="0" smtClean="0">
                <a:solidFill>
                  <a:srgbClr val="CC00FF"/>
                </a:solidFill>
                <a:latin typeface="Georgia" panose="02040502050405020303" pitchFamily="18" charset="0"/>
              </a:rPr>
              <a:t>bear</a:t>
            </a:r>
            <a:endParaRPr lang="en-US" b="1" dirty="0" smtClean="0">
              <a:solidFill>
                <a:srgbClr val="FF0000"/>
              </a:solidFill>
              <a:latin typeface="Georgia" panose="02040502050405020303" pitchFamily="18" charset="0"/>
            </a:endParaRPr>
          </a:p>
          <a:p>
            <a:pPr marL="365760" indent="-914400">
              <a:spcBef>
                <a:spcPts val="0"/>
              </a:spcBef>
              <a:buNone/>
            </a:pPr>
            <a:endParaRPr lang="en-US" b="1" dirty="0">
              <a:solidFill>
                <a:srgbClr val="FF0000"/>
              </a:solidFill>
              <a:latin typeface="Georgia" panose="02040502050405020303" pitchFamily="18" charset="0"/>
            </a:endParaRPr>
          </a:p>
          <a:p>
            <a:pPr marL="0" indent="0">
              <a:spcBef>
                <a:spcPts val="0"/>
              </a:spcBef>
              <a:buNone/>
            </a:pPr>
            <a:r>
              <a:rPr lang="en-US" dirty="0" smtClean="0">
                <a:latin typeface="Georgia" panose="02040502050405020303" pitchFamily="18" charset="0"/>
              </a:rPr>
              <a:t>What was it about these different Sabbaths and assemblies that </a:t>
            </a:r>
            <a:r>
              <a:rPr lang="en-US" b="1" dirty="0" err="1" smtClean="0">
                <a:solidFill>
                  <a:srgbClr val="0000FF"/>
                </a:solidFill>
                <a:latin typeface="Georgia" panose="02040502050405020303" pitchFamily="18" charset="0"/>
              </a:rPr>
              <a:t>Yahuah</a:t>
            </a:r>
            <a:r>
              <a:rPr lang="en-US" dirty="0" smtClean="0">
                <a:latin typeface="Georgia" panose="02040502050405020303" pitchFamily="18" charset="0"/>
              </a:rPr>
              <a:t> emphatically despised?</a:t>
            </a:r>
            <a:endParaRPr lang="en-US" dirty="0">
              <a:latin typeface="Georgia" panose="02040502050405020303" pitchFamily="18" charset="0"/>
            </a:endParaRPr>
          </a:p>
        </p:txBody>
      </p:sp>
      <p:cxnSp>
        <p:nvCxnSpPr>
          <p:cNvPr id="5" name="Straight Connector 4"/>
          <p:cNvCxnSpPr/>
          <p:nvPr/>
        </p:nvCxnSpPr>
        <p:spPr>
          <a:xfrm>
            <a:off x="2911348" y="5125808"/>
            <a:ext cx="1841679"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945664" y="5125808"/>
            <a:ext cx="1416676"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08249" y="5136199"/>
            <a:ext cx="2871989"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8556107" y="2955172"/>
            <a:ext cx="3247223" cy="1062506"/>
            <a:chOff x="8400242" y="2746299"/>
            <a:chExt cx="3247223" cy="1062506"/>
          </a:xfrm>
        </p:grpSpPr>
        <p:cxnSp>
          <p:nvCxnSpPr>
            <p:cNvPr id="8" name="Straight Arrow Connector 7"/>
            <p:cNvCxnSpPr/>
            <p:nvPr/>
          </p:nvCxnSpPr>
          <p:spPr>
            <a:xfrm flipH="1" flipV="1">
              <a:off x="8400242" y="2773318"/>
              <a:ext cx="2137007" cy="589684"/>
            </a:xfrm>
            <a:prstGeom prst="straightConnector1">
              <a:avLst/>
            </a:prstGeom>
            <a:ln w="57150">
              <a:solidFill>
                <a:srgbClr val="FF0000"/>
              </a:solidFill>
              <a:headEnd type="none" w="med" len="med"/>
              <a:tailEnd type="arrow" w="med" len="med"/>
            </a:ln>
            <a:effectLst>
              <a:glow rad="101600">
                <a:srgbClr val="00FF00">
                  <a:alpha val="60000"/>
                </a:srgbClr>
              </a:glow>
            </a:effectLst>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sp>
          <p:nvSpPr>
            <p:cNvPr id="4" name="Explosion 1 3"/>
            <p:cNvSpPr/>
            <p:nvPr/>
          </p:nvSpPr>
          <p:spPr>
            <a:xfrm rot="20987073">
              <a:off x="10514125" y="2746299"/>
              <a:ext cx="1133340" cy="1062506"/>
            </a:xfrm>
            <a:prstGeom prst="irregularSeal1">
              <a:avLst/>
            </a:prstGeom>
            <a:solidFill>
              <a:srgbClr val="FFC000"/>
            </a:solidFill>
            <a:ln w="38100">
              <a:solidFill>
                <a:srgbClr val="FF000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9"/>
          <p:cNvSpPr>
            <a:spLocks noGrp="1"/>
          </p:cNvSpPr>
          <p:nvPr>
            <p:ph type="sldNum" sz="quarter" idx="12"/>
          </p:nvPr>
        </p:nvSpPr>
        <p:spPr>
          <a:xfrm>
            <a:off x="9067804" y="6314786"/>
            <a:ext cx="2743200" cy="365125"/>
          </a:xfrm>
        </p:spPr>
        <p:txBody>
          <a:bodyPr/>
          <a:lstStyle/>
          <a:p>
            <a:fld id="{0B555D82-D20F-4DB7-B3E9-7B7EAC2F87A9}" type="slidenum">
              <a:rPr lang="en-US" smtClean="0">
                <a:solidFill>
                  <a:schemeClr val="tx1">
                    <a:lumMod val="95000"/>
                    <a:lumOff val="5000"/>
                  </a:schemeClr>
                </a:solidFill>
              </a:rPr>
              <a:t>12</a:t>
            </a:fld>
            <a:endParaRPr lang="en-US" dirty="0">
              <a:solidFill>
                <a:schemeClr val="tx1">
                  <a:lumMod val="95000"/>
                  <a:lumOff val="5000"/>
                </a:schemeClr>
              </a:solidFill>
            </a:endParaRPr>
          </a:p>
        </p:txBody>
      </p:sp>
      <p:sp>
        <p:nvSpPr>
          <p:cNvPr id="12" name="Rectangle 11"/>
          <p:cNvSpPr/>
          <p:nvPr/>
        </p:nvSpPr>
        <p:spPr>
          <a:xfrm>
            <a:off x="3988903" y="5158010"/>
            <a:ext cx="7764466" cy="474836"/>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i="1" dirty="0" smtClean="0">
                <a:solidFill>
                  <a:srgbClr val="CC0099"/>
                </a:solidFill>
                <a:effectLst>
                  <a:glow rad="139700">
                    <a:schemeClr val="accent4">
                      <a:satMod val="175000"/>
                      <a:alpha val="40000"/>
                    </a:schemeClr>
                  </a:glow>
                </a:effectLst>
                <a:latin typeface="Georgia" panose="02040502050405020303" pitchFamily="18" charset="0"/>
              </a:rPr>
              <a:t>UNRIGHTEOUSNESS AND ASSEMBLY.</a:t>
            </a:r>
            <a:endParaRPr lang="en-US" sz="2800" b="1" i="1" dirty="0">
              <a:solidFill>
                <a:srgbClr val="CC0099"/>
              </a:solidFill>
              <a:effectLst>
                <a:glow rad="139700">
                  <a:schemeClr val="accent4">
                    <a:satMod val="175000"/>
                    <a:alpha val="40000"/>
                  </a:schemeClr>
                </a:glow>
              </a:effectLst>
              <a:latin typeface="Georgia" panose="02040502050405020303" pitchFamily="18" charset="0"/>
            </a:endParaRPr>
          </a:p>
        </p:txBody>
      </p:sp>
      <p:sp>
        <p:nvSpPr>
          <p:cNvPr id="15" name="Title 1"/>
          <p:cNvSpPr>
            <a:spLocks noGrp="1"/>
          </p:cNvSpPr>
          <p:nvPr>
            <p:ph type="title"/>
          </p:nvPr>
        </p:nvSpPr>
        <p:spPr>
          <a:xfrm>
            <a:off x="1174283" y="60325"/>
            <a:ext cx="9799188" cy="686635"/>
          </a:xfrm>
          <a:solidFill>
            <a:schemeClr val="bg1">
              <a:lumMod val="85000"/>
            </a:schemeClr>
          </a:solidFill>
          <a:ln w="38100">
            <a:solidFill>
              <a:srgbClr val="00FF00"/>
            </a:solidFill>
          </a:ln>
          <a:effectLst>
            <a:glow rad="101600">
              <a:srgbClr val="FF3399">
                <a:alpha val="60000"/>
              </a:srgbClr>
            </a:glow>
          </a:effectLst>
          <a:scene3d>
            <a:camera prst="orthographicFront"/>
            <a:lightRig rig="threePt" dir="t"/>
          </a:scene3d>
          <a:sp3d>
            <a:bevelT/>
          </a:sp3d>
        </p:spPr>
        <p:txBody>
          <a:bodyPr>
            <a:normAutofit fontScale="90000"/>
            <a:sp3d extrusionH="57150">
              <a:bevelT w="38100" h="38100"/>
            </a:sp3d>
          </a:bodyPr>
          <a:lstStyle/>
          <a:p>
            <a:pPr algn="ctr"/>
            <a:r>
              <a:rPr lang="en-US" b="1" i="1" u="sng" dirty="0" smtClean="0">
                <a:effectLst>
                  <a:outerShdw blurRad="50800" dist="38100" algn="l" rotWithShape="0">
                    <a:prstClr val="black">
                      <a:alpha val="40000"/>
                    </a:prstClr>
                  </a:outerShdw>
                </a:effectLst>
              </a:rPr>
              <a:t>Your</a:t>
            </a:r>
            <a:r>
              <a:rPr lang="en-US" b="1" dirty="0" smtClean="0">
                <a:effectLst>
                  <a:outerShdw blurRad="50800" dist="38100" algn="l" rotWithShape="0">
                    <a:prstClr val="black">
                      <a:alpha val="40000"/>
                    </a:prstClr>
                  </a:outerShdw>
                </a:effectLst>
              </a:rPr>
              <a:t> </a:t>
            </a:r>
            <a:r>
              <a:rPr lang="en-US" b="1" dirty="0" smtClean="0"/>
              <a:t>Time </a:t>
            </a:r>
            <a:r>
              <a:rPr lang="en-US" b="1" dirty="0" smtClean="0">
                <a:solidFill>
                  <a:srgbClr val="FF0000"/>
                </a:solidFill>
              </a:rPr>
              <a:t>=</a:t>
            </a:r>
            <a:r>
              <a:rPr lang="en-US" b="1" dirty="0" smtClean="0"/>
              <a:t> </a:t>
            </a:r>
            <a:r>
              <a:rPr lang="en-US" b="1" i="1" u="sng" dirty="0" smtClean="0">
                <a:effectLst>
                  <a:outerShdw blurRad="50800" dist="38100" algn="l" rotWithShape="0">
                    <a:prstClr val="black">
                      <a:alpha val="40000"/>
                    </a:prstClr>
                  </a:outerShdw>
                </a:effectLst>
              </a:rPr>
              <a:t>Your</a:t>
            </a:r>
            <a:r>
              <a:rPr lang="en-US" b="1" dirty="0" smtClean="0">
                <a:effectLst>
                  <a:outerShdw blurRad="50800" dist="38100" algn="l" rotWithShape="0">
                    <a:prstClr val="black">
                      <a:alpha val="40000"/>
                    </a:prstClr>
                  </a:outerShdw>
                </a:effectLst>
              </a:rPr>
              <a:t> </a:t>
            </a:r>
            <a:r>
              <a:rPr lang="en-US" b="1" dirty="0" smtClean="0"/>
              <a:t>Appointed Times </a:t>
            </a:r>
            <a:endParaRPr lang="en-US" b="1" dirty="0"/>
          </a:p>
        </p:txBody>
      </p:sp>
    </p:spTree>
    <p:extLst>
      <p:ext uri="{BB962C8B-B14F-4D97-AF65-F5344CB8AC3E}">
        <p14:creationId xmlns:p14="http://schemas.microsoft.com/office/powerpoint/2010/main" val="1509580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1000"/>
                                        <p:tgtEl>
                                          <p:spTgt spid="3">
                                            <p:txEl>
                                              <p:pRg st="4" end="4"/>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22" presetClass="entr" presetSubtype="2" fill="hold" nodeType="afterEffect">
                                  <p:stCondLst>
                                    <p:cond delay="150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1000"/>
                                        <p:tgtEl>
                                          <p:spTgt spid="6"/>
                                        </p:tgtEl>
                                      </p:cBhvr>
                                    </p:animEffect>
                                  </p:childTnLst>
                                </p:cTn>
                              </p:par>
                              <p:par>
                                <p:cTn id="16" presetID="22" presetClass="entr" presetSubtype="8" fill="hold" nodeType="withEffect">
                                  <p:stCondLst>
                                    <p:cond delay="450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left)">
                                      <p:cBhvr>
                                        <p:cTn id="18" dur="125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wipe(up)">
                                      <p:cBhvr>
                                        <p:cTn id="23" dur="1250"/>
                                        <p:tgtEl>
                                          <p:spTgt spid="3">
                                            <p:txEl>
                                              <p:pRg st="8" end="8"/>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par>
                                <p:cTn id="27" presetID="22" presetClass="entr" presetSubtype="8"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2" presetClass="entr" presetSubtype="8"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wipe(left)">
                                      <p:cBhvr>
                                        <p:cTn id="35" dur="3000"/>
                                        <p:tgtEl>
                                          <p:spTgt spid="12">
                                            <p:txEl>
                                              <p:pRg st="0" end="0"/>
                                            </p:txEl>
                                          </p:spTgt>
                                        </p:tgtEl>
                                      </p:cBhvr>
                                    </p:animEffect>
                                  </p:childTnLst>
                                </p:cTn>
                              </p:par>
                              <p:par>
                                <p:cTn id="36" presetID="35" presetClass="emph" presetSubtype="0" repeatCount="indefinite" fill="hold" nodeType="withEffect">
                                  <p:stCondLst>
                                    <p:cond delay="3000"/>
                                  </p:stCondLst>
                                  <p:childTnLst>
                                    <p:anim calcmode="discrete" valueType="str">
                                      <p:cBhvr>
                                        <p:cTn id="37" dur="2000" fill="hold"/>
                                        <p:tgtEl>
                                          <p:spTgt spid="12">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 calcmode="lin" valueType="num">
                                      <p:cBhvr additive="base">
                                        <p:cTn id="42" dur="125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3" dur="1250" fill="hold"/>
                                        <p:tgtEl>
                                          <p:spTgt spid="3">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299" y="72736"/>
            <a:ext cx="4704866" cy="768927"/>
          </a:xfrm>
          <a:solidFill>
            <a:schemeClr val="bg1">
              <a:lumMod val="85000"/>
            </a:schemeClr>
          </a:solidFill>
          <a:ln>
            <a:solidFill>
              <a:schemeClr val="bg1">
                <a:lumMod val="65000"/>
              </a:schemeClr>
            </a:solidFill>
          </a:ln>
          <a:effectLst>
            <a:glow rad="228600">
              <a:srgbClr val="800000">
                <a:alpha val="40000"/>
              </a:srgbClr>
            </a:glow>
          </a:effectLst>
          <a:scene3d>
            <a:camera prst="orthographicFront"/>
            <a:lightRig rig="threePt" dir="t"/>
          </a:scene3d>
          <a:sp3d>
            <a:bevelT w="114300" prst="artDeco"/>
          </a:sp3d>
        </p:spPr>
        <p:txBody>
          <a:bodyPr>
            <a:normAutofit/>
          </a:bodyPr>
          <a:lstStyle/>
          <a:p>
            <a:pPr algn="ctr"/>
            <a:r>
              <a:rPr lang="en-US" dirty="0" smtClean="0"/>
              <a:t>Isaiah Continued</a:t>
            </a:r>
            <a:endParaRPr lang="en-US" dirty="0"/>
          </a:p>
        </p:txBody>
      </p:sp>
      <p:sp>
        <p:nvSpPr>
          <p:cNvPr id="3" name="Content Placeholder 2"/>
          <p:cNvSpPr>
            <a:spLocks noGrp="1"/>
          </p:cNvSpPr>
          <p:nvPr>
            <p:ph idx="1"/>
          </p:nvPr>
        </p:nvSpPr>
        <p:spPr>
          <a:xfrm>
            <a:off x="257577" y="941916"/>
            <a:ext cx="11668260" cy="5708267"/>
          </a:xfrm>
          <a:solidFill>
            <a:schemeClr val="bg1"/>
          </a:solidFill>
          <a:ln w="38100">
            <a:solidFill>
              <a:srgbClr val="CC00FF"/>
            </a:solidFill>
          </a:ln>
          <a:scene3d>
            <a:camera prst="orthographicFront"/>
            <a:lightRig rig="threePt" dir="t"/>
          </a:scene3d>
          <a:sp3d>
            <a:bevelT w="114300" prst="artDeco"/>
          </a:sp3d>
        </p:spPr>
        <p:txBody>
          <a:bodyPr>
            <a:normAutofit/>
            <a:sp3d extrusionH="57150">
              <a:bevelT w="38100" h="38100"/>
            </a:sp3d>
          </a:bodyPr>
          <a:lstStyle/>
          <a:p>
            <a:pPr marL="365760" indent="-914400">
              <a:spcBef>
                <a:spcPts val="0"/>
              </a:spcBef>
              <a:buNone/>
            </a:pPr>
            <a:endParaRPr lang="en-US" sz="1000" dirty="0" smtClean="0">
              <a:solidFill>
                <a:srgbClr val="008080"/>
              </a:solidFill>
              <a:latin typeface="Georgia" panose="02040502050405020303" pitchFamily="18" charset="0"/>
            </a:endParaRPr>
          </a:p>
          <a:p>
            <a:pPr marL="365760" indent="-914400">
              <a:spcBef>
                <a:spcPts val="0"/>
              </a:spcBef>
              <a:buNone/>
            </a:pPr>
            <a:r>
              <a:rPr lang="en-US" dirty="0" smtClean="0">
                <a:solidFill>
                  <a:srgbClr val="008080"/>
                </a:solidFill>
                <a:latin typeface="Georgia" panose="02040502050405020303" pitchFamily="18" charset="0"/>
              </a:rPr>
              <a:t>Isa </a:t>
            </a:r>
            <a:r>
              <a:rPr lang="en-US" dirty="0">
                <a:solidFill>
                  <a:srgbClr val="008080"/>
                </a:solidFill>
                <a:latin typeface="Georgia" panose="02040502050405020303" pitchFamily="18" charset="0"/>
              </a:rPr>
              <a:t>1:14</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“My being hates </a:t>
            </a:r>
            <a:r>
              <a:rPr lang="en-US" dirty="0" smtClean="0">
                <a:effectLst>
                  <a:outerShdw blurRad="38100" dist="38100" dir="2700000" algn="tl">
                    <a:srgbClr val="000000">
                      <a:alpha val="43137"/>
                    </a:srgbClr>
                  </a:outerShdw>
                </a:effectLst>
                <a:latin typeface="Arial Black" panose="020B0A04020102020204" pitchFamily="34" charset="0"/>
              </a:rPr>
              <a:t>YOUR</a:t>
            </a:r>
            <a:r>
              <a:rPr lang="en-US" dirty="0" smtClean="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 </a:t>
            </a:r>
            <a:r>
              <a:rPr lang="en-US" b="1" i="1" dirty="0">
                <a:solidFill>
                  <a:srgbClr val="FF0000"/>
                </a:solidFill>
                <a:latin typeface="Georgia" panose="02040502050405020303" pitchFamily="18" charset="0"/>
              </a:rPr>
              <a:t>New Moons </a:t>
            </a:r>
            <a:r>
              <a:rPr lang="en-US" dirty="0">
                <a:solidFill>
                  <a:schemeClr val="accent2">
                    <a:lumMod val="75000"/>
                  </a:schemeClr>
                </a:solidFill>
                <a:latin typeface="Georgia" panose="02040502050405020303" pitchFamily="18" charset="0"/>
              </a:rPr>
              <a:t>and </a:t>
            </a:r>
            <a:r>
              <a:rPr lang="en-US" dirty="0">
                <a:effectLst>
                  <a:outerShdw blurRad="38100" dist="38100" dir="2700000" algn="tl">
                    <a:srgbClr val="000000">
                      <a:alpha val="43137"/>
                    </a:srgbClr>
                  </a:outerShdw>
                </a:effectLst>
                <a:latin typeface="Arial Black" panose="020B0A04020102020204" pitchFamily="34" charset="0"/>
              </a:rPr>
              <a:t>YOUR</a:t>
            </a:r>
            <a:r>
              <a:rPr lang="en-US" dirty="0" smtClean="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 </a:t>
            </a:r>
            <a:r>
              <a:rPr lang="en-US" dirty="0">
                <a:solidFill>
                  <a:schemeClr val="accent2">
                    <a:lumMod val="75000"/>
                  </a:schemeClr>
                </a:solidFill>
                <a:latin typeface="Georgia" panose="02040502050405020303" pitchFamily="18" charset="0"/>
              </a:rPr>
              <a:t>appointed times, they are a trouble to Me, I am weary of bearing </a:t>
            </a:r>
            <a:r>
              <a:rPr lang="en-US" dirty="0" smtClean="0">
                <a:solidFill>
                  <a:schemeClr val="accent2">
                    <a:lumMod val="75000"/>
                  </a:schemeClr>
                </a:solidFill>
                <a:latin typeface="Georgia" panose="02040502050405020303" pitchFamily="18" charset="0"/>
              </a:rPr>
              <a:t>them.</a:t>
            </a:r>
          </a:p>
          <a:p>
            <a:pPr marL="365760" indent="-914400">
              <a:spcBef>
                <a:spcPts val="0"/>
              </a:spcBef>
              <a:buNone/>
            </a:pPr>
            <a:endParaRPr lang="en-US" dirty="0">
              <a:solidFill>
                <a:schemeClr val="accent2">
                  <a:lumMod val="75000"/>
                </a:schemeClr>
              </a:solidFill>
              <a:latin typeface="Georgia" panose="02040502050405020303" pitchFamily="18" charset="0"/>
            </a:endParaRPr>
          </a:p>
          <a:p>
            <a:pPr marL="365760" indent="-914400">
              <a:spcBef>
                <a:spcPts val="0"/>
              </a:spcBef>
              <a:buNone/>
            </a:pPr>
            <a:r>
              <a:rPr lang="en-US" dirty="0" smtClean="0">
                <a:solidFill>
                  <a:srgbClr val="008080"/>
                </a:solidFill>
                <a:latin typeface="Georgia" panose="02040502050405020303" pitchFamily="18" charset="0"/>
              </a:rPr>
              <a:t>Isa 1:15  </a:t>
            </a:r>
            <a:r>
              <a:rPr lang="en-US" dirty="0" smtClean="0">
                <a:solidFill>
                  <a:schemeClr val="accent2">
                    <a:lumMod val="75000"/>
                  </a:schemeClr>
                </a:solidFill>
                <a:latin typeface="Georgia" panose="02040502050405020303" pitchFamily="18" charset="0"/>
              </a:rPr>
              <a:t>“And </a:t>
            </a:r>
            <a:r>
              <a:rPr lang="en-US" dirty="0">
                <a:solidFill>
                  <a:schemeClr val="accent2">
                    <a:lumMod val="75000"/>
                  </a:schemeClr>
                </a:solidFill>
                <a:latin typeface="Georgia" panose="02040502050405020303" pitchFamily="18" charset="0"/>
              </a:rPr>
              <a:t>when you spread out your hands, I hide My eyes from you; even though you make many prayers, </a:t>
            </a:r>
            <a:r>
              <a:rPr lang="en-US" b="1" i="1" dirty="0">
                <a:solidFill>
                  <a:srgbClr val="FF0000"/>
                </a:solidFill>
                <a:latin typeface="Georgia" panose="02040502050405020303" pitchFamily="18" charset="0"/>
              </a:rPr>
              <a:t>I do not hear. </a:t>
            </a:r>
            <a:r>
              <a:rPr lang="en-US" b="1" i="1" dirty="0" smtClean="0">
                <a:solidFill>
                  <a:srgbClr val="FF0000"/>
                </a:solidFill>
                <a:latin typeface="Georgia" panose="02040502050405020303" pitchFamily="18" charset="0"/>
              </a:rPr>
              <a:t>                       </a:t>
            </a:r>
            <a:r>
              <a:rPr lang="en-US" dirty="0" smtClean="0">
                <a:solidFill>
                  <a:schemeClr val="accent2">
                    <a:lumMod val="75000"/>
                  </a:schemeClr>
                </a:solidFill>
                <a:latin typeface="Georgia" panose="02040502050405020303" pitchFamily="18" charset="0"/>
              </a:rPr>
              <a:t>Your </a:t>
            </a:r>
            <a:r>
              <a:rPr lang="en-US" dirty="0">
                <a:solidFill>
                  <a:schemeClr val="accent2">
                    <a:lumMod val="75000"/>
                  </a:schemeClr>
                </a:solidFill>
                <a:latin typeface="Georgia" panose="02040502050405020303" pitchFamily="18" charset="0"/>
              </a:rPr>
              <a:t>hands have become filled with blood. </a:t>
            </a:r>
            <a:endParaRPr lang="en-US" dirty="0" smtClean="0">
              <a:solidFill>
                <a:schemeClr val="accent2">
                  <a:lumMod val="75000"/>
                </a:schemeClr>
              </a:solidFill>
              <a:latin typeface="Georgia" panose="02040502050405020303" pitchFamily="18" charset="0"/>
            </a:endParaRPr>
          </a:p>
          <a:p>
            <a:pPr marL="365760" indent="-914400">
              <a:spcBef>
                <a:spcPts val="0"/>
              </a:spcBef>
              <a:buNone/>
            </a:pPr>
            <a:endParaRPr lang="en-US" dirty="0">
              <a:solidFill>
                <a:schemeClr val="accent2">
                  <a:lumMod val="75000"/>
                </a:schemeClr>
              </a:solidFill>
              <a:latin typeface="Georgia" panose="02040502050405020303" pitchFamily="18" charset="0"/>
            </a:endParaRPr>
          </a:p>
          <a:p>
            <a:pPr marL="365760" indent="-914400">
              <a:spcBef>
                <a:spcPts val="0"/>
              </a:spcBef>
              <a:buNone/>
            </a:pPr>
            <a:r>
              <a:rPr lang="en-US" dirty="0">
                <a:solidFill>
                  <a:srgbClr val="008080"/>
                </a:solidFill>
                <a:latin typeface="Georgia" panose="02040502050405020303" pitchFamily="18" charset="0"/>
              </a:rPr>
              <a:t>Isa 1:16</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“Wash yourselves, make yourselves clean; </a:t>
            </a:r>
            <a:r>
              <a:rPr lang="en-US" b="1" dirty="0">
                <a:latin typeface="Georgia" panose="02040502050405020303" pitchFamily="18" charset="0"/>
              </a:rPr>
              <a:t>put away the evil of your doings</a:t>
            </a:r>
            <a:r>
              <a:rPr lang="en-US" dirty="0">
                <a:solidFill>
                  <a:schemeClr val="accent2">
                    <a:lumMod val="75000"/>
                  </a:schemeClr>
                </a:solidFill>
                <a:latin typeface="Georgia" panose="02040502050405020303" pitchFamily="18" charset="0"/>
              </a:rPr>
              <a:t> from before My eyes. </a:t>
            </a:r>
            <a:endParaRPr lang="en-US" dirty="0" smtClean="0">
              <a:latin typeface="Arial Black" panose="020B0A04020102020204" pitchFamily="34" charset="0"/>
            </a:endParaRPr>
          </a:p>
          <a:p>
            <a:pPr marL="365760" indent="-914400">
              <a:spcBef>
                <a:spcPts val="0"/>
              </a:spcBef>
              <a:buNone/>
            </a:pPr>
            <a:endParaRPr lang="en-US" dirty="0">
              <a:latin typeface="Arial Black" panose="020B0A04020102020204" pitchFamily="34" charset="0"/>
            </a:endParaRPr>
          </a:p>
          <a:p>
            <a:pPr marL="365760" indent="-914400">
              <a:spcBef>
                <a:spcPts val="0"/>
              </a:spcBef>
              <a:buNone/>
            </a:pPr>
            <a:r>
              <a:rPr lang="en-US" dirty="0" smtClean="0">
                <a:solidFill>
                  <a:srgbClr val="CC00FF"/>
                </a:solidFill>
                <a:latin typeface="Arial Black" panose="020B0A04020102020204" pitchFamily="34" charset="0"/>
              </a:rPr>
              <a:t>Questions:  </a:t>
            </a:r>
            <a:r>
              <a:rPr lang="en-US" dirty="0" smtClean="0"/>
              <a:t>What characteristic </a:t>
            </a:r>
            <a:r>
              <a:rPr lang="en-US" b="1" i="1" u="sng" dirty="0" smtClean="0"/>
              <a:t>personalized</a:t>
            </a:r>
            <a:r>
              <a:rPr lang="en-US" dirty="0" smtClean="0"/>
              <a:t> </a:t>
            </a:r>
            <a:r>
              <a:rPr lang="en-US" dirty="0" smtClean="0">
                <a:latin typeface="Arial Black" pitchFamily="34" charset="0"/>
              </a:rPr>
              <a:t>THEIR</a:t>
            </a:r>
            <a:r>
              <a:rPr lang="en-US" dirty="0" smtClean="0"/>
              <a:t> Sabbaths, assemblies, a “New Moon” and appointed times, that was such a 	</a:t>
            </a:r>
            <a:br>
              <a:rPr lang="en-US" dirty="0" smtClean="0"/>
            </a:br>
            <a:r>
              <a:rPr lang="en-US" dirty="0" smtClean="0"/>
              <a:t>			        		</a:t>
            </a:r>
            <a:r>
              <a:rPr lang="en-US" dirty="0"/>
              <a:t>	</a:t>
            </a:r>
            <a:r>
              <a:rPr lang="en-US" dirty="0" smtClean="0"/>
              <a:t>	  to </a:t>
            </a:r>
            <a:r>
              <a:rPr lang="en-US" b="1" dirty="0" smtClean="0">
                <a:solidFill>
                  <a:srgbClr val="0000FF"/>
                </a:solidFill>
              </a:rPr>
              <a:t>Yahuah?</a:t>
            </a:r>
            <a:r>
              <a:rPr lang="en-US" b="1" dirty="0">
                <a:solidFill>
                  <a:srgbClr val="0000FF"/>
                </a:solidFill>
              </a:rPr>
              <a:t> </a:t>
            </a:r>
            <a:r>
              <a:rPr lang="en-US" b="1" dirty="0" smtClean="0">
                <a:solidFill>
                  <a:srgbClr val="0000FF"/>
                </a:solidFill>
              </a:rPr>
              <a:t/>
            </a:r>
            <a:br>
              <a:rPr lang="en-US" b="1" dirty="0" smtClean="0">
                <a:solidFill>
                  <a:srgbClr val="0000FF"/>
                </a:solidFill>
              </a:rPr>
            </a:br>
            <a:r>
              <a:rPr lang="en-US" dirty="0" smtClean="0"/>
              <a:t>From </a:t>
            </a:r>
            <a:r>
              <a:rPr lang="en-US" b="1" u="sng" dirty="0" smtClean="0">
                <a:solidFill>
                  <a:srgbClr val="C00000"/>
                </a:solidFill>
                <a:latin typeface="Arial Black" pitchFamily="34" charset="0"/>
              </a:rPr>
              <a:t>WHOM</a:t>
            </a:r>
            <a:r>
              <a:rPr lang="en-US" dirty="0" smtClean="0"/>
              <a:t> did this </a:t>
            </a:r>
            <a:r>
              <a:rPr lang="en-US" b="1" u="sng" dirty="0" smtClean="0"/>
              <a:t>evil</a:t>
            </a:r>
            <a:r>
              <a:rPr lang="en-US" dirty="0" smtClean="0"/>
              <a:t> characteristic derive?</a:t>
            </a:r>
            <a:endParaRPr lang="en-US" dirty="0"/>
          </a:p>
        </p:txBody>
      </p:sp>
      <p:sp>
        <p:nvSpPr>
          <p:cNvPr id="5" name="Lightning Bolt 4"/>
          <p:cNvSpPr/>
          <p:nvPr/>
        </p:nvSpPr>
        <p:spPr>
          <a:xfrm rot="21062182">
            <a:off x="3578097" y="225129"/>
            <a:ext cx="914400" cy="914400"/>
          </a:xfrm>
          <a:prstGeom prst="lightningBolt">
            <a:avLst/>
          </a:prstGeom>
          <a:solidFill>
            <a:srgbClr val="FFFF00"/>
          </a:solidFill>
          <a:ln w="38100">
            <a:solidFill>
              <a:srgbClr val="00B0F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ghtning Bolt 5"/>
          <p:cNvSpPr/>
          <p:nvPr/>
        </p:nvSpPr>
        <p:spPr>
          <a:xfrm rot="5615151">
            <a:off x="9040101" y="263081"/>
            <a:ext cx="914400" cy="914400"/>
          </a:xfrm>
          <a:prstGeom prst="lightningBolt">
            <a:avLst/>
          </a:prstGeom>
          <a:solidFill>
            <a:srgbClr val="FFFF00"/>
          </a:solidFill>
          <a:ln w="38100">
            <a:solidFill>
              <a:srgbClr val="00B0F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54975" y="4211441"/>
            <a:ext cx="3185467" cy="413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95000"/>
                    <a:lumOff val="5000"/>
                  </a:schemeClr>
                </a:solidFill>
                <a:effectLst>
                  <a:glow rad="101600">
                    <a:srgbClr val="FF3399">
                      <a:alpha val="60000"/>
                    </a:srgbClr>
                  </a:glow>
                </a:effectLst>
                <a:latin typeface="Arial Black" panose="020B0A04020102020204" pitchFamily="34" charset="0"/>
              </a:rPr>
              <a:t>Stop doing evil!</a:t>
            </a:r>
            <a:endParaRPr lang="en-US" sz="2800" dirty="0">
              <a:solidFill>
                <a:schemeClr val="tx1">
                  <a:lumMod val="95000"/>
                  <a:lumOff val="5000"/>
                </a:schemeClr>
              </a:solidFill>
              <a:effectLst>
                <a:glow rad="101600">
                  <a:srgbClr val="FF3399">
                    <a:alpha val="60000"/>
                  </a:srgbClr>
                </a:glow>
              </a:effectLst>
              <a:latin typeface="Arial Black" panose="020B0A04020102020204" pitchFamily="34" charset="0"/>
            </a:endParaRPr>
          </a:p>
        </p:txBody>
      </p:sp>
      <p:sp>
        <p:nvSpPr>
          <p:cNvPr id="7" name="Slide Number Placeholder 6"/>
          <p:cNvSpPr>
            <a:spLocks noGrp="1"/>
          </p:cNvSpPr>
          <p:nvPr>
            <p:ph type="sldNum" sz="quarter" idx="12"/>
          </p:nvPr>
        </p:nvSpPr>
        <p:spPr>
          <a:xfrm>
            <a:off x="9098977" y="6179703"/>
            <a:ext cx="2743200" cy="365125"/>
          </a:xfrm>
        </p:spPr>
        <p:txBody>
          <a:bodyPr/>
          <a:lstStyle/>
          <a:p>
            <a:fld id="{0B555D82-D20F-4DB7-B3E9-7B7EAC2F87A9}" type="slidenum">
              <a:rPr lang="en-US" smtClean="0">
                <a:solidFill>
                  <a:schemeClr val="tx1">
                    <a:lumMod val="95000"/>
                    <a:lumOff val="5000"/>
                  </a:schemeClr>
                </a:solidFill>
              </a:rPr>
              <a:t>13</a:t>
            </a:fld>
            <a:endParaRPr lang="en-US" dirty="0">
              <a:solidFill>
                <a:schemeClr val="tx1">
                  <a:lumMod val="95000"/>
                  <a:lumOff val="5000"/>
                </a:schemeClr>
              </a:solidFill>
            </a:endParaRPr>
          </a:p>
        </p:txBody>
      </p:sp>
      <p:sp>
        <p:nvSpPr>
          <p:cNvPr id="4" name="Oval Callout 3"/>
          <p:cNvSpPr/>
          <p:nvPr/>
        </p:nvSpPr>
        <p:spPr>
          <a:xfrm>
            <a:off x="10244120" y="4285446"/>
            <a:ext cx="1378039" cy="991674"/>
          </a:xfrm>
          <a:prstGeom prst="wedgeEllipseCallout">
            <a:avLst>
              <a:gd name="adj1" fmla="val -77059"/>
              <a:gd name="adj2" fmla="val -36653"/>
            </a:avLst>
          </a:prstGeom>
          <a:solidFill>
            <a:schemeClr val="accent4">
              <a:lumMod val="20000"/>
              <a:lumOff val="80000"/>
            </a:schemeClr>
          </a:solidFill>
          <a:ln w="28575">
            <a:solidFill>
              <a:srgbClr val="CC00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ln>
                  <a:solidFill>
                    <a:schemeClr val="tx1"/>
                  </a:solidFill>
                </a:ln>
                <a:solidFill>
                  <a:schemeClr val="tx1">
                    <a:lumMod val="75000"/>
                    <a:lumOff val="25000"/>
                  </a:schemeClr>
                </a:solidFill>
                <a:effectLst>
                  <a:outerShdw blurRad="50800" dist="38100" algn="l" rotWithShape="0">
                    <a:prstClr val="black">
                      <a:alpha val="40000"/>
                    </a:prstClr>
                  </a:outerShdw>
                </a:effectLst>
              </a:rPr>
              <a:t>?</a:t>
            </a:r>
            <a:r>
              <a:rPr lang="en-US" sz="7200" b="1" dirty="0" smtClean="0">
                <a:ln>
                  <a:solidFill>
                    <a:schemeClr val="tx1"/>
                  </a:solidFill>
                </a:ln>
                <a:solidFill>
                  <a:srgbClr val="FF3399"/>
                </a:solidFill>
                <a:effectLst>
                  <a:glow rad="127000">
                    <a:srgbClr val="00FF00"/>
                  </a:glow>
                  <a:outerShdw blurRad="50800" dist="38100" algn="l" rotWithShape="0">
                    <a:prstClr val="black">
                      <a:alpha val="40000"/>
                    </a:prstClr>
                  </a:outerShdw>
                </a:effectLst>
              </a:rPr>
              <a:t>!</a:t>
            </a:r>
            <a:endParaRPr lang="en-US" sz="7200" b="1" dirty="0">
              <a:ln>
                <a:solidFill>
                  <a:schemeClr val="tx1"/>
                </a:solidFill>
              </a:ln>
              <a:solidFill>
                <a:srgbClr val="FF3399"/>
              </a:solidFill>
              <a:effectLst>
                <a:glow rad="127000">
                  <a:srgbClr val="00FF00"/>
                </a:glow>
                <a:outerShdw blurRad="50800" dist="38100" algn="l" rotWithShape="0">
                  <a:prstClr val="black">
                    <a:alpha val="40000"/>
                  </a:prstClr>
                </a:outerShdw>
              </a:effectLst>
            </a:endParaRPr>
          </a:p>
        </p:txBody>
      </p:sp>
      <p:sp>
        <p:nvSpPr>
          <p:cNvPr id="9" name="Rectangle 8"/>
          <p:cNvSpPr/>
          <p:nvPr/>
        </p:nvSpPr>
        <p:spPr>
          <a:xfrm>
            <a:off x="3137450" y="5681629"/>
            <a:ext cx="3730941" cy="417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CC0099"/>
                </a:solidFill>
                <a:effectLst>
                  <a:glow rad="177800">
                    <a:schemeClr val="accent6">
                      <a:satMod val="175000"/>
                      <a:alpha val="92000"/>
                    </a:schemeClr>
                  </a:glow>
                </a:effectLst>
              </a:rPr>
              <a:t>SERIOUS EVIL OFFENCE</a:t>
            </a:r>
            <a:endParaRPr lang="en-US" sz="2800" b="1" i="1" dirty="0">
              <a:solidFill>
                <a:srgbClr val="CC0099"/>
              </a:solidFill>
              <a:effectLst>
                <a:glow rad="177800">
                  <a:schemeClr val="accent6">
                    <a:satMod val="175000"/>
                    <a:alpha val="92000"/>
                  </a:schemeClr>
                </a:glow>
              </a:effectLst>
            </a:endParaRPr>
          </a:p>
        </p:txBody>
      </p:sp>
    </p:spTree>
    <p:extLst>
      <p:ext uri="{BB962C8B-B14F-4D97-AF65-F5344CB8AC3E}">
        <p14:creationId xmlns:p14="http://schemas.microsoft.com/office/powerpoint/2010/main" val="230498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1" presetClass="path" presetSubtype="0" accel="50000" decel="50000" fill="hold" grpId="1" nodeType="withEffect">
                                  <p:stCondLst>
                                    <p:cond delay="2500"/>
                                  </p:stCondLst>
                                  <p:childTnLst>
                                    <p:animMotion origin="layout" path="M -0.21901 -0.0081 C -0.22695 -4.07407E-6 -0.23607 0.00787 -0.23997 0.01783 C -0.24401 0.02894 -0.24596 0.0419 -0.24805 0.05487 C -0.25 0.06783 -0.24805 0.07894 -0.24596 0.09098 C -0.24401 0.10186 -0.24101 0.11389 -0.23398 0.12385 C -0.22799 0.1338 -0.21797 0.1419 -0.20703 0.14792 C -0.197 0.15394 -0.18503 0.15787 -0.17305 0.15996 C -0.16107 0.16181 -0.14896 0.16181 -0.13802 0.15996 C -0.12604 0.15787 -0.1151 0.15301 -0.10599 0.14491 C -0.09713 0.13797 -0.08919 0.12894 -0.08503 0.11783 C -0.07995 0.10787 -0.07812 0.09399 -0.07812 0.08287 C -0.07695 0.07199 -0.07812 0.0588 -0.0832 0.04792 C -0.08802 0.03797 -0.09713 0.02987 -0.10898 0.02593 C -0.12096 0.02292 -0.13307 0.02686 -0.14101 0.0338 C -0.14805 0.04098 -0.15299 0.05186 -0.15404 0.06482 C -0.15404 0.07801 -0.15299 0.08982 -0.14805 0.1 C -0.14297 0.10996 -0.14401 0.11181 -0.12396 0.125 C -0.10599 0.13889 -0.08802 0.13496 -0.07695 0.13588 C -0.06601 0.13588 -0.05703 0.13195 -0.04596 0.12801 C -0.03398 0.12292 -0.02396 0.11389 -0.01706 0.10579 C -0.01003 0.09792 -0.00703 0.08797 -0.00299 0.07199 C -8.33333E-7 0.05579 -8.33333E-7 0.04792 -8.33333E-7 0.03588 C -8.33333E-7 0.02385 -8.33333E-7 0.01181 -8.33333E-7 -4.07407E-6 " pathEditMode="relative" rAng="0" ptsTypes="AAAAAAAAAAAAAAAAAAAAAAA">
                                      <p:cBhvr>
                                        <p:cTn id="6" dur="2000" fill="hold"/>
                                        <p:tgtEl>
                                          <p:spTgt spid="5"/>
                                        </p:tgtEl>
                                        <p:attrNameLst>
                                          <p:attrName>ppt_x</p:attrName>
                                          <p:attrName>ppt_y</p:attrName>
                                        </p:attrNameLst>
                                      </p:cBhvr>
                                      <p:rCtr x="9453" y="8472"/>
                                    </p:animMotion>
                                  </p:childTnLst>
                                </p:cTn>
                              </p:par>
                              <p:par>
                                <p:cTn id="7" presetID="48" presetClass="path" presetSubtype="0" accel="50000" decel="50000" fill="hold" grpId="0" nodeType="withEffect">
                                  <p:stCondLst>
                                    <p:cond delay="3500"/>
                                  </p:stCondLst>
                                  <p:childTnLst>
                                    <p:animMotion origin="layout" path="M 0.21901 -0.0081 C 0.22695 -2.59259E-6 0.23606 0.00787 0.23997 0.01783 C 0.24401 0.02894 0.24596 0.0419 0.24804 0.05486 C 0.25 0.06783 0.24804 0.07894 0.24596 0.09097 C 0.24401 0.10185 0.24101 0.11389 0.23398 0.12385 C 0.22799 0.1338 0.21797 0.1419 0.20703 0.14792 C 0.197 0.15394 0.18502 0.15787 0.17304 0.15996 C 0.16106 0.16181 0.14895 0.16181 0.13802 0.15996 C 0.12604 0.15787 0.11497 0.15301 0.10599 0.14491 C 0.097 0.13797 0.08906 0.12894 0.08502 0.11783 C 0.07994 0.10787 0.07799 0.09398 0.07799 0.08287 C 0.07695 0.07199 0.07799 0.0588 0.08307 0.04792 C 0.08802 0.03797 0.097 0.02986 0.10898 0.02593 C 0.12096 0.02292 0.13307 0.02685 0.14101 0.0338 C 0.14804 0.04097 0.15299 0.05185 0.15403 0.06482 C 0.15403 0.07801 0.15299 0.08982 0.14804 0.1 C 0.14297 0.10996 0.14401 0.11181 0.12395 0.125 C 0.10599 0.13889 0.08802 0.13496 0.07695 0.13588 C 0.06601 0.13588 0.05703 0.13195 0.04596 0.12801 C 0.03398 0.12292 0.02395 0.11389 0.01705 0.10579 C 0.01002 0.09792 0.00703 0.08797 0.00299 0.07199 C 3.54167E-6 0.05579 3.54167E-6 0.04792 3.54167E-6 0.03588 C 3.54167E-6 0.02385 3.54167E-6 0.01181 3.54167E-6 -2.59259E-6 " pathEditMode="relative" rAng="0" ptsTypes="AAAAAAAAAAAAAAAAAAAAAAA">
                                      <p:cBhvr>
                                        <p:cTn id="8" dur="2000" fill="hold"/>
                                        <p:tgtEl>
                                          <p:spTgt spid="6"/>
                                        </p:tgtEl>
                                        <p:attrNameLst>
                                          <p:attrName>ppt_x</p:attrName>
                                          <p:attrName>ppt_y</p:attrName>
                                        </p:attrNameLst>
                                      </p:cBhvr>
                                      <p:rCtr x="-9466" y="8472"/>
                                    </p:animMotion>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ircle(in)">
                                      <p:cBhvr>
                                        <p:cTn id="13" dur="1250"/>
                                        <p:tgtEl>
                                          <p:spTgt spid="3">
                                            <p:txEl>
                                              <p:pRg st="5" end="5"/>
                                            </p:txEl>
                                          </p:spTgt>
                                        </p:tgtEl>
                                      </p:cBhvr>
                                    </p:animEffect>
                                  </p:childTnLst>
                                </p:cTn>
                              </p:par>
                              <p:par>
                                <p:cTn id="14" presetID="22" presetClass="entr" presetSubtype="8" fill="hold" nodeType="withEffect">
                                  <p:stCondLst>
                                    <p:cond delay="200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left)">
                                      <p:cBhvr>
                                        <p:cTn id="16" dur="2000"/>
                                        <p:tgtEl>
                                          <p:spTgt spid="8">
                                            <p:txEl>
                                              <p:pRg st="0" end="0"/>
                                            </p:txEl>
                                          </p:spTgt>
                                        </p:tgtEl>
                                      </p:cBhvr>
                                    </p:animEffect>
                                  </p:childTnLst>
                                </p:cTn>
                              </p:par>
                              <p:par>
                                <p:cTn id="17" presetID="36" presetClass="emph" presetSubtype="0" repeatCount="3000" fill="hold" grpId="0" nodeType="withEffect">
                                  <p:stCondLst>
                                    <p:cond delay="2000"/>
                                  </p:stCondLst>
                                  <p:iterate type="lt">
                                    <p:tmPct val="10000"/>
                                  </p:iterate>
                                  <p:childTnLst>
                                    <p:animScale>
                                      <p:cBhvr>
                                        <p:cTn id="18" dur="500" autoRev="1" fill="hold">
                                          <p:stCondLst>
                                            <p:cond delay="0"/>
                                          </p:stCondLst>
                                        </p:cTn>
                                        <p:tgtEl>
                                          <p:spTgt spid="4"/>
                                        </p:tgtEl>
                                      </p:cBhvr>
                                      <p:to x="80000" y="100000"/>
                                    </p:animScale>
                                    <p:anim by="(#ppt_w*0.10)" calcmode="lin" valueType="num">
                                      <p:cBhvr>
                                        <p:cTn id="19" dur="500" autoRev="1" fill="hold">
                                          <p:stCondLst>
                                            <p:cond delay="0"/>
                                          </p:stCondLst>
                                        </p:cTn>
                                        <p:tgtEl>
                                          <p:spTgt spid="4"/>
                                        </p:tgtEl>
                                        <p:attrNameLst>
                                          <p:attrName>ppt_x</p:attrName>
                                        </p:attrNameLst>
                                      </p:cBhvr>
                                    </p:anim>
                                    <p:anim by="(-#ppt_w*0.10)" calcmode="lin" valueType="num">
                                      <p:cBhvr>
                                        <p:cTn id="20" dur="500" autoRev="1" fill="hold">
                                          <p:stCondLst>
                                            <p:cond delay="0"/>
                                          </p:stCondLst>
                                        </p:cTn>
                                        <p:tgtEl>
                                          <p:spTgt spid="4"/>
                                        </p:tgtEl>
                                        <p:attrNameLst>
                                          <p:attrName>ppt_y</p:attrName>
                                        </p:attrNameLst>
                                      </p:cBhvr>
                                    </p:anim>
                                    <p:animRot by="-480000">
                                      <p:cBhvr>
                                        <p:cTn id="21" dur="500" autoRev="1" fill="hold">
                                          <p:stCondLst>
                                            <p:cond delay="0"/>
                                          </p:stCondLst>
                                        </p:cTn>
                                        <p:tgtEl>
                                          <p:spTgt spid="4"/>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arn(inVertical)">
                                      <p:cBhvr>
                                        <p:cTn id="26" dur="1000"/>
                                        <p:tgtEl>
                                          <p:spTgt spid="3">
                                            <p:txEl>
                                              <p:pRg st="7" end="7"/>
                                            </p:txEl>
                                          </p:spTgt>
                                        </p:tgtEl>
                                      </p:cBhvr>
                                    </p:animEffect>
                                  </p:childTnLst>
                                </p:cTn>
                              </p:par>
                              <p:par>
                                <p:cTn id="27" presetID="45" presetClass="entr" presetSubtype="0" fill="hold" grpId="0" nodeType="withEffect">
                                  <p:stCondLst>
                                    <p:cond delay="45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anim calcmode="lin" valueType="num">
                                      <p:cBhvr>
                                        <p:cTn id="30" dur="2000" fill="hold"/>
                                        <p:tgtEl>
                                          <p:spTgt spid="9"/>
                                        </p:tgtEl>
                                        <p:attrNameLst>
                                          <p:attrName>ppt_w</p:attrName>
                                        </p:attrNameLst>
                                      </p:cBhvr>
                                      <p:tavLst>
                                        <p:tav tm="0" fmla="#ppt_w*sin(2.5*pi*$)">
                                          <p:val>
                                            <p:fltVal val="0"/>
                                          </p:val>
                                        </p:tav>
                                        <p:tav tm="100000">
                                          <p:val>
                                            <p:fltVal val="1"/>
                                          </p:val>
                                        </p:tav>
                                      </p:tavLst>
                                    </p:anim>
                                    <p:anim calcmode="lin" valueType="num">
                                      <p:cBhvr>
                                        <p:cTn id="31"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0" animBg="1"/>
      <p:bldP spid="4"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589" y="107548"/>
            <a:ext cx="5646822" cy="806852"/>
          </a:xfrm>
          <a:solidFill>
            <a:schemeClr val="bg1">
              <a:lumMod val="85000"/>
            </a:schemeClr>
          </a:solidFill>
          <a:ln>
            <a:solidFill>
              <a:schemeClr val="bg1">
                <a:lumMod val="65000"/>
              </a:schemeClr>
            </a:solidFill>
          </a:ln>
          <a:scene3d>
            <a:camera prst="orthographicFront"/>
            <a:lightRig rig="threePt" dir="t"/>
          </a:scene3d>
          <a:sp3d>
            <a:bevelT prst="angle"/>
          </a:sp3d>
        </p:spPr>
        <p:txBody>
          <a:bodyPr>
            <a:normAutofit/>
          </a:bodyPr>
          <a:lstStyle/>
          <a:p>
            <a:pPr algn="ctr"/>
            <a:r>
              <a:rPr lang="en-US" dirty="0" smtClean="0">
                <a:effectLst>
                  <a:outerShdw blurRad="50800" dist="38100" dir="2700000" algn="tl" rotWithShape="0">
                    <a:prstClr val="black">
                      <a:alpha val="40000"/>
                    </a:prstClr>
                  </a:outerShdw>
                </a:effectLst>
                <a:latin typeface="Arial Black" panose="020B0A04020102020204" pitchFamily="34" charset="0"/>
              </a:rPr>
              <a:t>“Your” </a:t>
            </a:r>
            <a:r>
              <a:rPr lang="en-US" dirty="0" smtClean="0"/>
              <a:t>– in Amos</a:t>
            </a:r>
            <a:endParaRPr lang="en-US" dirty="0"/>
          </a:p>
        </p:txBody>
      </p:sp>
      <p:sp>
        <p:nvSpPr>
          <p:cNvPr id="3" name="Content Placeholder 2"/>
          <p:cNvSpPr>
            <a:spLocks noGrp="1"/>
          </p:cNvSpPr>
          <p:nvPr>
            <p:ph idx="1"/>
          </p:nvPr>
        </p:nvSpPr>
        <p:spPr>
          <a:xfrm>
            <a:off x="231820" y="1017141"/>
            <a:ext cx="11719774" cy="5612261"/>
          </a:xfrm>
          <a:solidFill>
            <a:schemeClr val="bg1">
              <a:lumMod val="85000"/>
            </a:schemeClr>
          </a:solidFill>
          <a:ln w="38100">
            <a:solidFill>
              <a:srgbClr val="E46C0A"/>
            </a:solidFill>
          </a:ln>
          <a:scene3d>
            <a:camera prst="orthographicFront"/>
            <a:lightRig rig="threePt" dir="t"/>
          </a:scene3d>
          <a:sp3d>
            <a:bevelT w="114300" prst="artDeco"/>
          </a:sp3d>
        </p:spPr>
        <p:txBody>
          <a:bodyPr>
            <a:normAutofit/>
            <a:sp3d extrusionH="57150">
              <a:bevelT w="38100" h="38100"/>
            </a:sp3d>
          </a:bodyPr>
          <a:lstStyle/>
          <a:p>
            <a:pPr marL="0" indent="0">
              <a:buNone/>
            </a:pPr>
            <a:endParaRPr lang="en-US" sz="400" dirty="0" smtClean="0">
              <a:solidFill>
                <a:srgbClr val="008080"/>
              </a:solidFill>
              <a:latin typeface="Georgia" panose="02040502050405020303" pitchFamily="18" charset="0"/>
            </a:endParaRPr>
          </a:p>
          <a:p>
            <a:pPr marL="365760" indent="-914400">
              <a:spcBef>
                <a:spcPts val="0"/>
              </a:spcBef>
              <a:buNone/>
            </a:pPr>
            <a:endParaRPr lang="en-US" sz="500" dirty="0" smtClean="0">
              <a:solidFill>
                <a:srgbClr val="008080"/>
              </a:solidFill>
              <a:latin typeface="Georgia" panose="02040502050405020303" pitchFamily="18" charset="0"/>
            </a:endParaRPr>
          </a:p>
          <a:p>
            <a:pPr marL="365760" indent="-914400">
              <a:spcBef>
                <a:spcPts val="0"/>
              </a:spcBef>
              <a:buNone/>
            </a:pPr>
            <a:r>
              <a:rPr lang="en-US" dirty="0" smtClean="0">
                <a:solidFill>
                  <a:srgbClr val="008080"/>
                </a:solidFill>
                <a:latin typeface="Georgia" panose="02040502050405020303" pitchFamily="18" charset="0"/>
              </a:rPr>
              <a:t>Amos </a:t>
            </a:r>
            <a:r>
              <a:rPr lang="en-US" dirty="0">
                <a:solidFill>
                  <a:srgbClr val="008080"/>
                </a:solidFill>
                <a:latin typeface="Georgia" panose="02040502050405020303" pitchFamily="18" charset="0"/>
              </a:rPr>
              <a:t>5:21</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“I have </a:t>
            </a:r>
            <a:r>
              <a:rPr lang="en-US" b="1" dirty="0">
                <a:solidFill>
                  <a:srgbClr val="FF0000"/>
                </a:solidFill>
                <a:latin typeface="Georgia" panose="02040502050405020303" pitchFamily="18" charset="0"/>
              </a:rPr>
              <a:t>hated, </a:t>
            </a:r>
            <a:r>
              <a:rPr lang="en-US" dirty="0">
                <a:solidFill>
                  <a:schemeClr val="accent2">
                    <a:lumMod val="75000"/>
                  </a:schemeClr>
                </a:solidFill>
                <a:latin typeface="Georgia" panose="02040502050405020303" pitchFamily="18" charset="0"/>
              </a:rPr>
              <a:t>I have </a:t>
            </a:r>
            <a:r>
              <a:rPr lang="en-US" b="1" dirty="0">
                <a:solidFill>
                  <a:srgbClr val="FF0000"/>
                </a:solidFill>
                <a:latin typeface="Georgia" panose="02040502050405020303" pitchFamily="18" charset="0"/>
              </a:rPr>
              <a:t>despised</a:t>
            </a:r>
            <a:r>
              <a:rPr lang="en-US" dirty="0">
                <a:solidFill>
                  <a:prstClr val="black"/>
                </a:solidFill>
                <a:latin typeface="Georgia" panose="02040502050405020303" pitchFamily="18" charset="0"/>
              </a:rPr>
              <a:t> </a:t>
            </a:r>
            <a:r>
              <a:rPr lang="en-US" u="sng" dirty="0" smtClean="0">
                <a:solidFill>
                  <a:prstClr val="black"/>
                </a:solidFill>
                <a:effectLst>
                  <a:outerShdw blurRad="50800" dist="38100" dir="2700000" algn="tl" rotWithShape="0">
                    <a:prstClr val="black">
                      <a:alpha val="40000"/>
                    </a:prstClr>
                  </a:outerShdw>
                </a:effectLst>
                <a:latin typeface="Arial Black" panose="020B0A04020102020204" pitchFamily="34" charset="0"/>
              </a:rPr>
              <a:t>YOUR</a:t>
            </a:r>
            <a:r>
              <a:rPr lang="en-US" dirty="0" smtClean="0">
                <a:solidFill>
                  <a:prstClr val="black"/>
                </a:solidFill>
                <a:effectLst>
                  <a:outerShdw blurRad="50800" dist="38100" dir="2700000" algn="tl" rotWithShape="0">
                    <a:prstClr val="black">
                      <a:alpha val="40000"/>
                    </a:prstClr>
                  </a:outerShdw>
                </a:effectLst>
                <a:latin typeface="Georgia" panose="02040502050405020303" pitchFamily="18" charset="0"/>
              </a:rPr>
              <a:t> </a:t>
            </a:r>
            <a:r>
              <a:rPr lang="en-US" dirty="0">
                <a:solidFill>
                  <a:schemeClr val="accent2">
                    <a:lumMod val="75000"/>
                  </a:schemeClr>
                </a:solidFill>
                <a:latin typeface="Georgia" panose="02040502050405020303" pitchFamily="18" charset="0"/>
              </a:rPr>
              <a:t>festivals, and I am not pleased with </a:t>
            </a:r>
            <a:r>
              <a:rPr lang="en-US" u="sng" dirty="0" smtClean="0">
                <a:solidFill>
                  <a:prstClr val="black"/>
                </a:solidFill>
                <a:effectLst>
                  <a:outerShdw blurRad="50800" dist="38100" dir="2700000" algn="tl" rotWithShape="0">
                    <a:prstClr val="black">
                      <a:alpha val="40000"/>
                    </a:prstClr>
                  </a:outerShdw>
                </a:effectLst>
                <a:latin typeface="Arial Black" panose="020B0A04020102020204" pitchFamily="34" charset="0"/>
              </a:rPr>
              <a:t>YOUR</a:t>
            </a:r>
            <a:r>
              <a:rPr lang="en-US" dirty="0" smtClean="0">
                <a:solidFill>
                  <a:prstClr val="black"/>
                </a:solidFill>
                <a:effectLst>
                  <a:outerShdw blurRad="50800" dist="38100" dir="2700000" algn="tl" rotWithShape="0">
                    <a:prstClr val="black">
                      <a:alpha val="40000"/>
                    </a:prstClr>
                  </a:outerShdw>
                </a:effectLst>
                <a:latin typeface="Georgia" panose="02040502050405020303" pitchFamily="18" charset="0"/>
              </a:rPr>
              <a:t> </a:t>
            </a:r>
            <a:r>
              <a:rPr lang="en-US" dirty="0">
                <a:solidFill>
                  <a:schemeClr val="accent2">
                    <a:lumMod val="75000"/>
                  </a:schemeClr>
                </a:solidFill>
                <a:latin typeface="Georgia" panose="02040502050405020303" pitchFamily="18" charset="0"/>
              </a:rPr>
              <a:t>assemblies</a:t>
            </a:r>
            <a:r>
              <a:rPr lang="en-US" dirty="0" smtClean="0">
                <a:solidFill>
                  <a:schemeClr val="accent2">
                    <a:lumMod val="75000"/>
                  </a:schemeClr>
                </a:solidFill>
                <a:latin typeface="Georgia" panose="02040502050405020303" pitchFamily="18" charset="0"/>
              </a:rPr>
              <a:t>.</a:t>
            </a:r>
          </a:p>
          <a:p>
            <a:pPr marL="0" indent="0">
              <a:buNone/>
            </a:pPr>
            <a:endParaRPr lang="en-US" sz="4000" dirty="0">
              <a:solidFill>
                <a:prstClr val="black"/>
              </a:solidFill>
              <a:latin typeface="Georgia" panose="02040502050405020303" pitchFamily="18" charset="0"/>
            </a:endParaRPr>
          </a:p>
          <a:p>
            <a:pPr marL="0" indent="0">
              <a:buNone/>
            </a:pPr>
            <a:r>
              <a:rPr lang="en-US" b="1" dirty="0" smtClean="0">
                <a:solidFill>
                  <a:srgbClr val="9900CC"/>
                </a:solidFill>
              </a:rPr>
              <a:t>Tell me please – </a:t>
            </a:r>
            <a:r>
              <a:rPr lang="en-US" dirty="0" smtClean="0">
                <a:solidFill>
                  <a:prstClr val="black"/>
                </a:solidFill>
              </a:rPr>
              <a:t>were the </a:t>
            </a:r>
            <a:r>
              <a:rPr lang="en-US" dirty="0" err="1" smtClean="0">
                <a:solidFill>
                  <a:prstClr val="black"/>
                </a:solidFill>
              </a:rPr>
              <a:t>Yisra’elites</a:t>
            </a:r>
            <a:r>
              <a:rPr lang="en-US" dirty="0" smtClean="0">
                <a:solidFill>
                  <a:prstClr val="black"/>
                </a:solidFill>
              </a:rPr>
              <a:t> observing Feasts and Festivals that were opposed to the commands within the Everlasting Covenant?</a:t>
            </a:r>
          </a:p>
          <a:p>
            <a:pPr marL="365760" indent="-914400">
              <a:buNone/>
            </a:pPr>
            <a:r>
              <a:rPr lang="en-US" dirty="0" smtClean="0">
                <a:solidFill>
                  <a:srgbClr val="008080"/>
                </a:solidFill>
                <a:latin typeface="Georgia" panose="02040502050405020303" pitchFamily="18" charset="0"/>
              </a:rPr>
              <a:t>Amos </a:t>
            </a:r>
            <a:r>
              <a:rPr lang="en-US" dirty="0">
                <a:solidFill>
                  <a:srgbClr val="008080"/>
                </a:solidFill>
                <a:latin typeface="Georgia" panose="02040502050405020303" pitchFamily="18" charset="0"/>
              </a:rPr>
              <a:t>8:9</a:t>
            </a:r>
            <a:r>
              <a:rPr lang="en-US" dirty="0">
                <a:solidFill>
                  <a:schemeClr val="accent2">
                    <a:lumMod val="75000"/>
                  </a:schemeClr>
                </a:solidFill>
                <a:latin typeface="Georgia" panose="02040502050405020303" pitchFamily="18" charset="0"/>
              </a:rPr>
              <a:t>  “And it shall be in that day,” declares the Master</a:t>
            </a:r>
            <a:r>
              <a:rPr lang="en-US" dirty="0">
                <a:solidFill>
                  <a:prstClr val="black"/>
                </a:solidFill>
                <a:latin typeface="Georgia" panose="02040502050405020303" pitchFamily="18" charset="0"/>
              </a:rPr>
              <a:t> </a:t>
            </a:r>
            <a:r>
              <a:rPr lang="he-IL" dirty="0" smtClean="0">
                <a:solidFill>
                  <a:srgbClr val="0000FF"/>
                </a:solidFill>
                <a:latin typeface="SBL Hebrew"/>
              </a:rPr>
              <a:t>יהוה</a:t>
            </a:r>
            <a:r>
              <a:rPr lang="en-US" dirty="0" smtClean="0">
                <a:solidFill>
                  <a:srgbClr val="0000FF"/>
                </a:solidFill>
                <a:latin typeface="SBL Hebrew"/>
              </a:rPr>
              <a:t> </a:t>
            </a:r>
            <a:r>
              <a:rPr lang="en-US" sz="2400" dirty="0" smtClean="0">
                <a:solidFill>
                  <a:srgbClr val="0000FF"/>
                </a:solidFill>
                <a:latin typeface="SBL Hebrew"/>
              </a:rPr>
              <a:t>[</a:t>
            </a:r>
            <a:r>
              <a:rPr lang="en-US" sz="2400" dirty="0" err="1" smtClean="0">
                <a:solidFill>
                  <a:srgbClr val="0000FF"/>
                </a:solidFill>
                <a:latin typeface="SBL Hebrew"/>
              </a:rPr>
              <a:t>Yahuah</a:t>
            </a:r>
            <a:r>
              <a:rPr lang="en-US" sz="2400" dirty="0" smtClean="0">
                <a:solidFill>
                  <a:srgbClr val="0000FF"/>
                </a:solidFill>
                <a:latin typeface="SBL Hebrew"/>
              </a:rPr>
              <a:t>]</a:t>
            </a:r>
            <a:r>
              <a:rPr lang="en-US" sz="2400" dirty="0" smtClean="0">
                <a:solidFill>
                  <a:srgbClr val="0000FF"/>
                </a:solidFill>
                <a:latin typeface="Georgia" panose="02040502050405020303" pitchFamily="18" charset="0"/>
              </a:rPr>
              <a:t>, </a:t>
            </a:r>
            <a:r>
              <a:rPr lang="en-US" dirty="0">
                <a:solidFill>
                  <a:schemeClr val="accent2">
                    <a:lumMod val="75000"/>
                  </a:schemeClr>
                </a:solidFill>
                <a:latin typeface="Georgia" panose="02040502050405020303" pitchFamily="18" charset="0"/>
              </a:rPr>
              <a:t>“that I shall cause the sun to go down at noon, and shall darken the earth on a day of brightness, </a:t>
            </a:r>
          </a:p>
          <a:p>
            <a:pPr marL="365760" indent="-914400">
              <a:buNone/>
            </a:pPr>
            <a:r>
              <a:rPr lang="en-US" dirty="0" smtClean="0">
                <a:solidFill>
                  <a:srgbClr val="008080"/>
                </a:solidFill>
                <a:latin typeface="Georgia" panose="02040502050405020303" pitchFamily="18" charset="0"/>
              </a:rPr>
              <a:t>Amos </a:t>
            </a:r>
            <a:r>
              <a:rPr lang="en-US" dirty="0">
                <a:solidFill>
                  <a:srgbClr val="008080"/>
                </a:solidFill>
                <a:latin typeface="Georgia" panose="02040502050405020303" pitchFamily="18" charset="0"/>
              </a:rPr>
              <a:t>8:10</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and shall turn </a:t>
            </a:r>
            <a:r>
              <a:rPr lang="en-US" u="sng" dirty="0" smtClean="0">
                <a:effectLst>
                  <a:outerShdw blurRad="50800" dist="38100" dir="2700000" algn="tl" rotWithShape="0">
                    <a:prstClr val="black">
                      <a:alpha val="40000"/>
                    </a:prstClr>
                  </a:outerShdw>
                </a:effectLst>
                <a:latin typeface="Arial Black" panose="020B0A04020102020204" pitchFamily="34" charset="0"/>
              </a:rPr>
              <a:t>YOUR</a:t>
            </a:r>
            <a:r>
              <a:rPr lang="en-US" dirty="0" smtClean="0">
                <a:solidFill>
                  <a:schemeClr val="accent2">
                    <a:lumMod val="75000"/>
                  </a:schemeClr>
                </a:solidFill>
                <a:effectLst>
                  <a:outerShdw blurRad="50800" dist="38100" dir="2700000" algn="tl" rotWithShape="0">
                    <a:prstClr val="black">
                      <a:alpha val="40000"/>
                    </a:prstClr>
                  </a:outerShdw>
                </a:effectLst>
                <a:latin typeface="Georgia" panose="02040502050405020303" pitchFamily="18" charset="0"/>
              </a:rPr>
              <a:t> </a:t>
            </a:r>
            <a:r>
              <a:rPr lang="en-US" dirty="0">
                <a:solidFill>
                  <a:schemeClr val="accent2">
                    <a:lumMod val="75000"/>
                  </a:schemeClr>
                </a:solidFill>
                <a:latin typeface="Georgia" panose="02040502050405020303" pitchFamily="18" charset="0"/>
              </a:rPr>
              <a:t>festivals into mourning, and all </a:t>
            </a:r>
            <a:r>
              <a:rPr lang="en-US" b="1" u="sng" dirty="0" smtClean="0">
                <a:effectLst>
                  <a:outerShdw blurRad="50800" dist="38100" dir="2700000" algn="tl" rotWithShape="0">
                    <a:prstClr val="black">
                      <a:alpha val="40000"/>
                    </a:prstClr>
                  </a:outerShdw>
                </a:effectLst>
                <a:latin typeface="Arial Black" panose="020B0A04020102020204" pitchFamily="34" charset="0"/>
              </a:rPr>
              <a:t>YOUR</a:t>
            </a:r>
            <a:r>
              <a:rPr lang="en-US" dirty="0" smtClean="0">
                <a:solidFill>
                  <a:schemeClr val="accent2">
                    <a:lumMod val="75000"/>
                  </a:schemeClr>
                </a:solidFill>
                <a:effectLst>
                  <a:outerShdw blurRad="50800" dist="38100" dir="2700000" algn="tl" rotWithShape="0">
                    <a:prstClr val="black">
                      <a:alpha val="40000"/>
                    </a:prstClr>
                  </a:outerShdw>
                </a:effectLst>
                <a:latin typeface="Georgia" panose="02040502050405020303" pitchFamily="18" charset="0"/>
              </a:rPr>
              <a:t> </a:t>
            </a:r>
            <a:r>
              <a:rPr lang="en-US" dirty="0">
                <a:solidFill>
                  <a:schemeClr val="accent2">
                    <a:lumMod val="75000"/>
                  </a:schemeClr>
                </a:solidFill>
                <a:latin typeface="Georgia" panose="02040502050405020303" pitchFamily="18" charset="0"/>
              </a:rPr>
              <a:t>songs into lamentation, and bring sackcloth on all loins, and baldness on every head, and shall make it like mourning for an only son, and its end like a day of bitterness</a:t>
            </a:r>
            <a:r>
              <a:rPr lang="en-US" dirty="0" smtClean="0">
                <a:solidFill>
                  <a:schemeClr val="accent2">
                    <a:lumMod val="75000"/>
                  </a:schemeClr>
                </a:solidFill>
                <a:latin typeface="Georgia" panose="02040502050405020303" pitchFamily="18" charset="0"/>
              </a:rPr>
              <a:t>.</a:t>
            </a:r>
            <a:endParaRPr lang="en-US" dirty="0">
              <a:solidFill>
                <a:schemeClr val="accent2">
                  <a:lumMod val="75000"/>
                </a:schemeClr>
              </a:solidFill>
              <a:latin typeface="Georgia" panose="02040502050405020303" pitchFamily="18" charset="0"/>
            </a:endParaRPr>
          </a:p>
        </p:txBody>
      </p:sp>
      <p:sp>
        <p:nvSpPr>
          <p:cNvPr id="4" name="Lightning Bolt 3"/>
          <p:cNvSpPr/>
          <p:nvPr/>
        </p:nvSpPr>
        <p:spPr>
          <a:xfrm rot="17147428">
            <a:off x="2691761" y="1762186"/>
            <a:ext cx="914400" cy="914400"/>
          </a:xfrm>
          <a:prstGeom prst="lightningBolt">
            <a:avLst/>
          </a:prstGeom>
          <a:solidFill>
            <a:srgbClr val="FFFF00"/>
          </a:solidFill>
          <a:ln w="38100">
            <a:solidFill>
              <a:srgbClr val="00B0F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ightning Bolt 4"/>
          <p:cNvSpPr/>
          <p:nvPr/>
        </p:nvSpPr>
        <p:spPr>
          <a:xfrm rot="16485203">
            <a:off x="6767429" y="1493914"/>
            <a:ext cx="914400" cy="914400"/>
          </a:xfrm>
          <a:prstGeom prst="lightningBolt">
            <a:avLst/>
          </a:prstGeom>
          <a:solidFill>
            <a:srgbClr val="FFFF00"/>
          </a:solidFill>
          <a:ln w="38100">
            <a:solidFill>
              <a:srgbClr val="00B0F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ghtning Bolt 5"/>
          <p:cNvSpPr/>
          <p:nvPr/>
        </p:nvSpPr>
        <p:spPr>
          <a:xfrm rot="7001858">
            <a:off x="5467257" y="4507353"/>
            <a:ext cx="748506" cy="531373"/>
          </a:xfrm>
          <a:prstGeom prst="lightningBolt">
            <a:avLst/>
          </a:prstGeom>
          <a:solidFill>
            <a:srgbClr val="FFFF00"/>
          </a:solidFill>
          <a:ln>
            <a:solidFill>
              <a:srgbClr val="00B0F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ghtning Bolt 6"/>
          <p:cNvSpPr/>
          <p:nvPr/>
        </p:nvSpPr>
        <p:spPr>
          <a:xfrm rot="4718934">
            <a:off x="11111103" y="4317175"/>
            <a:ext cx="506403" cy="701124"/>
          </a:xfrm>
          <a:prstGeom prst="lightningBolt">
            <a:avLst/>
          </a:prstGeom>
          <a:solidFill>
            <a:srgbClr val="FFFF00"/>
          </a:solidFill>
          <a:ln>
            <a:solidFill>
              <a:srgbClr val="00B0F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a:xfrm>
            <a:off x="9119315" y="6149976"/>
            <a:ext cx="2743200" cy="365125"/>
          </a:xfrm>
        </p:spPr>
        <p:txBody>
          <a:bodyPr/>
          <a:lstStyle/>
          <a:p>
            <a:fld id="{0B555D82-D20F-4DB7-B3E9-7B7EAC2F87A9}" type="slidenum">
              <a:rPr lang="en-US" smtClean="0">
                <a:solidFill>
                  <a:schemeClr val="tx1">
                    <a:lumMod val="95000"/>
                    <a:lumOff val="5000"/>
                  </a:schemeClr>
                </a:solidFill>
              </a:rPr>
              <a:t>14</a:t>
            </a:fld>
            <a:endParaRPr lang="en-US" dirty="0">
              <a:solidFill>
                <a:schemeClr val="tx1">
                  <a:lumMod val="95000"/>
                  <a:lumOff val="5000"/>
                </a:schemeClr>
              </a:solidFill>
            </a:endParaRPr>
          </a:p>
        </p:txBody>
      </p:sp>
    </p:spTree>
    <p:extLst>
      <p:ext uri="{BB962C8B-B14F-4D97-AF65-F5344CB8AC3E}">
        <p14:creationId xmlns:p14="http://schemas.microsoft.com/office/powerpoint/2010/main" val="1984001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grpId="0" nodeType="withEffect">
                                  <p:stCondLst>
                                    <p:cond delay="100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par>
                                <p:cTn id="7" presetID="35" presetClass="emph" presetSubtype="0" repeatCount="5000" fill="hold" grpId="0" nodeType="withEffect">
                                  <p:stCondLst>
                                    <p:cond delay="1000"/>
                                  </p:stCondLst>
                                  <p:childTnLst>
                                    <p:anim calcmode="discrete" valueType="str">
                                      <p:cBhvr>
                                        <p:cTn id="8"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1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anim calcmode="lin" valueType="num">
                                      <p:cBhvr>
                                        <p:cTn id="1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26" presetClass="entr" presetSubtype="0" fill="hold" grpId="0" nodeType="withEffect">
                                  <p:stCondLst>
                                    <p:cond delay="600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80">
                                          <p:stCondLst>
                                            <p:cond delay="0"/>
                                          </p:stCondLst>
                                        </p:cTn>
                                        <p:tgtEl>
                                          <p:spTgt spid="6"/>
                                        </p:tgtEl>
                                      </p:cBhvr>
                                    </p:animEffect>
                                    <p:anim calcmode="lin" valueType="num">
                                      <p:cBhvr>
                                        <p:cTn id="3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tgtEl>
                                      </p:cBhvr>
                                      <p:to x="100000" y="60000"/>
                                    </p:animScale>
                                    <p:animScale>
                                      <p:cBhvr>
                                        <p:cTn id="36" dur="166" decel="50000">
                                          <p:stCondLst>
                                            <p:cond delay="676"/>
                                          </p:stCondLst>
                                        </p:cTn>
                                        <p:tgtEl>
                                          <p:spTgt spid="6"/>
                                        </p:tgtEl>
                                      </p:cBhvr>
                                      <p:to x="100000" y="100000"/>
                                    </p:animScale>
                                    <p:animScale>
                                      <p:cBhvr>
                                        <p:cTn id="37" dur="26">
                                          <p:stCondLst>
                                            <p:cond delay="1312"/>
                                          </p:stCondLst>
                                        </p:cTn>
                                        <p:tgtEl>
                                          <p:spTgt spid="6"/>
                                        </p:tgtEl>
                                      </p:cBhvr>
                                      <p:to x="100000" y="80000"/>
                                    </p:animScale>
                                    <p:animScale>
                                      <p:cBhvr>
                                        <p:cTn id="38" dur="166" decel="50000">
                                          <p:stCondLst>
                                            <p:cond delay="1338"/>
                                          </p:stCondLst>
                                        </p:cTn>
                                        <p:tgtEl>
                                          <p:spTgt spid="6"/>
                                        </p:tgtEl>
                                      </p:cBhvr>
                                      <p:to x="100000" y="100000"/>
                                    </p:animScale>
                                    <p:animScale>
                                      <p:cBhvr>
                                        <p:cTn id="39" dur="26">
                                          <p:stCondLst>
                                            <p:cond delay="1642"/>
                                          </p:stCondLst>
                                        </p:cTn>
                                        <p:tgtEl>
                                          <p:spTgt spid="6"/>
                                        </p:tgtEl>
                                      </p:cBhvr>
                                      <p:to x="100000" y="90000"/>
                                    </p:animScale>
                                    <p:animScale>
                                      <p:cBhvr>
                                        <p:cTn id="40" dur="166" decel="50000">
                                          <p:stCondLst>
                                            <p:cond delay="1668"/>
                                          </p:stCondLst>
                                        </p:cTn>
                                        <p:tgtEl>
                                          <p:spTgt spid="6"/>
                                        </p:tgtEl>
                                      </p:cBhvr>
                                      <p:to x="100000" y="100000"/>
                                    </p:animScale>
                                    <p:animScale>
                                      <p:cBhvr>
                                        <p:cTn id="41" dur="26">
                                          <p:stCondLst>
                                            <p:cond delay="1808"/>
                                          </p:stCondLst>
                                        </p:cTn>
                                        <p:tgtEl>
                                          <p:spTgt spid="6"/>
                                        </p:tgtEl>
                                      </p:cBhvr>
                                      <p:to x="100000" y="95000"/>
                                    </p:animScale>
                                    <p:animScale>
                                      <p:cBhvr>
                                        <p:cTn id="42" dur="166" decel="50000">
                                          <p:stCondLst>
                                            <p:cond delay="1834"/>
                                          </p:stCondLst>
                                        </p:cTn>
                                        <p:tgtEl>
                                          <p:spTgt spid="6"/>
                                        </p:tgtEl>
                                      </p:cBhvr>
                                      <p:to x="100000" y="100000"/>
                                    </p:animScale>
                                  </p:childTnLst>
                                </p:cTn>
                              </p:par>
                              <p:par>
                                <p:cTn id="43" presetID="26" presetClass="entr" presetSubtype="0" fill="hold" grpId="0" nodeType="withEffect">
                                  <p:stCondLst>
                                    <p:cond delay="600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80">
                                          <p:stCondLst>
                                            <p:cond delay="0"/>
                                          </p:stCondLst>
                                        </p:cTn>
                                        <p:tgtEl>
                                          <p:spTgt spid="7"/>
                                        </p:tgtEl>
                                      </p:cBhvr>
                                    </p:animEffect>
                                    <p:anim calcmode="lin" valueType="num">
                                      <p:cBhvr>
                                        <p:cTn id="4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1" dur="26">
                                          <p:stCondLst>
                                            <p:cond delay="650"/>
                                          </p:stCondLst>
                                        </p:cTn>
                                        <p:tgtEl>
                                          <p:spTgt spid="7"/>
                                        </p:tgtEl>
                                      </p:cBhvr>
                                      <p:to x="100000" y="60000"/>
                                    </p:animScale>
                                    <p:animScale>
                                      <p:cBhvr>
                                        <p:cTn id="52" dur="166" decel="50000">
                                          <p:stCondLst>
                                            <p:cond delay="676"/>
                                          </p:stCondLst>
                                        </p:cTn>
                                        <p:tgtEl>
                                          <p:spTgt spid="7"/>
                                        </p:tgtEl>
                                      </p:cBhvr>
                                      <p:to x="100000" y="100000"/>
                                    </p:animScale>
                                    <p:animScale>
                                      <p:cBhvr>
                                        <p:cTn id="53" dur="26">
                                          <p:stCondLst>
                                            <p:cond delay="1312"/>
                                          </p:stCondLst>
                                        </p:cTn>
                                        <p:tgtEl>
                                          <p:spTgt spid="7"/>
                                        </p:tgtEl>
                                      </p:cBhvr>
                                      <p:to x="100000" y="80000"/>
                                    </p:animScale>
                                    <p:animScale>
                                      <p:cBhvr>
                                        <p:cTn id="54" dur="166" decel="50000">
                                          <p:stCondLst>
                                            <p:cond delay="1338"/>
                                          </p:stCondLst>
                                        </p:cTn>
                                        <p:tgtEl>
                                          <p:spTgt spid="7"/>
                                        </p:tgtEl>
                                      </p:cBhvr>
                                      <p:to x="100000" y="100000"/>
                                    </p:animScale>
                                    <p:animScale>
                                      <p:cBhvr>
                                        <p:cTn id="55" dur="26">
                                          <p:stCondLst>
                                            <p:cond delay="1642"/>
                                          </p:stCondLst>
                                        </p:cTn>
                                        <p:tgtEl>
                                          <p:spTgt spid="7"/>
                                        </p:tgtEl>
                                      </p:cBhvr>
                                      <p:to x="100000" y="90000"/>
                                    </p:animScale>
                                    <p:animScale>
                                      <p:cBhvr>
                                        <p:cTn id="56" dur="166" decel="50000">
                                          <p:stCondLst>
                                            <p:cond delay="1668"/>
                                          </p:stCondLst>
                                        </p:cTn>
                                        <p:tgtEl>
                                          <p:spTgt spid="7"/>
                                        </p:tgtEl>
                                      </p:cBhvr>
                                      <p:to x="100000" y="100000"/>
                                    </p:animScale>
                                    <p:animScale>
                                      <p:cBhvr>
                                        <p:cTn id="57" dur="26">
                                          <p:stCondLst>
                                            <p:cond delay="1808"/>
                                          </p:stCondLst>
                                        </p:cTn>
                                        <p:tgtEl>
                                          <p:spTgt spid="7"/>
                                        </p:tgtEl>
                                      </p:cBhvr>
                                      <p:to x="100000" y="95000"/>
                                    </p:animScale>
                                    <p:animScale>
                                      <p:cBhvr>
                                        <p:cTn id="5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1" y="116349"/>
            <a:ext cx="6246795" cy="756487"/>
          </a:xfrm>
          <a:solidFill>
            <a:schemeClr val="bg1"/>
          </a:solidFill>
          <a:ln>
            <a:solidFill>
              <a:schemeClr val="bg2">
                <a:lumMod val="90000"/>
              </a:schemeClr>
            </a:solidFill>
          </a:ln>
          <a:effectLst>
            <a:glow rad="228600">
              <a:schemeClr val="accent6">
                <a:satMod val="175000"/>
                <a:alpha val="40000"/>
              </a:schemeClr>
            </a:glow>
          </a:effectLst>
          <a:scene3d>
            <a:camera prst="orthographicFront"/>
            <a:lightRig rig="threePt" dir="t"/>
          </a:scene3d>
          <a:sp3d>
            <a:bevelT/>
          </a:sp3d>
        </p:spPr>
        <p:txBody>
          <a:bodyPr tIns="91440">
            <a:normAutofit/>
          </a:bodyPr>
          <a:lstStyle/>
          <a:p>
            <a:pPr algn="ctr"/>
            <a:r>
              <a:rPr lang="en-US" dirty="0" smtClean="0"/>
              <a:t> </a:t>
            </a:r>
            <a:r>
              <a:rPr lang="en-US" b="1" dirty="0" smtClean="0">
                <a:effectLst>
                  <a:outerShdw blurRad="50800" dist="38100" dir="2700000" algn="tl" rotWithShape="0">
                    <a:prstClr val="black">
                      <a:alpha val="40000"/>
                    </a:prstClr>
                  </a:outerShdw>
                </a:effectLst>
                <a:latin typeface="Arial Black" panose="020B0A04020102020204" pitchFamily="34" charset="0"/>
              </a:rPr>
              <a:t>“Your” </a:t>
            </a:r>
            <a:r>
              <a:rPr lang="en-US" dirty="0" smtClean="0"/>
              <a:t>– in Malachi</a:t>
            </a:r>
            <a:endParaRPr lang="en-US" dirty="0"/>
          </a:p>
        </p:txBody>
      </p:sp>
      <p:sp>
        <p:nvSpPr>
          <p:cNvPr id="3" name="Content Placeholder 2"/>
          <p:cNvSpPr>
            <a:spLocks noGrp="1"/>
          </p:cNvSpPr>
          <p:nvPr>
            <p:ph idx="1"/>
          </p:nvPr>
        </p:nvSpPr>
        <p:spPr>
          <a:xfrm>
            <a:off x="334851" y="1002672"/>
            <a:ext cx="11487955" cy="5699464"/>
          </a:xfrm>
          <a:solidFill>
            <a:schemeClr val="bg1">
              <a:lumMod val="85000"/>
            </a:schemeClr>
          </a:solidFill>
          <a:ln w="38100">
            <a:solidFill>
              <a:srgbClr val="FB6BEA"/>
            </a:solidFill>
          </a:ln>
          <a:scene3d>
            <a:camera prst="orthographicFront"/>
            <a:lightRig rig="threePt" dir="t"/>
          </a:scene3d>
          <a:sp3d>
            <a:bevelT w="114300" prst="artDeco"/>
          </a:sp3d>
        </p:spPr>
        <p:txBody>
          <a:bodyPr lIns="182880" tIns="182880">
            <a:normAutofit/>
            <a:sp3d extrusionH="57150">
              <a:bevelT w="38100" h="38100"/>
            </a:sp3d>
          </a:bodyPr>
          <a:lstStyle/>
          <a:p>
            <a:pPr marL="1371600" indent="-1371600">
              <a:spcBef>
                <a:spcPts val="0"/>
              </a:spcBef>
              <a:buNone/>
            </a:pPr>
            <a:r>
              <a:rPr lang="en-US" dirty="0" smtClean="0">
                <a:solidFill>
                  <a:srgbClr val="008080"/>
                </a:solidFill>
                <a:latin typeface="Georgia" panose="02040502050405020303" pitchFamily="18" charset="0"/>
              </a:rPr>
              <a:t>Mal 2:3</a:t>
            </a:r>
            <a:r>
              <a:rPr lang="en-US" dirty="0">
                <a:solidFill>
                  <a:prstClr val="black"/>
                </a:solidFill>
                <a:latin typeface="Georgia" panose="02040502050405020303" pitchFamily="18" charset="0"/>
              </a:rPr>
              <a:t>	</a:t>
            </a:r>
            <a:r>
              <a:rPr lang="en-US" dirty="0" smtClean="0">
                <a:solidFill>
                  <a:schemeClr val="accent2">
                    <a:lumMod val="75000"/>
                  </a:schemeClr>
                </a:solidFill>
                <a:latin typeface="Georgia" panose="02040502050405020303" pitchFamily="18" charset="0"/>
              </a:rPr>
              <a:t>“See</a:t>
            </a:r>
            <a:r>
              <a:rPr lang="en-US" dirty="0">
                <a:solidFill>
                  <a:schemeClr val="accent2">
                    <a:lumMod val="75000"/>
                  </a:schemeClr>
                </a:solidFill>
                <a:latin typeface="Georgia" panose="02040502050405020303" pitchFamily="18" charset="0"/>
              </a:rPr>
              <a:t>, I shall rebuke </a:t>
            </a:r>
            <a:r>
              <a:rPr lang="en-US" dirty="0">
                <a:latin typeface="Georgia" panose="02040502050405020303" pitchFamily="18" charset="0"/>
              </a:rPr>
              <a:t>your</a:t>
            </a:r>
            <a:r>
              <a:rPr lang="en-US" dirty="0">
                <a:solidFill>
                  <a:schemeClr val="accent2">
                    <a:lumMod val="75000"/>
                  </a:schemeClr>
                </a:solidFill>
                <a:latin typeface="Georgia" panose="02040502050405020303" pitchFamily="18" charset="0"/>
              </a:rPr>
              <a:t> seed, and scatter dung before </a:t>
            </a:r>
            <a:r>
              <a:rPr lang="en-US" dirty="0">
                <a:latin typeface="Georgia" panose="02040502050405020303" pitchFamily="18" charset="0"/>
              </a:rPr>
              <a:t>your</a:t>
            </a:r>
            <a:r>
              <a:rPr lang="en-US" dirty="0">
                <a:solidFill>
                  <a:schemeClr val="accent2">
                    <a:lumMod val="75000"/>
                  </a:schemeClr>
                </a:solidFill>
                <a:latin typeface="Georgia" panose="02040502050405020303" pitchFamily="18" charset="0"/>
              </a:rPr>
              <a:t> faces, the </a:t>
            </a:r>
            <a:r>
              <a:rPr lang="en-US" b="1" i="1" dirty="0">
                <a:ln>
                  <a:solidFill>
                    <a:sysClr val="windowText" lastClr="000000"/>
                  </a:solidFill>
                </a:ln>
                <a:solidFill>
                  <a:sysClr val="windowText" lastClr="000000"/>
                </a:solidFill>
                <a:effectLst>
                  <a:glow rad="127000">
                    <a:srgbClr val="FF0000"/>
                  </a:glow>
                </a:effectLst>
                <a:latin typeface="Georgia" panose="02040502050405020303" pitchFamily="18" charset="0"/>
              </a:rPr>
              <a:t>dung</a:t>
            </a:r>
            <a:r>
              <a:rPr lang="en-US" dirty="0" smtClean="0">
                <a:solidFill>
                  <a:schemeClr val="accent2">
                    <a:lumMod val="75000"/>
                  </a:schemeClr>
                </a:solidFill>
                <a:latin typeface="Georgia" panose="02040502050405020303" pitchFamily="18" charset="0"/>
              </a:rPr>
              <a:t> </a:t>
            </a:r>
            <a:r>
              <a:rPr lang="en-US" dirty="0">
                <a:solidFill>
                  <a:schemeClr val="accent2">
                    <a:lumMod val="75000"/>
                  </a:schemeClr>
                </a:solidFill>
                <a:latin typeface="Georgia" panose="02040502050405020303" pitchFamily="18" charset="0"/>
              </a:rPr>
              <a:t>of </a:t>
            </a:r>
            <a:r>
              <a:rPr lang="en-US" u="sng" dirty="0" smtClean="0">
                <a:effectLst>
                  <a:outerShdw blurRad="50800" dist="38100" dir="2700000" algn="tl" rotWithShape="0">
                    <a:prstClr val="black">
                      <a:alpha val="40000"/>
                    </a:prstClr>
                  </a:outerShdw>
                </a:effectLst>
                <a:latin typeface="Arial Black" panose="020B0A04020102020204" pitchFamily="34" charset="0"/>
              </a:rPr>
              <a:t>YOUR</a:t>
            </a:r>
            <a:r>
              <a:rPr lang="en-US" dirty="0" smtClean="0">
                <a:solidFill>
                  <a:schemeClr val="accent2">
                    <a:lumMod val="75000"/>
                  </a:schemeClr>
                </a:solidFill>
                <a:effectLst>
                  <a:outerShdw blurRad="50800" dist="38100" dir="2700000" algn="tl" rotWithShape="0">
                    <a:prstClr val="black">
                      <a:alpha val="40000"/>
                    </a:prstClr>
                  </a:outerShdw>
                </a:effectLst>
                <a:latin typeface="Georgia" panose="02040502050405020303" pitchFamily="18" charset="0"/>
              </a:rPr>
              <a:t> </a:t>
            </a:r>
            <a:r>
              <a:rPr lang="en-US" dirty="0">
                <a:solidFill>
                  <a:schemeClr val="accent2">
                    <a:lumMod val="75000"/>
                  </a:schemeClr>
                </a:solidFill>
                <a:latin typeface="Georgia" panose="02040502050405020303" pitchFamily="18" charset="0"/>
              </a:rPr>
              <a:t>festivals</a:t>
            </a:r>
            <a:r>
              <a:rPr lang="en-US" dirty="0" smtClean="0">
                <a:solidFill>
                  <a:schemeClr val="accent2">
                    <a:lumMod val="75000"/>
                  </a:schemeClr>
                </a:solidFill>
                <a:latin typeface="Georgia" panose="02040502050405020303" pitchFamily="18" charset="0"/>
              </a:rPr>
              <a:t>.  </a:t>
            </a:r>
            <a:r>
              <a:rPr lang="en-US" dirty="0">
                <a:solidFill>
                  <a:schemeClr val="accent2">
                    <a:lumMod val="75000"/>
                  </a:schemeClr>
                </a:solidFill>
                <a:effectLst>
                  <a:glow rad="228600">
                    <a:schemeClr val="accent6">
                      <a:satMod val="175000"/>
                      <a:alpha val="40000"/>
                    </a:schemeClr>
                  </a:glow>
                </a:effectLst>
                <a:latin typeface="Georgia" panose="02040502050405020303" pitchFamily="18" charset="0"/>
              </a:rPr>
              <a:t>And you shall be taken away with it</a:t>
            </a:r>
            <a:r>
              <a:rPr lang="en-US" dirty="0" smtClean="0">
                <a:solidFill>
                  <a:schemeClr val="accent2">
                    <a:lumMod val="75000"/>
                  </a:schemeClr>
                </a:solidFill>
                <a:effectLst>
                  <a:glow rad="228600">
                    <a:schemeClr val="accent6">
                      <a:satMod val="175000"/>
                      <a:alpha val="40000"/>
                    </a:schemeClr>
                  </a:glow>
                </a:effectLst>
                <a:latin typeface="Georgia" panose="02040502050405020303" pitchFamily="18" charset="0"/>
              </a:rPr>
              <a:t>.</a:t>
            </a:r>
          </a:p>
          <a:p>
            <a:pPr marL="365760" indent="-914400">
              <a:spcBef>
                <a:spcPts val="0"/>
              </a:spcBef>
              <a:spcAft>
                <a:spcPts val="1200"/>
              </a:spcAft>
              <a:buNone/>
            </a:pPr>
            <a:endParaRPr lang="en-US" sz="4800" dirty="0">
              <a:solidFill>
                <a:schemeClr val="accent2">
                  <a:lumMod val="75000"/>
                </a:schemeClr>
              </a:solidFill>
              <a:latin typeface="Georgia" panose="02040502050405020303" pitchFamily="18" charset="0"/>
            </a:endParaRPr>
          </a:p>
          <a:p>
            <a:pPr marL="0" indent="0">
              <a:spcBef>
                <a:spcPts val="0"/>
              </a:spcBef>
              <a:buNone/>
            </a:pPr>
            <a:r>
              <a:rPr lang="en-US" b="1" i="1" dirty="0" smtClean="0"/>
              <a:t>Will we receive the message </a:t>
            </a:r>
            <a:r>
              <a:rPr lang="en-US" dirty="0" smtClean="0"/>
              <a:t>that there is something profoundly sinister about these events that </a:t>
            </a:r>
            <a:r>
              <a:rPr lang="en-US" b="1" dirty="0" smtClean="0">
                <a:solidFill>
                  <a:srgbClr val="0000FF"/>
                </a:solidFill>
              </a:rPr>
              <a:t>Yahusha</a:t>
            </a:r>
            <a:r>
              <a:rPr lang="en-US" dirty="0" smtClean="0"/>
              <a:t> will have absolutely nothing to do with?</a:t>
            </a:r>
          </a:p>
          <a:p>
            <a:pPr marL="0" indent="0">
              <a:spcBef>
                <a:spcPts val="0"/>
              </a:spcBef>
              <a:buNone/>
            </a:pPr>
            <a:endParaRPr lang="en-US" dirty="0"/>
          </a:p>
          <a:p>
            <a:pPr marL="0" indent="0">
              <a:spcBef>
                <a:spcPts val="0"/>
              </a:spcBef>
              <a:buNone/>
            </a:pPr>
            <a:r>
              <a:rPr lang="en-US" dirty="0" smtClean="0"/>
              <a:t>Why does He “pin” these events on humans?  </a:t>
            </a:r>
            <a:r>
              <a:rPr lang="en-US" b="1" dirty="0" err="1" smtClean="0">
                <a:solidFill>
                  <a:srgbClr val="0000CC"/>
                </a:solidFill>
              </a:rPr>
              <a:t>Yahuah</a:t>
            </a:r>
            <a:r>
              <a:rPr lang="en-US" dirty="0" smtClean="0"/>
              <a:t> did after all command His followers to observe the Feast and Festival assemblies!</a:t>
            </a:r>
          </a:p>
          <a:p>
            <a:pPr marL="0" indent="0">
              <a:spcBef>
                <a:spcPts val="0"/>
              </a:spcBef>
              <a:buNone/>
            </a:pPr>
            <a:endParaRPr lang="en-US" dirty="0" smtClean="0"/>
          </a:p>
          <a:p>
            <a:pPr marL="0" indent="0">
              <a:spcBef>
                <a:spcPts val="0"/>
              </a:spcBef>
              <a:buNone/>
            </a:pPr>
            <a:r>
              <a:rPr lang="en-US" dirty="0" smtClean="0"/>
              <a:t>Will we be able to discern a characteristic which </a:t>
            </a:r>
            <a:r>
              <a:rPr lang="en-US" b="1" dirty="0" smtClean="0">
                <a:solidFill>
                  <a:srgbClr val="0000FF"/>
                </a:solidFill>
              </a:rPr>
              <a:t>Yahusha</a:t>
            </a:r>
            <a:r>
              <a:rPr lang="en-US" dirty="0" smtClean="0"/>
              <a:t> displayed in His life (pertaining to His observance of the Feasts), </a:t>
            </a:r>
            <a:r>
              <a:rPr lang="en-US" b="1" dirty="0" smtClean="0">
                <a:effectLst>
                  <a:glow rad="228600">
                    <a:schemeClr val="accent4">
                      <a:satMod val="175000"/>
                      <a:alpha val="40000"/>
                    </a:schemeClr>
                  </a:glow>
                </a:effectLst>
              </a:rPr>
              <a:t>as a profound declaration supported by </a:t>
            </a:r>
            <a:r>
              <a:rPr lang="en-US" b="1" dirty="0" smtClean="0">
                <a:solidFill>
                  <a:srgbClr val="0000CC"/>
                </a:solidFill>
                <a:effectLst>
                  <a:glow rad="228600">
                    <a:schemeClr val="accent4">
                      <a:satMod val="175000"/>
                      <a:alpha val="40000"/>
                    </a:schemeClr>
                  </a:glow>
                </a:effectLst>
              </a:rPr>
              <a:t>His</a:t>
            </a:r>
            <a:r>
              <a:rPr lang="en-US" b="1" dirty="0" smtClean="0">
                <a:effectLst>
                  <a:glow rad="228600">
                    <a:schemeClr val="accent4">
                      <a:satMod val="175000"/>
                      <a:alpha val="40000"/>
                    </a:schemeClr>
                  </a:glow>
                </a:effectLst>
              </a:rPr>
              <a:t> actions?</a:t>
            </a:r>
            <a:r>
              <a:rPr lang="en-US" dirty="0" smtClean="0"/>
              <a:t>  Will His actions provide a clue to this mystery?</a:t>
            </a:r>
            <a:endParaRPr lang="en-US" dirty="0"/>
          </a:p>
        </p:txBody>
      </p:sp>
      <p:sp>
        <p:nvSpPr>
          <p:cNvPr id="4" name="Lightning Bolt 3"/>
          <p:cNvSpPr/>
          <p:nvPr/>
        </p:nvSpPr>
        <p:spPr>
          <a:xfrm rot="15611071">
            <a:off x="4392187" y="2017261"/>
            <a:ext cx="914400" cy="914400"/>
          </a:xfrm>
          <a:prstGeom prst="lightningBolt">
            <a:avLst/>
          </a:prstGeom>
          <a:solidFill>
            <a:srgbClr val="FFFF00"/>
          </a:solidFill>
          <a:ln w="38100">
            <a:solidFill>
              <a:srgbClr val="00B0F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946306" y="6191537"/>
            <a:ext cx="2743200" cy="365125"/>
          </a:xfrm>
        </p:spPr>
        <p:txBody>
          <a:bodyPr/>
          <a:lstStyle/>
          <a:p>
            <a:fld id="{0B555D82-D20F-4DB7-B3E9-7B7EAC2F87A9}" type="slidenum">
              <a:rPr lang="en-US" smtClean="0">
                <a:solidFill>
                  <a:schemeClr val="tx1">
                    <a:lumMod val="95000"/>
                    <a:lumOff val="5000"/>
                  </a:schemeClr>
                </a:solidFill>
              </a:rPr>
              <a:t>15</a:t>
            </a:fld>
            <a:endParaRPr lang="en-US" dirty="0">
              <a:solidFill>
                <a:schemeClr val="tx1">
                  <a:lumMod val="95000"/>
                  <a:lumOff val="5000"/>
                </a:schemeClr>
              </a:solidFill>
            </a:endParaRPr>
          </a:p>
        </p:txBody>
      </p:sp>
    </p:spTree>
    <p:extLst>
      <p:ext uri="{BB962C8B-B14F-4D97-AF65-F5344CB8AC3E}">
        <p14:creationId xmlns:p14="http://schemas.microsoft.com/office/powerpoint/2010/main" val="11564890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anim calcmode="lin" valueType="num">
                                      <p:cBhvr>
                                        <p:cTn id="8" dur="5000" fill="hold"/>
                                        <p:tgtEl>
                                          <p:spTgt spid="4"/>
                                        </p:tgtEl>
                                        <p:attrNameLst>
                                          <p:attrName>ppt_w</p:attrName>
                                        </p:attrNameLst>
                                      </p:cBhvr>
                                      <p:tavLst>
                                        <p:tav tm="0" fmla="#ppt_w*sin(2.5*pi*$)">
                                          <p:val>
                                            <p:fltVal val="0"/>
                                          </p:val>
                                        </p:tav>
                                        <p:tav tm="100000">
                                          <p:val>
                                            <p:fltVal val="1"/>
                                          </p:val>
                                        </p:tav>
                                      </p:tavLst>
                                    </p:anim>
                                    <p:anim calcmode="lin" valueType="num">
                                      <p:cBhvr>
                                        <p:cTn id="9" dur="5000" fill="hold"/>
                                        <p:tgtEl>
                                          <p:spTgt spid="4"/>
                                        </p:tgtEl>
                                        <p:attrNameLst>
                                          <p:attrName>ppt_h</p:attrName>
                                        </p:attrNameLst>
                                      </p:cBhvr>
                                      <p:tavLst>
                                        <p:tav tm="0">
                                          <p:val>
                                            <p:strVal val="#ppt_h"/>
                                          </p:val>
                                        </p:tav>
                                        <p:tav tm="100000">
                                          <p:val>
                                            <p:strVal val="#ppt_h"/>
                                          </p:val>
                                        </p:tav>
                                      </p:tavLst>
                                    </p:anim>
                                  </p:childTnLst>
                                </p:cTn>
                              </p:par>
                              <p:par>
                                <p:cTn id="10" presetID="48" presetClass="path" presetSubtype="0" accel="50000" decel="50000" fill="hold" grpId="1" nodeType="withEffect">
                                  <p:stCondLst>
                                    <p:cond delay="3000"/>
                                  </p:stCondLst>
                                  <p:childTnLst>
                                    <p:animMotion origin="layout" path="M 0.44101 -0.0081 C 0.45703 1.11111E-6 0.47539 0.0081 0.4832 0.01829 C 0.49141 0.02963 0.49531 0.04282 0.49948 0.05602 C 0.50351 0.06921 0.49948 0.08055 0.49531 0.09282 C 0.49141 0.10393 0.48542 0.1162 0.47122 0.12616 C 0.45911 0.13634 0.43893 0.14467 0.41693 0.15069 C 0.39674 0.15694 0.37253 0.16088 0.34844 0.16296 C 0.32435 0.16505 0.3 0.16505 0.27786 0.16296 C 0.25378 0.16088 0.23151 0.15602 0.21341 0.14768 C 0.19531 0.14074 0.1793 0.13148 0.17122 0.12014 C 0.16094 0.10995 0.15703 0.09583 0.15703 0.08449 C 0.15495 0.07338 0.15703 0.05995 0.16719 0.04884 C 0.17721 0.03866 0.19531 0.03055 0.2194 0.02639 C 0.24362 0.02338 0.26797 0.02731 0.28398 0.03449 C 0.29805 0.0419 0.30807 0.05278 0.31016 0.0662 C 0.31016 0.07963 0.30807 0.09167 0.29805 0.10185 C 0.28789 0.11204 0.28997 0.11389 0.24961 0.12731 C 0.21341 0.14167 0.17721 0.1375 0.15495 0.13842 C 0.13294 0.13842 0.11484 0.13449 0.09245 0.13055 C 0.06836 0.12523 0.04818 0.1162 0.03424 0.10787 C 0.02018 0.09977 0.01406 0.08958 0.00599 0.07338 C 8.33333E-7 0.05694 8.33333E-7 0.04884 8.33333E-7 0.03657 C 8.33333E-7 0.0243 8.33333E-7 0.01204 8.33333E-7 1.11111E-6 " pathEditMode="relative" rAng="0" ptsTypes="AAAAAAAAAAAAAAAAAAAAAAA">
                                      <p:cBhvr>
                                        <p:cTn id="11" dur="5000" fill="hold"/>
                                        <p:tgtEl>
                                          <p:spTgt spid="4"/>
                                        </p:tgtEl>
                                        <p:attrNameLst>
                                          <p:attrName>ppt_x</p:attrName>
                                          <p:attrName>ppt_y</p:attrName>
                                        </p:attrNameLst>
                                      </p:cBhvr>
                                      <p:rCtr x="-18932" y="8657"/>
                                    </p:animMotion>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25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125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left)">
                                      <p:cBhvr>
                                        <p:cTn id="26"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36" y="109323"/>
            <a:ext cx="11539806" cy="842103"/>
          </a:xfrm>
          <a:solidFill>
            <a:schemeClr val="bg2">
              <a:lumMod val="90000"/>
            </a:schemeClr>
          </a:solidFill>
          <a:ln w="38100">
            <a:solidFill>
              <a:srgbClr val="34E9FC"/>
            </a:solidFill>
          </a:ln>
          <a:effectLst>
            <a:glow rad="127000">
              <a:srgbClr val="FF3399"/>
            </a:glow>
          </a:effectLst>
          <a:scene3d>
            <a:camera prst="orthographicFront"/>
            <a:lightRig rig="threePt" dir="t"/>
          </a:scene3d>
          <a:sp3d>
            <a:bevelT w="114300" prst="artDeco"/>
          </a:sp3d>
        </p:spPr>
        <p:txBody>
          <a:bodyPr>
            <a:normAutofit/>
            <a:sp3d extrusionH="57150">
              <a:bevelT w="38100" h="38100"/>
            </a:sp3d>
          </a:bodyPr>
          <a:lstStyle/>
          <a:p>
            <a:pPr algn="ctr"/>
            <a:r>
              <a:rPr lang="en-US" sz="3600" dirty="0" smtClean="0"/>
              <a:t>Back to </a:t>
            </a:r>
            <a:r>
              <a:rPr lang="en-US" sz="3600" b="1" dirty="0" err="1" smtClean="0">
                <a:solidFill>
                  <a:srgbClr val="0000FF"/>
                </a:solidFill>
              </a:rPr>
              <a:t>Yahusha’s</a:t>
            </a:r>
            <a:r>
              <a:rPr lang="en-US" sz="3600" dirty="0" smtClean="0"/>
              <a:t> Conversation with His brothers</a:t>
            </a:r>
            <a:endParaRPr lang="en-US" sz="3600" dirty="0"/>
          </a:p>
        </p:txBody>
      </p:sp>
      <p:sp>
        <p:nvSpPr>
          <p:cNvPr id="3" name="Content Placeholder 2"/>
          <p:cNvSpPr>
            <a:spLocks noGrp="1"/>
          </p:cNvSpPr>
          <p:nvPr>
            <p:ph idx="1"/>
          </p:nvPr>
        </p:nvSpPr>
        <p:spPr>
          <a:xfrm>
            <a:off x="324105" y="1094705"/>
            <a:ext cx="11603866" cy="5626770"/>
          </a:xfrm>
          <a:solidFill>
            <a:schemeClr val="bg1"/>
          </a:solidFill>
          <a:ln w="38100">
            <a:solidFill>
              <a:srgbClr val="FF0000"/>
            </a:solidFill>
          </a:ln>
          <a:scene3d>
            <a:camera prst="orthographicFront"/>
            <a:lightRig rig="threePt" dir="t"/>
          </a:scene3d>
          <a:sp3d>
            <a:bevelT prst="angle"/>
          </a:sp3d>
        </p:spPr>
        <p:txBody>
          <a:bodyPr lIns="182880" tIns="91440">
            <a:normAutofit lnSpcReduction="10000"/>
            <a:sp3d extrusionH="57150">
              <a:bevelT w="38100" h="38100"/>
            </a:sp3d>
          </a:bodyPr>
          <a:lstStyle/>
          <a:p>
            <a:pPr marL="1463040" marR="457200" lvl="0" indent="-1463040">
              <a:lnSpc>
                <a:spcPct val="100000"/>
              </a:lnSpc>
              <a:spcBef>
                <a:spcPts val="0"/>
              </a:spcBef>
              <a:spcAft>
                <a:spcPts val="2400"/>
              </a:spcAft>
              <a:buNone/>
            </a:pPr>
            <a:r>
              <a:rPr lang="en-US" dirty="0" smtClean="0">
                <a:solidFill>
                  <a:srgbClr val="008080"/>
                </a:solidFill>
                <a:latin typeface="Georgia" panose="02040502050405020303" pitchFamily="18" charset="0"/>
                <a:ea typeface="TITUS Cyberbit Basic" panose="02020603050405020304" pitchFamily="18" charset="0"/>
                <a:cs typeface="Georgia" panose="02040502050405020303" pitchFamily="18" charset="0"/>
              </a:rPr>
              <a:t>John 7:7</a:t>
            </a:r>
            <a:r>
              <a:rPr lang="en-US" dirty="0">
                <a:solidFill>
                  <a:prstClr val="black"/>
                </a:solidFill>
                <a:latin typeface="Georgia" panose="02040502050405020303" pitchFamily="18" charset="0"/>
                <a:ea typeface="TITUS Cyberbit Basic" panose="02020603050405020304" pitchFamily="18" charset="0"/>
                <a:cs typeface="Georgia" panose="02040502050405020303" pitchFamily="18" charset="0"/>
              </a:rPr>
              <a:t>	</a:t>
            </a:r>
            <a:r>
              <a:rPr lang="en-US" dirty="0" smtClean="0">
                <a:solidFill>
                  <a:srgbClr val="00B050"/>
                </a:solidFill>
                <a:latin typeface="Georgia" panose="02040502050405020303" pitchFamily="18" charset="0"/>
                <a:ea typeface="TITUS Cyberbit Basic" panose="02020603050405020304" pitchFamily="18" charset="0"/>
                <a:cs typeface="Georgia" panose="02040502050405020303" pitchFamily="18" charset="0"/>
              </a:rPr>
              <a:t>“It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is impossible for the world to hate you, but it hates Me because 	</a:t>
            </a:r>
            <a:r>
              <a:rPr lang="en-US" dirty="0" smtClean="0">
                <a:solidFill>
                  <a:srgbClr val="00B050"/>
                </a:solidFill>
                <a:latin typeface="Georgia" panose="02040502050405020303" pitchFamily="18" charset="0"/>
                <a:ea typeface="TITUS Cyberbit Basic" panose="02020603050405020304" pitchFamily="18" charset="0"/>
                <a:cs typeface="Georgia" panose="02040502050405020303" pitchFamily="18" charset="0"/>
              </a:rPr>
              <a:t>		  of it, </a:t>
            </a:r>
            <a:r>
              <a:rPr lang="en-US" sz="2400" dirty="0" smtClean="0">
                <a:solidFill>
                  <a:srgbClr val="0000FF"/>
                </a:solidFill>
                <a:latin typeface="Georgia" panose="02040502050405020303" pitchFamily="18" charset="0"/>
                <a:ea typeface="TITUS Cyberbit Basic" panose="02020603050405020304" pitchFamily="18" charset="0"/>
                <a:cs typeface="Georgia" panose="02040502050405020303" pitchFamily="18" charset="0"/>
              </a:rPr>
              <a:t>[from </a:t>
            </a:r>
            <a:r>
              <a:rPr lang="en-US" sz="2400"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a </a:t>
            </a:r>
            <a:r>
              <a:rPr lang="en-US" sz="2400" dirty="0" smtClean="0">
                <a:solidFill>
                  <a:srgbClr val="0000FF"/>
                </a:solidFill>
                <a:effectLst>
                  <a:glow rad="127000">
                    <a:srgbClr val="FFFF00"/>
                  </a:glow>
                </a:effectLst>
                <a:latin typeface="Georgia" panose="02040502050405020303" pitchFamily="18" charset="0"/>
                <a:ea typeface="TITUS Cyberbit Basic" panose="02020603050405020304" pitchFamily="18" charset="0"/>
                <a:cs typeface="Georgia" panose="02040502050405020303" pitchFamily="18" charset="0"/>
              </a:rPr>
              <a:t>LIGHT</a:t>
            </a:r>
            <a:r>
              <a:rPr lang="en-US" sz="2400" dirty="0" smtClean="0">
                <a:solidFill>
                  <a:srgbClr val="0000FF"/>
                </a:solidFill>
                <a:latin typeface="Georgia" panose="02040502050405020303" pitchFamily="18" charset="0"/>
                <a:ea typeface="TITUS Cyberbit Basic" panose="02020603050405020304" pitchFamily="18" charset="0"/>
                <a:cs typeface="Georgia" panose="02040502050405020303" pitchFamily="18" charset="0"/>
              </a:rPr>
              <a:t> </a:t>
            </a:r>
            <a:r>
              <a:rPr lang="en-US" sz="2400"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based calendar viewpoint</a:t>
            </a:r>
            <a:r>
              <a:rPr lang="en-US" sz="2400" dirty="0" smtClean="0">
                <a:solidFill>
                  <a:srgbClr val="0000FF"/>
                </a:solidFill>
                <a:latin typeface="Georgia" panose="02040502050405020303" pitchFamily="18" charset="0"/>
                <a:ea typeface="TITUS Cyberbit Basic" panose="02020603050405020304" pitchFamily="18" charset="0"/>
                <a:cs typeface="Georgia" panose="02040502050405020303" pitchFamily="18" charset="0"/>
              </a:rPr>
              <a:t>]</a:t>
            </a:r>
            <a:r>
              <a:rPr lang="en-US" dirty="0" smtClean="0">
                <a:solidFill>
                  <a:srgbClr val="0000FF"/>
                </a:solidFill>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that </a:t>
            </a:r>
            <a:r>
              <a:rPr lang="en-US" b="1" u="sng"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its</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 </a:t>
            </a:r>
            <a:r>
              <a:rPr lang="en-US" sz="2400" dirty="0" smtClean="0">
                <a:solidFill>
                  <a:srgbClr val="FF00FF"/>
                </a:solidFill>
                <a:latin typeface="Georgia" panose="02040502050405020303" pitchFamily="18" charset="0"/>
                <a:ea typeface="TITUS Cyberbit Basic" panose="02020603050405020304" pitchFamily="18" charset="0"/>
                <a:cs typeface="Georgia" panose="02040502050405020303" pitchFamily="18" charset="0"/>
              </a:rPr>
              <a:t>[the 2</a:t>
            </a:r>
            <a:r>
              <a:rPr lang="en-US" sz="2400" baseline="30000" dirty="0" smtClean="0">
                <a:solidFill>
                  <a:srgbClr val="FF00FF"/>
                </a:solidFill>
                <a:latin typeface="Georgia" panose="02040502050405020303" pitchFamily="18" charset="0"/>
                <a:ea typeface="TITUS Cyberbit Basic" panose="02020603050405020304" pitchFamily="18" charset="0"/>
                <a:cs typeface="Georgia" panose="02040502050405020303" pitchFamily="18" charset="0"/>
              </a:rPr>
              <a:t>nd</a:t>
            </a:r>
            <a:r>
              <a:rPr lang="en-US" sz="2400" dirty="0" smtClean="0">
                <a:solidFill>
                  <a:srgbClr val="FF00FF"/>
                </a:solidFill>
                <a:latin typeface="Georgia" panose="02040502050405020303" pitchFamily="18" charset="0"/>
                <a:ea typeface="TITUS Cyberbit Basic" panose="02020603050405020304" pitchFamily="18" charset="0"/>
                <a:cs typeface="Georgia" panose="02040502050405020303" pitchFamily="18" charset="0"/>
              </a:rPr>
              <a:t> </a:t>
            </a:r>
            <a:r>
              <a:rPr lang="en-US" sz="2400"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Temple era traditional teaching</a:t>
            </a:r>
            <a:r>
              <a:rPr lang="en-US" sz="2400" dirty="0">
                <a:solidFill>
                  <a:srgbClr val="FB6BEA"/>
                </a:solidFill>
                <a:latin typeface="Georgia" panose="02040502050405020303" pitchFamily="18" charset="0"/>
                <a:ea typeface="TITUS Cyberbit Basic" panose="02020603050405020304" pitchFamily="18" charset="0"/>
                <a:cs typeface="Georgia" panose="02040502050405020303" pitchFamily="18" charset="0"/>
              </a:rPr>
              <a:t>s]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works </a:t>
            </a:r>
            <a:r>
              <a:rPr lang="en-US" dirty="0" smtClean="0">
                <a:solidFill>
                  <a:srgbClr val="00B050"/>
                </a:solidFill>
                <a:latin typeface="Georgia" panose="02040502050405020303" pitchFamily="18" charset="0"/>
                <a:ea typeface="TITUS Cyberbit Basic" panose="02020603050405020304" pitchFamily="18" charset="0"/>
                <a:cs typeface="Georgia" panose="02040502050405020303" pitchFamily="18" charset="0"/>
              </a:rPr>
              <a:t>are wicked.</a:t>
            </a:r>
            <a:endParaRPr lang="en-US" sz="2600" dirty="0">
              <a:solidFill>
                <a:srgbClr val="008080"/>
              </a:solidFill>
              <a:latin typeface="Georgia" panose="02040502050405020303" pitchFamily="18" charset="0"/>
              <a:ea typeface="TITUS Cyberbit Basic" panose="02020603050405020304" pitchFamily="18" charset="0"/>
              <a:cs typeface="Georgia" panose="02040502050405020303" pitchFamily="18" charset="0"/>
            </a:endParaRPr>
          </a:p>
          <a:p>
            <a:pPr marL="1463040" marR="457200" lvl="0" indent="-1463040">
              <a:lnSpc>
                <a:spcPct val="110000"/>
              </a:lnSpc>
              <a:spcBef>
                <a:spcPts val="0"/>
              </a:spcBef>
              <a:spcAft>
                <a:spcPts val="2400"/>
              </a:spcAft>
              <a:buNone/>
            </a:pPr>
            <a:r>
              <a:rPr lang="en-US" sz="2600" dirty="0" smtClean="0">
                <a:solidFill>
                  <a:srgbClr val="008080"/>
                </a:solidFill>
                <a:latin typeface="Georgia" panose="02040502050405020303" pitchFamily="18" charset="0"/>
                <a:ea typeface="TITUS Cyberbit Basic" panose="02020603050405020304" pitchFamily="18" charset="0"/>
                <a:cs typeface="Georgia" panose="02040502050405020303" pitchFamily="18" charset="0"/>
              </a:rPr>
              <a:t>John 7:8</a:t>
            </a:r>
            <a:r>
              <a:rPr lang="en-US" sz="2600" dirty="0">
                <a:solidFill>
                  <a:prstClr val="black"/>
                </a:solidFill>
                <a:latin typeface="Georgia" panose="02040502050405020303" pitchFamily="18" charset="0"/>
                <a:ea typeface="TITUS Cyberbit Basic" panose="02020603050405020304" pitchFamily="18" charset="0"/>
                <a:cs typeface="Georgia" panose="02040502050405020303" pitchFamily="18" charset="0"/>
              </a:rPr>
              <a:t>	</a:t>
            </a:r>
            <a:r>
              <a:rPr lang="en-US" sz="2600" dirty="0" smtClean="0">
                <a:solidFill>
                  <a:srgbClr val="00B050"/>
                </a:solidFill>
                <a:latin typeface="Georgia" panose="02040502050405020303" pitchFamily="18" charset="0"/>
                <a:ea typeface="TITUS Cyberbit Basic" panose="02020603050405020304" pitchFamily="18" charset="0"/>
                <a:cs typeface="Georgia" panose="02040502050405020303" pitchFamily="18" charset="0"/>
              </a:rPr>
              <a:t>“You </a:t>
            </a:r>
            <a:r>
              <a:rPr lang="en-US" sz="2600"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go up to this festival</a:t>
            </a:r>
            <a:r>
              <a:rPr lang="en-US" sz="2600" dirty="0" smtClean="0">
                <a:solidFill>
                  <a:srgbClr val="00B050"/>
                </a:solidFill>
                <a:latin typeface="Georgia" panose="02040502050405020303" pitchFamily="18" charset="0"/>
                <a:ea typeface="TITUS Cyberbit Basic" panose="02020603050405020304" pitchFamily="18" charset="0"/>
                <a:cs typeface="Georgia" panose="02040502050405020303" pitchFamily="18" charset="0"/>
              </a:rPr>
              <a:t>.  </a:t>
            </a:r>
            <a:r>
              <a:rPr lang="en-US" sz="2600"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I am </a:t>
            </a:r>
            <a:r>
              <a:rPr lang="en-US" sz="2600" b="1" i="1" u="sng"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t>not yet going</a:t>
            </a:r>
            <a:r>
              <a:rPr lang="en-US" sz="2600" b="1" i="1"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t> </a:t>
            </a:r>
            <a:r>
              <a:rPr lang="en-US" sz="2600"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up to this festival, for </a:t>
            </a:r>
            <a:r>
              <a:rPr lang="en-US" sz="2600" dirty="0" smtClean="0">
                <a:solidFill>
                  <a:srgbClr val="00B050"/>
                </a:solidFill>
                <a:latin typeface="Georgia" panose="02040502050405020303" pitchFamily="18" charset="0"/>
                <a:ea typeface="TITUS Cyberbit Basic" panose="02020603050405020304" pitchFamily="18" charset="0"/>
                <a:cs typeface="Georgia" panose="02040502050405020303" pitchFamily="18" charset="0"/>
              </a:rPr>
              <a:t>					        </a:t>
            </a:r>
            <a:r>
              <a:rPr lang="en-US" sz="2600"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 </a:t>
            </a:r>
            <a:r>
              <a:rPr lang="en-US" sz="2600" dirty="0" smtClean="0">
                <a:solidFill>
                  <a:srgbClr val="00B050"/>
                </a:solidFill>
                <a:latin typeface="Georgia" panose="02040502050405020303" pitchFamily="18" charset="0"/>
                <a:ea typeface="TITUS Cyberbit Basic" panose="02020603050405020304" pitchFamily="18" charset="0"/>
                <a:cs typeface="Georgia" panose="02040502050405020303" pitchFamily="18" charset="0"/>
              </a:rPr>
              <a:t> </a:t>
            </a:r>
            <a:br>
              <a:rPr lang="en-US" sz="2600" dirty="0" smtClean="0">
                <a:solidFill>
                  <a:srgbClr val="00B050"/>
                </a:solidFill>
                <a:latin typeface="Georgia" panose="02040502050405020303" pitchFamily="18" charset="0"/>
                <a:ea typeface="TITUS Cyberbit Basic" panose="02020603050405020304" pitchFamily="18" charset="0"/>
                <a:cs typeface="Georgia" panose="02040502050405020303" pitchFamily="18" charset="0"/>
              </a:rPr>
            </a:br>
            <a:r>
              <a:rPr lang="en-US" sz="2600" dirty="0" smtClean="0">
                <a:solidFill>
                  <a:srgbClr val="00B050"/>
                </a:solidFill>
                <a:latin typeface="Georgia" panose="02040502050405020303" pitchFamily="18" charset="0"/>
                <a:ea typeface="TITUS Cyberbit Basic" panose="02020603050405020304" pitchFamily="18" charset="0"/>
                <a:cs typeface="Georgia" panose="02040502050405020303" pitchFamily="18" charset="0"/>
              </a:rPr>
              <a:t>has </a:t>
            </a:r>
            <a:r>
              <a:rPr lang="en-US" sz="2600"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not yet been filled.” </a:t>
            </a:r>
            <a:endParaRPr lang="en-US" sz="2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indent="0">
              <a:lnSpc>
                <a:spcPct val="100000"/>
              </a:lnSpc>
              <a:spcBef>
                <a:spcPts val="0"/>
              </a:spcBef>
              <a:spcAft>
                <a:spcPts val="1800"/>
              </a:spcAft>
              <a:buNone/>
            </a:pPr>
            <a:r>
              <a:rPr lang="en-US" dirty="0" smtClean="0"/>
              <a:t>The 15</a:t>
            </a:r>
            <a:r>
              <a:rPr lang="en-US" baseline="30000" dirty="0" smtClean="0"/>
              <a:t>th</a:t>
            </a:r>
            <a:r>
              <a:rPr lang="en-US" dirty="0" smtClean="0"/>
              <a:t> of Tishri (7</a:t>
            </a:r>
            <a:r>
              <a:rPr lang="en-US" baseline="30000" dirty="0" smtClean="0"/>
              <a:t>th</a:t>
            </a:r>
            <a:r>
              <a:rPr lang="en-US" dirty="0" smtClean="0"/>
              <a:t> month) </a:t>
            </a:r>
            <a:r>
              <a:rPr lang="en-US" i="1" dirty="0" smtClean="0">
                <a:solidFill>
                  <a:srgbClr val="FF0000"/>
                </a:solidFill>
              </a:rPr>
              <a:t>had not arrived yet, </a:t>
            </a:r>
            <a:r>
              <a:rPr lang="en-US" dirty="0" smtClean="0"/>
              <a:t>according to the Tequfah based Covenant Calendar written in the Torah.  </a:t>
            </a:r>
            <a:r>
              <a:rPr lang="en-US" dirty="0" smtClean="0">
                <a:solidFill>
                  <a:srgbClr val="00B050"/>
                </a:solidFill>
              </a:rPr>
              <a:t>{Gen 1 – </a:t>
            </a:r>
            <a:r>
              <a:rPr lang="en-US" dirty="0" err="1" smtClean="0">
                <a:solidFill>
                  <a:srgbClr val="00B050"/>
                </a:solidFill>
              </a:rPr>
              <a:t>Exo</a:t>
            </a:r>
            <a:r>
              <a:rPr lang="en-US" dirty="0" smtClean="0">
                <a:solidFill>
                  <a:srgbClr val="00B050"/>
                </a:solidFill>
              </a:rPr>
              <a:t> 24:11}</a:t>
            </a:r>
            <a:endParaRPr lang="en-US" dirty="0">
              <a:solidFill>
                <a:srgbClr val="00B050"/>
              </a:solidFill>
            </a:endParaRPr>
          </a:p>
          <a:p>
            <a:pPr marL="0" indent="0">
              <a:buNone/>
            </a:pPr>
            <a:r>
              <a:rPr lang="en-US" dirty="0" smtClean="0"/>
              <a:t>Why should </a:t>
            </a:r>
            <a:r>
              <a:rPr lang="en-US" b="1" dirty="0" smtClean="0">
                <a:solidFill>
                  <a:srgbClr val="0000FF"/>
                </a:solidFill>
              </a:rPr>
              <a:t>Yahusha</a:t>
            </a:r>
            <a:r>
              <a:rPr lang="en-US" dirty="0" smtClean="0"/>
              <a:t> go and observe the Sukkot/Tabernacles Festival when the </a:t>
            </a:r>
            <a:r>
              <a:rPr lang="en-US" dirty="0" smtClean="0">
                <a:solidFill>
                  <a:srgbClr val="0000CC"/>
                </a:solidFill>
              </a:rPr>
              <a:t>Torah</a:t>
            </a:r>
            <a:r>
              <a:rPr lang="en-US" dirty="0" smtClean="0"/>
              <a:t> appointed, </a:t>
            </a:r>
            <a:r>
              <a:rPr lang="en-US" dirty="0" smtClean="0">
                <a:solidFill>
                  <a:srgbClr val="00B0F0"/>
                </a:solidFill>
              </a:rPr>
              <a:t>Qodesh (Set-Apart) </a:t>
            </a:r>
            <a:r>
              <a:rPr lang="en-US" u="sng" dirty="0" smtClean="0">
                <a:ln>
                  <a:solidFill>
                    <a:srgbClr val="CC0099"/>
                  </a:solidFill>
                </a:ln>
                <a:solidFill>
                  <a:srgbClr val="00B0F0"/>
                </a:solidFill>
                <a:effectLst>
                  <a:glow rad="127000">
                    <a:srgbClr val="FFFF00"/>
                  </a:glow>
                </a:effectLst>
                <a:latin typeface="Arial Black" pitchFamily="34" charset="0"/>
              </a:rPr>
              <a:t>LIGHT</a:t>
            </a:r>
            <a:r>
              <a:rPr lang="en-US" dirty="0" smtClean="0">
                <a:solidFill>
                  <a:srgbClr val="00B0F0"/>
                </a:solidFill>
              </a:rPr>
              <a:t>  based </a:t>
            </a:r>
            <a:r>
              <a:rPr lang="en-US" dirty="0" smtClean="0"/>
              <a:t>designated time for Sukkot had not arrived?</a:t>
            </a:r>
            <a:endParaRPr lang="en-US" dirty="0"/>
          </a:p>
        </p:txBody>
      </p:sp>
      <p:sp>
        <p:nvSpPr>
          <p:cNvPr id="4" name="Slide Number Placeholder 3"/>
          <p:cNvSpPr>
            <a:spLocks noGrp="1"/>
          </p:cNvSpPr>
          <p:nvPr>
            <p:ph type="sldNum" sz="quarter" idx="12"/>
          </p:nvPr>
        </p:nvSpPr>
        <p:spPr>
          <a:xfrm>
            <a:off x="9078195" y="6242049"/>
            <a:ext cx="2743200" cy="365125"/>
          </a:xfrm>
        </p:spPr>
        <p:txBody>
          <a:bodyPr/>
          <a:lstStyle/>
          <a:p>
            <a:fld id="{0B555D82-D20F-4DB7-B3E9-7B7EAC2F87A9}" type="slidenum">
              <a:rPr lang="en-US" smtClean="0">
                <a:solidFill>
                  <a:schemeClr val="tx1">
                    <a:lumMod val="95000"/>
                    <a:lumOff val="5000"/>
                  </a:schemeClr>
                </a:solidFill>
              </a:rPr>
              <a:t>16</a:t>
            </a:fld>
            <a:endParaRPr lang="en-US" dirty="0">
              <a:solidFill>
                <a:schemeClr val="tx1">
                  <a:lumMod val="95000"/>
                  <a:lumOff val="5000"/>
                </a:schemeClr>
              </a:solidFill>
            </a:endParaRPr>
          </a:p>
        </p:txBody>
      </p:sp>
      <p:sp>
        <p:nvSpPr>
          <p:cNvPr id="5" name="Rectangle 4"/>
          <p:cNvSpPr/>
          <p:nvPr/>
        </p:nvSpPr>
        <p:spPr>
          <a:xfrm>
            <a:off x="3251913" y="1577765"/>
            <a:ext cx="2874271" cy="334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i="1" dirty="0" smtClean="0">
                <a:solidFill>
                  <a:srgbClr val="0000CC"/>
                </a:solidFill>
                <a:effectLst>
                  <a:glow rad="228600">
                    <a:schemeClr val="accent4">
                      <a:satMod val="175000"/>
                      <a:alpha val="40000"/>
                    </a:schemeClr>
                  </a:glow>
                </a:effectLst>
                <a:latin typeface="Georgia" panose="02040502050405020303" pitchFamily="18" charset="0"/>
              </a:rPr>
              <a:t>I bear witness</a:t>
            </a:r>
            <a:endParaRPr lang="en-US" sz="2800" b="1" i="1" dirty="0">
              <a:solidFill>
                <a:srgbClr val="0000CC"/>
              </a:solidFill>
              <a:effectLst>
                <a:glow rad="228600">
                  <a:schemeClr val="accent4">
                    <a:satMod val="175000"/>
                    <a:alpha val="40000"/>
                  </a:schemeClr>
                </a:glow>
              </a:effectLst>
              <a:latin typeface="Georgia" panose="02040502050405020303" pitchFamily="18" charset="0"/>
            </a:endParaRPr>
          </a:p>
        </p:txBody>
      </p:sp>
      <p:sp>
        <p:nvSpPr>
          <p:cNvPr id="6" name="Curved Up Arrow 5"/>
          <p:cNvSpPr/>
          <p:nvPr/>
        </p:nvSpPr>
        <p:spPr>
          <a:xfrm>
            <a:off x="4336869" y="2345108"/>
            <a:ext cx="2011680" cy="583546"/>
          </a:xfrm>
          <a:prstGeom prst="curvedUpArrow">
            <a:avLst>
              <a:gd name="adj1" fmla="val 25000"/>
              <a:gd name="adj2" fmla="val 137670"/>
              <a:gd name="adj3" fmla="val 25000"/>
            </a:avLst>
          </a:prstGeom>
          <a:solidFill>
            <a:srgbClr val="34E9FC"/>
          </a:solidFill>
          <a:ln w="28575">
            <a:solidFill>
              <a:srgbClr val="FF3399"/>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3598790" y="3411639"/>
            <a:ext cx="7889576" cy="40206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i="1" dirty="0" smtClean="0">
                <a:solidFill>
                  <a:srgbClr val="0000CC"/>
                </a:solidFill>
                <a:effectLst>
                  <a:glow rad="101600">
                    <a:schemeClr val="accent5">
                      <a:satMod val="175000"/>
                      <a:alpha val="40000"/>
                    </a:schemeClr>
                  </a:glow>
                </a:effectLst>
                <a:latin typeface="Georgia" panose="02040502050405020303" pitchFamily="18" charset="0"/>
              </a:rPr>
              <a:t>MY TIME  </a:t>
            </a:r>
            <a:r>
              <a:rPr lang="en-US" sz="2400" dirty="0" smtClean="0">
                <a:solidFill>
                  <a:srgbClr val="0000CC"/>
                </a:solidFill>
              </a:rPr>
              <a:t>[Blood Ratified Covenant Calendar for Sukkot]</a:t>
            </a:r>
            <a:endParaRPr lang="en-US" sz="2400" dirty="0">
              <a:solidFill>
                <a:srgbClr val="0000CC"/>
              </a:solidFill>
            </a:endParaRPr>
          </a:p>
        </p:txBody>
      </p:sp>
    </p:spTree>
    <p:extLst>
      <p:ext uri="{BB962C8B-B14F-4D97-AF65-F5344CB8AC3E}">
        <p14:creationId xmlns:p14="http://schemas.microsoft.com/office/powerpoint/2010/main" val="35635637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75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par>
                                <p:cTn id="8" presetID="34" presetClass="emph" presetSubtype="0" repeatCount="5000" fill="hold" nodeType="withEffect">
                                  <p:stCondLst>
                                    <p:cond delay="1700"/>
                                  </p:stCondLst>
                                  <p:iterate type="lt">
                                    <p:tmPct val="10000"/>
                                  </p:iterate>
                                  <p:childTnLst>
                                    <p:animMotion origin="layout" path="M -4.58333E-6 2.59259E-6 L -4.58333E-6 -0.07222 " pathEditMode="relative" rAng="0" ptsTypes="AA">
                                      <p:cBhvr>
                                        <p:cTn id="9" dur="500" accel="50000" decel="50000" autoRev="1" fill="hold">
                                          <p:stCondLst>
                                            <p:cond delay="0"/>
                                          </p:stCondLst>
                                        </p:cTn>
                                        <p:tgtEl>
                                          <p:spTgt spid="5">
                                            <p:txEl>
                                              <p:pRg st="0" end="0"/>
                                            </p:txEl>
                                          </p:spTgt>
                                        </p:tgtEl>
                                        <p:attrNameLst>
                                          <p:attrName>ppt_x</p:attrName>
                                          <p:attrName>ppt_y</p:attrName>
                                        </p:attrNameLst>
                                      </p:cBhvr>
                                      <p:rCtr x="0" y="-3611"/>
                                    </p:animMotion>
                                    <p:animRot by="1500000">
                                      <p:cBhvr>
                                        <p:cTn id="10" dur="250" fill="hold">
                                          <p:stCondLst>
                                            <p:cond delay="0"/>
                                          </p:stCondLst>
                                        </p:cTn>
                                        <p:tgtEl>
                                          <p:spTgt spid="5">
                                            <p:txEl>
                                              <p:pRg st="0" end="0"/>
                                            </p:txEl>
                                          </p:spTgt>
                                        </p:tgtEl>
                                        <p:attrNameLst>
                                          <p:attrName>r</p:attrName>
                                        </p:attrNameLst>
                                      </p:cBhvr>
                                    </p:animRot>
                                    <p:animRot by="-1500000">
                                      <p:cBhvr>
                                        <p:cTn id="11" dur="250" fill="hold">
                                          <p:stCondLst>
                                            <p:cond delay="250"/>
                                          </p:stCondLst>
                                        </p:cTn>
                                        <p:tgtEl>
                                          <p:spTgt spid="5">
                                            <p:txEl>
                                              <p:pRg st="0" end="0"/>
                                            </p:txEl>
                                          </p:spTgt>
                                        </p:tgtEl>
                                        <p:attrNameLst>
                                          <p:attrName>r</p:attrName>
                                        </p:attrNameLst>
                                      </p:cBhvr>
                                    </p:animRot>
                                    <p:animRot by="-1500000">
                                      <p:cBhvr>
                                        <p:cTn id="12" dur="250" fill="hold">
                                          <p:stCondLst>
                                            <p:cond delay="500"/>
                                          </p:stCondLst>
                                        </p:cTn>
                                        <p:tgtEl>
                                          <p:spTgt spid="5">
                                            <p:txEl>
                                              <p:pRg st="0" end="0"/>
                                            </p:txEl>
                                          </p:spTgt>
                                        </p:tgtEl>
                                        <p:attrNameLst>
                                          <p:attrName>r</p:attrName>
                                        </p:attrNameLst>
                                      </p:cBhvr>
                                    </p:animRot>
                                    <p:animRot by="1500000">
                                      <p:cBhvr>
                                        <p:cTn id="13" dur="250" fill="hold">
                                          <p:stCondLst>
                                            <p:cond delay="750"/>
                                          </p:stCondLst>
                                        </p:cTn>
                                        <p:tgtEl>
                                          <p:spTgt spid="5">
                                            <p:txEl>
                                              <p:pRg st="0" end="0"/>
                                            </p:txEl>
                                          </p:spTgt>
                                        </p:tgtEl>
                                        <p:attrNameLst>
                                          <p:attrName>r</p:attrName>
                                        </p:attrNameLst>
                                      </p:cBhvr>
                                    </p:animRot>
                                  </p:childTnLst>
                                </p:cTn>
                              </p:par>
                              <p:par>
                                <p:cTn id="14" presetID="45" presetClass="entr" presetSubtype="0" fill="hold" grpId="0" nodeType="withEffect">
                                  <p:stCondLst>
                                    <p:cond delay="4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anim calcmode="lin" valueType="num">
                                      <p:cBhvr>
                                        <p:cTn id="17" dur="2000" fill="hold"/>
                                        <p:tgtEl>
                                          <p:spTgt spid="6"/>
                                        </p:tgtEl>
                                        <p:attrNameLst>
                                          <p:attrName>ppt_w</p:attrName>
                                        </p:attrNameLst>
                                      </p:cBhvr>
                                      <p:tavLst>
                                        <p:tav tm="0" fmla="#ppt_w*sin(2.5*pi*$)">
                                          <p:val>
                                            <p:fltVal val="0"/>
                                          </p:val>
                                        </p:tav>
                                        <p:tav tm="100000">
                                          <p:val>
                                            <p:fltVal val="1"/>
                                          </p:val>
                                        </p:tav>
                                      </p:tavLst>
                                    </p:anim>
                                    <p:anim calcmode="lin" valueType="num">
                                      <p:cBhvr>
                                        <p:cTn id="18"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1000"/>
                                        <p:tgtEl>
                                          <p:spTgt spid="3">
                                            <p:txEl>
                                              <p:pRg st="1" end="1"/>
                                            </p:txEl>
                                          </p:spTgt>
                                        </p:tgtEl>
                                      </p:cBhvr>
                                    </p:animEffect>
                                  </p:childTnLst>
                                </p:cTn>
                              </p:par>
                              <p:par>
                                <p:cTn id="24" presetID="22" presetClass="entr" presetSubtype="8" fill="hold" nodeType="withEffect">
                                  <p:stCondLst>
                                    <p:cond delay="200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2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42" presetClass="entr" presetSubtype="0" fill="hold"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716" y="179409"/>
            <a:ext cx="9240568" cy="797468"/>
          </a:xfrm>
          <a:solidFill>
            <a:srgbClr val="34E9FC"/>
          </a:solidFill>
          <a:ln w="76200">
            <a:solidFill>
              <a:srgbClr val="00FF00"/>
            </a:solidFill>
          </a:ln>
          <a:effectLst>
            <a:glow rad="228600">
              <a:schemeClr val="accent1">
                <a:satMod val="175000"/>
                <a:alpha val="40000"/>
              </a:schemeClr>
            </a:glow>
          </a:effectLst>
          <a:scene3d>
            <a:camera prst="orthographicFront"/>
            <a:lightRig rig="threePt" dir="t"/>
          </a:scene3d>
          <a:sp3d>
            <a:bevelT w="139700" h="139700" prst="divot"/>
          </a:sp3d>
        </p:spPr>
        <p:txBody>
          <a:bodyPr>
            <a:normAutofit/>
            <a:sp3d extrusionH="57150">
              <a:bevelT w="82550" h="38100" prst="coolSlant"/>
            </a:sp3d>
          </a:bodyPr>
          <a:lstStyle/>
          <a:p>
            <a:pPr algn="ctr"/>
            <a:r>
              <a:rPr lang="en-US" b="1" i="1" dirty="0" smtClean="0">
                <a:solidFill>
                  <a:srgbClr val="0000CC"/>
                </a:solidFill>
                <a:latin typeface="Georgia" panose="02040502050405020303" pitchFamily="18" charset="0"/>
              </a:rPr>
              <a:t>Yahusha Witnesses?   HOW!</a:t>
            </a:r>
            <a:endParaRPr lang="en-US" b="1" i="1" dirty="0">
              <a:solidFill>
                <a:srgbClr val="0000CC"/>
              </a:solidFill>
              <a:latin typeface="Georgia" panose="02040502050405020303" pitchFamily="18" charset="0"/>
            </a:endParaRPr>
          </a:p>
        </p:txBody>
      </p:sp>
      <p:sp>
        <p:nvSpPr>
          <p:cNvPr id="3" name="Content Placeholder 2"/>
          <p:cNvSpPr>
            <a:spLocks noGrp="1"/>
          </p:cNvSpPr>
          <p:nvPr>
            <p:ph idx="1"/>
          </p:nvPr>
        </p:nvSpPr>
        <p:spPr>
          <a:xfrm>
            <a:off x="209007" y="1152939"/>
            <a:ext cx="11782696" cy="5600558"/>
          </a:xfrm>
          <a:solidFill>
            <a:srgbClr val="FDF1E9"/>
          </a:solidFill>
          <a:ln w="38100">
            <a:solidFill>
              <a:schemeClr val="accent2">
                <a:lumMod val="75000"/>
              </a:schemeClr>
            </a:solidFill>
          </a:ln>
          <a:scene3d>
            <a:camera prst="orthographicFront"/>
            <a:lightRig rig="threePt" dir="t"/>
          </a:scene3d>
          <a:sp3d>
            <a:bevelT w="101600" prst="riblet"/>
          </a:sp3d>
        </p:spPr>
        <p:txBody>
          <a:bodyPr>
            <a:normAutofit fontScale="92500" lnSpcReduction="10000"/>
            <a:sp3d extrusionH="57150">
              <a:bevelT w="38100" h="38100"/>
            </a:sp3d>
          </a:bodyPr>
          <a:lstStyle/>
          <a:p>
            <a:pPr marL="0" indent="0">
              <a:buNone/>
            </a:pPr>
            <a:r>
              <a:rPr lang="en-US" sz="4800" dirty="0" smtClean="0">
                <a:solidFill>
                  <a:srgbClr val="0000CC"/>
                </a:solidFill>
              </a:rPr>
              <a:t>Yahusha</a:t>
            </a:r>
            <a:r>
              <a:rPr lang="en-US" sz="4800" dirty="0" smtClean="0"/>
              <a:t> tells us in no uncertain terms –</a:t>
            </a:r>
          </a:p>
          <a:p>
            <a:pPr marL="0" indent="0">
              <a:buNone/>
            </a:pPr>
            <a:r>
              <a:rPr lang="en-US" sz="4800" dirty="0" smtClean="0"/>
              <a:t> </a:t>
            </a:r>
          </a:p>
          <a:p>
            <a:pPr marL="0" indent="0">
              <a:buNone/>
            </a:pPr>
            <a:endParaRPr lang="en-US" sz="4800" dirty="0" smtClean="0"/>
          </a:p>
          <a:p>
            <a:pPr marL="0" indent="0">
              <a:buNone/>
            </a:pPr>
            <a:endParaRPr lang="en-US" sz="3000" dirty="0" smtClean="0"/>
          </a:p>
          <a:p>
            <a:pPr marL="0" lvl="0" indent="0">
              <a:buNone/>
            </a:pPr>
            <a:r>
              <a:rPr lang="en-US" sz="3600" dirty="0">
                <a:solidFill>
                  <a:prstClr val="black"/>
                </a:solidFill>
              </a:rPr>
              <a:t>When </a:t>
            </a:r>
            <a:r>
              <a:rPr lang="en-US" sz="3600" dirty="0" err="1">
                <a:solidFill>
                  <a:srgbClr val="0000CC"/>
                </a:solidFill>
              </a:rPr>
              <a:t>Yahusha</a:t>
            </a:r>
            <a:r>
              <a:rPr lang="en-US" sz="3600" dirty="0">
                <a:solidFill>
                  <a:prstClr val="black"/>
                </a:solidFill>
              </a:rPr>
              <a:t> </a:t>
            </a:r>
            <a:r>
              <a:rPr lang="en-US" sz="3600" dirty="0">
                <a:ln>
                  <a:solidFill>
                    <a:prstClr val="black"/>
                  </a:solidFill>
                </a:ln>
                <a:solidFill>
                  <a:srgbClr val="FF3399"/>
                </a:solidFill>
              </a:rPr>
              <a:t>actually physically witnesses </a:t>
            </a:r>
            <a:r>
              <a:rPr lang="en-US" sz="3600" dirty="0">
                <a:solidFill>
                  <a:prstClr val="black"/>
                </a:solidFill>
              </a:rPr>
              <a:t>to a situation, what is it that you would expect to notice?  Would a very clear </a:t>
            </a:r>
            <a:r>
              <a:rPr lang="en-US" sz="3600" dirty="0">
                <a:ln>
                  <a:solidFill>
                    <a:srgbClr val="CC0099"/>
                  </a:solidFill>
                </a:ln>
                <a:solidFill>
                  <a:srgbClr val="00B0F0"/>
                </a:solidFill>
              </a:rPr>
              <a:t>DISCERNABLE DISCREPANCY </a:t>
            </a:r>
            <a:r>
              <a:rPr lang="en-US" sz="3600" dirty="0">
                <a:solidFill>
                  <a:prstClr val="black"/>
                </a:solidFill>
              </a:rPr>
              <a:t>between the tradition of the Pharisees and the </a:t>
            </a:r>
            <a:r>
              <a:rPr lang="en-US" sz="3600" dirty="0">
                <a:solidFill>
                  <a:srgbClr val="0000CC"/>
                </a:solidFill>
              </a:rPr>
              <a:t>Torah Truth </a:t>
            </a:r>
            <a:r>
              <a:rPr lang="en-US" sz="3600" dirty="0">
                <a:solidFill>
                  <a:prstClr val="black"/>
                </a:solidFill>
              </a:rPr>
              <a:t>be </a:t>
            </a:r>
            <a:r>
              <a:rPr lang="en-US" sz="3600" b="1" dirty="0">
                <a:ln>
                  <a:solidFill>
                    <a:sysClr val="windowText" lastClr="000000"/>
                  </a:solidFill>
                </a:ln>
                <a:solidFill>
                  <a:srgbClr val="00FF00"/>
                </a:solidFill>
                <a:effectLst>
                  <a:glow rad="76200">
                    <a:srgbClr val="FF0000"/>
                  </a:glow>
                </a:effectLst>
              </a:rPr>
              <a:t>exposed</a:t>
            </a:r>
            <a:r>
              <a:rPr lang="en-US" sz="3600" dirty="0">
                <a:solidFill>
                  <a:prstClr val="black"/>
                </a:solidFill>
              </a:rPr>
              <a:t> to us? </a:t>
            </a:r>
          </a:p>
          <a:p>
            <a:pPr marL="0" lvl="0" indent="0">
              <a:buNone/>
            </a:pPr>
            <a:r>
              <a:rPr lang="en-US" sz="3600" dirty="0">
                <a:solidFill>
                  <a:prstClr val="black"/>
                </a:solidFill>
              </a:rPr>
              <a:t>Could </a:t>
            </a:r>
            <a:r>
              <a:rPr lang="en-US" sz="3600" dirty="0" err="1">
                <a:solidFill>
                  <a:srgbClr val="0000CC"/>
                </a:solidFill>
                <a:effectLst>
                  <a:glow rad="127000">
                    <a:srgbClr val="00FF00">
                      <a:alpha val="96000"/>
                    </a:srgbClr>
                  </a:glow>
                </a:effectLst>
              </a:rPr>
              <a:t>Yahusha’s</a:t>
            </a:r>
            <a:r>
              <a:rPr lang="en-US" sz="3600" dirty="0">
                <a:solidFill>
                  <a:prstClr val="black"/>
                </a:solidFill>
                <a:effectLst>
                  <a:glow rad="127000">
                    <a:srgbClr val="00FF00">
                      <a:alpha val="96000"/>
                    </a:srgbClr>
                  </a:glow>
                </a:effectLst>
              </a:rPr>
              <a:t>  </a:t>
            </a:r>
            <a:r>
              <a:rPr lang="en-US" sz="3600" b="1" dirty="0">
                <a:solidFill>
                  <a:prstClr val="black"/>
                </a:solidFill>
                <a:effectLst>
                  <a:glow rad="127000">
                    <a:srgbClr val="00FF00">
                      <a:alpha val="96000"/>
                    </a:srgbClr>
                  </a:glow>
                </a:effectLst>
              </a:rPr>
              <a:t>witness</a:t>
            </a:r>
            <a:r>
              <a:rPr lang="en-US" sz="3600" dirty="0">
                <a:solidFill>
                  <a:prstClr val="black"/>
                </a:solidFill>
                <a:effectLst>
                  <a:glow rad="127000">
                    <a:srgbClr val="00FF00">
                      <a:alpha val="96000"/>
                    </a:srgbClr>
                  </a:glow>
                </a:effectLst>
              </a:rPr>
              <a:t> </a:t>
            </a:r>
            <a:r>
              <a:rPr lang="en-US" sz="3600" dirty="0">
                <a:solidFill>
                  <a:prstClr val="black"/>
                </a:solidFill>
              </a:rPr>
              <a:t>extend even to a </a:t>
            </a:r>
            <a:r>
              <a:rPr lang="en-US" sz="3600" dirty="0">
                <a:ln>
                  <a:solidFill>
                    <a:sysClr val="windowText" lastClr="000000"/>
                  </a:solidFill>
                </a:ln>
                <a:solidFill>
                  <a:prstClr val="black"/>
                </a:solidFill>
                <a:effectLst>
                  <a:glow rad="304800">
                    <a:srgbClr val="34E9FC">
                      <a:alpha val="89000"/>
                    </a:srgbClr>
                  </a:glow>
                </a:effectLst>
              </a:rPr>
              <a:t>very physical example? </a:t>
            </a:r>
          </a:p>
          <a:p>
            <a:pPr marL="0" lvl="0" indent="0">
              <a:buNone/>
            </a:pPr>
            <a:r>
              <a:rPr lang="en-US" sz="3600" dirty="0">
                <a:solidFill>
                  <a:srgbClr val="FF0000"/>
                </a:solidFill>
              </a:rPr>
              <a:t>Or will </a:t>
            </a:r>
            <a:r>
              <a:rPr lang="en-US" sz="3600" b="1" dirty="0">
                <a:ln>
                  <a:solidFill>
                    <a:prstClr val="black"/>
                  </a:solidFill>
                </a:ln>
                <a:solidFill>
                  <a:srgbClr val="FF0000"/>
                </a:solidFill>
                <a:effectLst>
                  <a:glow rad="127000">
                    <a:srgbClr val="FFFF00"/>
                  </a:glow>
                </a:effectLst>
              </a:rPr>
              <a:t>His witness </a:t>
            </a:r>
            <a:r>
              <a:rPr lang="en-US" sz="3600" dirty="0">
                <a:solidFill>
                  <a:srgbClr val="FF0000"/>
                </a:solidFill>
              </a:rPr>
              <a:t>pass </a:t>
            </a:r>
            <a:r>
              <a:rPr lang="en-US" sz="3600" u="sng" dirty="0">
                <a:solidFill>
                  <a:srgbClr val="FF0000"/>
                </a:solidFill>
              </a:rPr>
              <a:t>unnoticed</a:t>
            </a:r>
            <a:r>
              <a:rPr lang="en-US" sz="3600" dirty="0">
                <a:solidFill>
                  <a:srgbClr val="FF0000"/>
                </a:solidFill>
              </a:rPr>
              <a:t> over our heads?</a:t>
            </a:r>
          </a:p>
        </p:txBody>
      </p:sp>
      <p:sp>
        <p:nvSpPr>
          <p:cNvPr id="4" name="Slide Number Placeholder 3"/>
          <p:cNvSpPr>
            <a:spLocks noGrp="1"/>
          </p:cNvSpPr>
          <p:nvPr>
            <p:ph type="sldNum" sz="quarter" idx="12"/>
          </p:nvPr>
        </p:nvSpPr>
        <p:spPr>
          <a:xfrm>
            <a:off x="9127871" y="6311481"/>
            <a:ext cx="2743200" cy="365125"/>
          </a:xfrm>
        </p:spPr>
        <p:txBody>
          <a:bodyPr/>
          <a:lstStyle/>
          <a:p>
            <a:fld id="{0B555D82-D20F-4DB7-B3E9-7B7EAC2F87A9}" type="slidenum">
              <a:rPr lang="en-US" smtClean="0">
                <a:solidFill>
                  <a:schemeClr val="tx1">
                    <a:lumMod val="95000"/>
                    <a:lumOff val="5000"/>
                  </a:schemeClr>
                </a:solidFill>
              </a:rPr>
              <a:t>17</a:t>
            </a:fld>
            <a:endParaRPr lang="en-US" dirty="0">
              <a:solidFill>
                <a:schemeClr val="tx1">
                  <a:lumMod val="95000"/>
                  <a:lumOff val="5000"/>
                </a:schemeClr>
              </a:solidFill>
            </a:endParaRPr>
          </a:p>
        </p:txBody>
      </p:sp>
      <p:sp>
        <p:nvSpPr>
          <p:cNvPr id="5" name="Rectangle 4"/>
          <p:cNvSpPr/>
          <p:nvPr/>
        </p:nvSpPr>
        <p:spPr>
          <a:xfrm>
            <a:off x="784859" y="1831621"/>
            <a:ext cx="10622279" cy="1566963"/>
          </a:xfrm>
          <a:prstGeom prst="rect">
            <a:avLst/>
          </a:prstGeom>
          <a:solidFill>
            <a:srgbClr val="92D050"/>
          </a:solidFill>
          <a:ln w="76200">
            <a:solidFill>
              <a:srgbClr val="00B050"/>
            </a:solidFill>
          </a:ln>
          <a:effectLst>
            <a:glow rad="228600">
              <a:schemeClr val="accent2">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000" i="1" dirty="0" smtClean="0">
                <a:solidFill>
                  <a:srgbClr val="0000CC"/>
                </a:solidFill>
                <a:latin typeface="Georgia" panose="02040502050405020303" pitchFamily="18" charset="0"/>
              </a:rPr>
              <a:t>I am, and will, give you evidence through 			     of this insidious evil!</a:t>
            </a:r>
            <a:endParaRPr lang="en-US" sz="4000" i="1" dirty="0">
              <a:solidFill>
                <a:srgbClr val="0000CC"/>
              </a:solidFill>
              <a:latin typeface="Georgia" panose="02040502050405020303" pitchFamily="18" charset="0"/>
            </a:endParaRPr>
          </a:p>
        </p:txBody>
      </p:sp>
      <p:sp>
        <p:nvSpPr>
          <p:cNvPr id="6" name="Rectangle 5"/>
          <p:cNvSpPr/>
          <p:nvPr/>
        </p:nvSpPr>
        <p:spPr>
          <a:xfrm>
            <a:off x="1773700" y="2557227"/>
            <a:ext cx="3142444" cy="681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solidFill>
                  <a:srgbClr val="0000CC"/>
                </a:solidFill>
                <a:effectLst>
                  <a:glow rad="228600">
                    <a:srgbClr val="FFC000">
                      <a:satMod val="175000"/>
                      <a:alpha val="88000"/>
                    </a:srgbClr>
                  </a:glow>
                </a:effectLst>
                <a:latin typeface="Georgia" panose="02040502050405020303" pitchFamily="18" charset="0"/>
              </a:rPr>
              <a:t>My Witness</a:t>
            </a:r>
            <a:endParaRPr lang="en-US" dirty="0"/>
          </a:p>
        </p:txBody>
      </p:sp>
      <p:pic>
        <p:nvPicPr>
          <p:cNvPr id="3075" name="Picture 3" descr="C:\Users\Rae\Desktop\Art on Desktop\white man clip art\yellow-blue smiley faces\smiley face - oh 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1948" y="5842237"/>
            <a:ext cx="846540" cy="838313"/>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4885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iterate type="lt">
                                    <p:tmPct val="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4" presetClass="emph" presetSubtype="0" repeatCount="5000" fill="hold" grpId="1" nodeType="withEffect">
                                  <p:stCondLst>
                                    <p:cond delay="2000"/>
                                  </p:stCondLst>
                                  <p:iterate type="lt">
                                    <p:tmPct val="10000"/>
                                  </p:iterate>
                                  <p:childTnLst>
                                    <p:animMotion origin="layout" path="M -4.79167E-6 4.44444E-6 L -4.79167E-6 -0.07223 " pathEditMode="relative" rAng="0" ptsTypes="AA">
                                      <p:cBhvr>
                                        <p:cTn id="18" dur="1000" accel="50000" decel="50000" autoRev="1" fill="hold">
                                          <p:stCondLst>
                                            <p:cond delay="0"/>
                                          </p:stCondLst>
                                        </p:cTn>
                                        <p:tgtEl>
                                          <p:spTgt spid="6"/>
                                        </p:tgtEl>
                                        <p:attrNameLst>
                                          <p:attrName>ppt_x</p:attrName>
                                          <p:attrName>ppt_y</p:attrName>
                                        </p:attrNameLst>
                                      </p:cBhvr>
                                      <p:rCtr x="0" y="-3611"/>
                                    </p:animMotion>
                                    <p:animRot by="1500000">
                                      <p:cBhvr>
                                        <p:cTn id="19" dur="500" fill="hold">
                                          <p:stCondLst>
                                            <p:cond delay="0"/>
                                          </p:stCondLst>
                                        </p:cTn>
                                        <p:tgtEl>
                                          <p:spTgt spid="6"/>
                                        </p:tgtEl>
                                        <p:attrNameLst>
                                          <p:attrName>r</p:attrName>
                                        </p:attrNameLst>
                                      </p:cBhvr>
                                    </p:animRot>
                                    <p:animRot by="-1500000">
                                      <p:cBhvr>
                                        <p:cTn id="20" dur="500" fill="hold">
                                          <p:stCondLst>
                                            <p:cond delay="500"/>
                                          </p:stCondLst>
                                        </p:cTn>
                                        <p:tgtEl>
                                          <p:spTgt spid="6"/>
                                        </p:tgtEl>
                                        <p:attrNameLst>
                                          <p:attrName>r</p:attrName>
                                        </p:attrNameLst>
                                      </p:cBhvr>
                                    </p:animRot>
                                    <p:animRot by="-1500000">
                                      <p:cBhvr>
                                        <p:cTn id="21" dur="500" fill="hold">
                                          <p:stCondLst>
                                            <p:cond delay="1000"/>
                                          </p:stCondLst>
                                        </p:cTn>
                                        <p:tgtEl>
                                          <p:spTgt spid="6"/>
                                        </p:tgtEl>
                                        <p:attrNameLst>
                                          <p:attrName>r</p:attrName>
                                        </p:attrNameLst>
                                      </p:cBhvr>
                                    </p:animRot>
                                    <p:animRot by="1500000">
                                      <p:cBhvr>
                                        <p:cTn id="22" dur="500" fill="hold">
                                          <p:stCondLst>
                                            <p:cond delay="1500"/>
                                          </p:stCondLst>
                                        </p:cTn>
                                        <p:tgtEl>
                                          <p:spTgt spid="6"/>
                                        </p:tgtEl>
                                        <p:attrNameLst>
                                          <p:attrName>r</p:attrName>
                                        </p:attrNameLst>
                                      </p:cBhvr>
                                    </p:animRot>
                                  </p:childTnLst>
                                </p:cTn>
                              </p:par>
                            </p:childTnLst>
                          </p:cTn>
                        </p:par>
                        <p:par>
                          <p:cTn id="23" fill="hold">
                            <p:stCondLst>
                              <p:cond delay="20000"/>
                            </p:stCondLst>
                            <p:childTnLst>
                              <p:par>
                                <p:cTn id="24" presetID="31" presetClass="entr" presetSubtype="0" fill="hold" nodeType="afterEffect">
                                  <p:stCondLst>
                                    <p:cond delay="0"/>
                                  </p:stCondLst>
                                  <p:childTnLst>
                                    <p:set>
                                      <p:cBhvr>
                                        <p:cTn id="25" dur="1" fill="hold">
                                          <p:stCondLst>
                                            <p:cond delay="0"/>
                                          </p:stCondLst>
                                        </p:cTn>
                                        <p:tgtEl>
                                          <p:spTgt spid="3075"/>
                                        </p:tgtEl>
                                        <p:attrNameLst>
                                          <p:attrName>style.visibility</p:attrName>
                                        </p:attrNameLst>
                                      </p:cBhvr>
                                      <p:to>
                                        <p:strVal val="visible"/>
                                      </p:to>
                                    </p:set>
                                    <p:anim calcmode="lin" valueType="num">
                                      <p:cBhvr>
                                        <p:cTn id="26" dur="1000" fill="hold"/>
                                        <p:tgtEl>
                                          <p:spTgt spid="3075"/>
                                        </p:tgtEl>
                                        <p:attrNameLst>
                                          <p:attrName>ppt_w</p:attrName>
                                        </p:attrNameLst>
                                      </p:cBhvr>
                                      <p:tavLst>
                                        <p:tav tm="0">
                                          <p:val>
                                            <p:fltVal val="0"/>
                                          </p:val>
                                        </p:tav>
                                        <p:tav tm="100000">
                                          <p:val>
                                            <p:strVal val="#ppt_w"/>
                                          </p:val>
                                        </p:tav>
                                      </p:tavLst>
                                    </p:anim>
                                    <p:anim calcmode="lin" valueType="num">
                                      <p:cBhvr>
                                        <p:cTn id="27" dur="1000" fill="hold"/>
                                        <p:tgtEl>
                                          <p:spTgt spid="3075"/>
                                        </p:tgtEl>
                                        <p:attrNameLst>
                                          <p:attrName>ppt_h</p:attrName>
                                        </p:attrNameLst>
                                      </p:cBhvr>
                                      <p:tavLst>
                                        <p:tav tm="0">
                                          <p:val>
                                            <p:fltVal val="0"/>
                                          </p:val>
                                        </p:tav>
                                        <p:tav tm="100000">
                                          <p:val>
                                            <p:strVal val="#ppt_h"/>
                                          </p:val>
                                        </p:tav>
                                      </p:tavLst>
                                    </p:anim>
                                    <p:anim calcmode="lin" valueType="num">
                                      <p:cBhvr>
                                        <p:cTn id="28" dur="1000" fill="hold"/>
                                        <p:tgtEl>
                                          <p:spTgt spid="3075"/>
                                        </p:tgtEl>
                                        <p:attrNameLst>
                                          <p:attrName>style.rotation</p:attrName>
                                        </p:attrNameLst>
                                      </p:cBhvr>
                                      <p:tavLst>
                                        <p:tav tm="0">
                                          <p:val>
                                            <p:fltVal val="90"/>
                                          </p:val>
                                        </p:tav>
                                        <p:tav tm="100000">
                                          <p:val>
                                            <p:fltVal val="0"/>
                                          </p:val>
                                        </p:tav>
                                      </p:tavLst>
                                    </p:anim>
                                    <p:animEffect transition="in" filter="fade">
                                      <p:cBhvr>
                                        <p:cTn id="29"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885" y="41563"/>
            <a:ext cx="7813052" cy="675410"/>
          </a:xfrm>
          <a:solidFill>
            <a:schemeClr val="accent4">
              <a:lumMod val="20000"/>
              <a:lumOff val="80000"/>
            </a:schemeClr>
          </a:solidFill>
          <a:ln>
            <a:solidFill>
              <a:schemeClr val="bg1">
                <a:lumMod val="65000"/>
              </a:schemeClr>
            </a:solidFill>
          </a:ln>
          <a:effectLst>
            <a:glow rad="139700">
              <a:schemeClr val="accent6">
                <a:satMod val="175000"/>
                <a:alpha val="40000"/>
              </a:schemeClr>
            </a:glow>
          </a:effectLst>
          <a:scene3d>
            <a:camera prst="orthographicFront"/>
            <a:lightRig rig="threePt" dir="t"/>
          </a:scene3d>
          <a:sp3d>
            <a:bevelT w="114300" prst="artDeco"/>
          </a:sp3d>
        </p:spPr>
        <p:txBody>
          <a:bodyPr>
            <a:normAutofit fontScale="90000"/>
            <a:sp3d extrusionH="57150">
              <a:bevelT w="38100" h="38100"/>
            </a:sp3d>
          </a:bodyPr>
          <a:lstStyle/>
          <a:p>
            <a:pPr algn="ctr"/>
            <a:r>
              <a:rPr lang="en-US" dirty="0" smtClean="0"/>
              <a:t> </a:t>
            </a:r>
            <a:r>
              <a:rPr lang="en-US" b="1" dirty="0" smtClean="0">
                <a:solidFill>
                  <a:srgbClr val="0000FF"/>
                </a:solidFill>
              </a:rPr>
              <a:t>Yahusha</a:t>
            </a:r>
            <a:r>
              <a:rPr lang="en-US" dirty="0" smtClean="0"/>
              <a:t> refrains from going...</a:t>
            </a:r>
            <a:endParaRPr lang="en-US" dirty="0"/>
          </a:p>
        </p:txBody>
      </p:sp>
      <p:sp>
        <p:nvSpPr>
          <p:cNvPr id="3" name="Content Placeholder 2"/>
          <p:cNvSpPr>
            <a:spLocks noGrp="1"/>
          </p:cNvSpPr>
          <p:nvPr>
            <p:ph idx="1"/>
          </p:nvPr>
        </p:nvSpPr>
        <p:spPr>
          <a:xfrm>
            <a:off x="270456" y="774051"/>
            <a:ext cx="11642502" cy="5855350"/>
          </a:xfrm>
          <a:solidFill>
            <a:schemeClr val="bg1"/>
          </a:solidFill>
          <a:ln w="38100">
            <a:solidFill>
              <a:srgbClr val="00B050"/>
            </a:solidFill>
          </a:ln>
          <a:scene3d>
            <a:camera prst="orthographicFront"/>
            <a:lightRig rig="threePt" dir="t"/>
          </a:scene3d>
          <a:sp3d>
            <a:bevelT prst="angle"/>
          </a:sp3d>
        </p:spPr>
        <p:txBody>
          <a:bodyPr lIns="182880" tIns="91440">
            <a:sp3d extrusionH="57150">
              <a:bevelT w="38100" h="38100"/>
            </a:sp3d>
          </a:bodyPr>
          <a:lstStyle/>
          <a:p>
            <a:pPr marL="0" indent="0">
              <a:spcBef>
                <a:spcPts val="0"/>
              </a:spcBef>
              <a:spcAft>
                <a:spcPts val="1200"/>
              </a:spcAft>
              <a:buNone/>
            </a:pPr>
            <a:r>
              <a:rPr lang="en-US" dirty="0" smtClean="0">
                <a:solidFill>
                  <a:srgbClr val="008080"/>
                </a:solidFill>
                <a:latin typeface="Georgia" panose="02040502050405020303" pitchFamily="18" charset="0"/>
              </a:rPr>
              <a:t>John </a:t>
            </a:r>
            <a:r>
              <a:rPr lang="en-US" dirty="0">
                <a:solidFill>
                  <a:srgbClr val="008080"/>
                </a:solidFill>
                <a:latin typeface="Georgia" panose="02040502050405020303" pitchFamily="18" charset="0"/>
              </a:rPr>
              <a:t>7:9</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And having said this to them, </a:t>
            </a:r>
            <a:r>
              <a:rPr lang="en-US" u="sng" dirty="0">
                <a:solidFill>
                  <a:srgbClr val="FF0000"/>
                </a:solidFill>
                <a:latin typeface="Georgia" panose="02040502050405020303" pitchFamily="18" charset="0"/>
              </a:rPr>
              <a:t>He </a:t>
            </a:r>
            <a:r>
              <a:rPr lang="en-US" b="1" u="sng" dirty="0">
                <a:solidFill>
                  <a:srgbClr val="FF0000"/>
                </a:solidFill>
                <a:latin typeface="Georgia" panose="02040502050405020303" pitchFamily="18" charset="0"/>
              </a:rPr>
              <a:t>stayed</a:t>
            </a:r>
            <a:r>
              <a:rPr lang="en-US" u="sng" dirty="0">
                <a:solidFill>
                  <a:srgbClr val="FF0000"/>
                </a:solidFill>
                <a:latin typeface="Georgia" panose="02040502050405020303" pitchFamily="18" charset="0"/>
              </a:rPr>
              <a:t> </a:t>
            </a:r>
            <a:r>
              <a:rPr lang="en-US" u="sng" dirty="0" smtClean="0">
                <a:solidFill>
                  <a:srgbClr val="FF0000"/>
                </a:solidFill>
                <a:latin typeface="Georgia" panose="02040502050405020303" pitchFamily="18" charset="0"/>
              </a:rPr>
              <a:t>in </a:t>
            </a:r>
            <a:r>
              <a:rPr lang="en-US" u="sng" dirty="0" err="1">
                <a:solidFill>
                  <a:srgbClr val="FF0000"/>
                </a:solidFill>
                <a:latin typeface="Georgia" panose="02040502050405020303" pitchFamily="18" charset="0"/>
              </a:rPr>
              <a:t>Galil</a:t>
            </a:r>
            <a:r>
              <a:rPr lang="en-US" dirty="0">
                <a:solidFill>
                  <a:srgbClr val="FF0000"/>
                </a:solidFill>
                <a:latin typeface="Georgia" panose="02040502050405020303" pitchFamily="18" charset="0"/>
              </a:rPr>
              <a:t>.</a:t>
            </a:r>
            <a:r>
              <a:rPr lang="en-US" dirty="0">
                <a:solidFill>
                  <a:schemeClr val="accent2">
                    <a:lumMod val="75000"/>
                  </a:schemeClr>
                </a:solidFill>
                <a:latin typeface="Georgia" panose="02040502050405020303" pitchFamily="18" charset="0"/>
              </a:rPr>
              <a:t> </a:t>
            </a:r>
            <a:endParaRPr lang="en-US" sz="800" dirty="0">
              <a:solidFill>
                <a:schemeClr val="accent2">
                  <a:lumMod val="75000"/>
                </a:schemeClr>
              </a:solidFill>
              <a:latin typeface="Georgia" panose="02040502050405020303" pitchFamily="18" charset="0"/>
            </a:endParaRPr>
          </a:p>
          <a:p>
            <a:pPr marL="0" indent="0">
              <a:spcBef>
                <a:spcPts val="0"/>
              </a:spcBef>
              <a:spcAft>
                <a:spcPts val="1200"/>
              </a:spcAft>
              <a:buNone/>
            </a:pPr>
            <a:r>
              <a:rPr lang="en-US" dirty="0" smtClean="0"/>
              <a:t>Is this verse indicating to us that </a:t>
            </a:r>
            <a:r>
              <a:rPr lang="en-US" b="1" dirty="0" smtClean="0">
                <a:solidFill>
                  <a:srgbClr val="0000FF"/>
                </a:solidFill>
              </a:rPr>
              <a:t>Yahusha</a:t>
            </a:r>
            <a:r>
              <a:rPr lang="en-US" dirty="0" smtClean="0"/>
              <a:t> 			                from being required to observe the statutes and attend the Feasts of </a:t>
            </a:r>
            <a:r>
              <a:rPr lang="en-US" b="1" dirty="0" smtClean="0">
                <a:solidFill>
                  <a:srgbClr val="0000CC"/>
                </a:solidFill>
              </a:rPr>
              <a:t>Yahuah?</a:t>
            </a:r>
          </a:p>
          <a:p>
            <a:pPr marL="0" indent="0">
              <a:buNone/>
            </a:pPr>
            <a:r>
              <a:rPr lang="en-US" dirty="0"/>
              <a:t>I</a:t>
            </a:r>
            <a:r>
              <a:rPr lang="en-US" dirty="0" smtClean="0"/>
              <a:t>t </a:t>
            </a:r>
            <a:r>
              <a:rPr lang="en-US" b="1" dirty="0" smtClean="0">
                <a:solidFill>
                  <a:srgbClr val="FF0000"/>
                </a:solidFill>
              </a:rPr>
              <a:t>appears on the surface </a:t>
            </a:r>
            <a:r>
              <a:rPr lang="en-US" dirty="0" smtClean="0"/>
              <a:t>that </a:t>
            </a:r>
            <a:r>
              <a:rPr lang="en-US" b="1" dirty="0" smtClean="0">
                <a:solidFill>
                  <a:srgbClr val="0000FF"/>
                </a:solidFill>
              </a:rPr>
              <a:t>Yahusha</a:t>
            </a:r>
            <a:r>
              <a:rPr lang="en-US" dirty="0" smtClean="0"/>
              <a:t> was </a:t>
            </a:r>
            <a:r>
              <a:rPr lang="en-US" dirty="0" smtClean="0">
                <a:effectLst>
                  <a:glow rad="127000">
                    <a:srgbClr val="00FF00"/>
                  </a:glow>
                </a:effectLst>
              </a:rPr>
              <a:t>ignoring the statute based command</a:t>
            </a:r>
            <a:r>
              <a:rPr lang="en-US" dirty="0" smtClean="0"/>
              <a:t> that 		    need to present themselves before </a:t>
            </a:r>
            <a:r>
              <a:rPr lang="en-US" b="1" dirty="0" smtClean="0">
                <a:solidFill>
                  <a:srgbClr val="0000FF"/>
                </a:solidFill>
              </a:rPr>
              <a:t>Yahuah</a:t>
            </a:r>
            <a:r>
              <a:rPr lang="en-US" dirty="0" smtClean="0"/>
              <a:t> at the Appointed Times – Mo-</a:t>
            </a:r>
            <a:r>
              <a:rPr lang="en-US" dirty="0" err="1" smtClean="0"/>
              <a:t>edim</a:t>
            </a:r>
            <a:r>
              <a:rPr lang="en-US" dirty="0" smtClean="0"/>
              <a:t>!  (Reference specifically </a:t>
            </a:r>
            <a:r>
              <a:rPr lang="en-US" dirty="0" err="1" smtClean="0">
                <a:solidFill>
                  <a:srgbClr val="00B050"/>
                </a:solidFill>
              </a:rPr>
              <a:t>Exo</a:t>
            </a:r>
            <a:r>
              <a:rPr lang="en-US" dirty="0" smtClean="0">
                <a:solidFill>
                  <a:srgbClr val="00B050"/>
                </a:solidFill>
              </a:rPr>
              <a:t> 23:17.)</a:t>
            </a:r>
          </a:p>
          <a:p>
            <a:pPr marL="365760" indent="-914400">
              <a:spcBef>
                <a:spcPts val="0"/>
              </a:spcBef>
              <a:buNone/>
            </a:pPr>
            <a:endParaRPr lang="en-US" sz="3200" dirty="0" smtClean="0">
              <a:solidFill>
                <a:srgbClr val="008080"/>
              </a:solidFill>
              <a:latin typeface="Georgia" panose="02040502050405020303" pitchFamily="18" charset="0"/>
            </a:endParaRPr>
          </a:p>
          <a:p>
            <a:pPr marL="1554480" indent="-1554480">
              <a:spcBef>
                <a:spcPts val="0"/>
              </a:spcBef>
              <a:buNone/>
            </a:pPr>
            <a:r>
              <a:rPr lang="en-US" dirty="0" smtClean="0">
                <a:solidFill>
                  <a:srgbClr val="008080"/>
                </a:solidFill>
                <a:latin typeface="Georgia" panose="02040502050405020303" pitchFamily="18" charset="0"/>
              </a:rPr>
              <a:t>Ex 23:17</a:t>
            </a:r>
            <a:r>
              <a:rPr lang="en-US" dirty="0">
                <a:solidFill>
                  <a:prstClr val="black"/>
                </a:solidFill>
                <a:latin typeface="Georgia" panose="02040502050405020303" pitchFamily="18" charset="0"/>
              </a:rPr>
              <a:t>	</a:t>
            </a:r>
            <a:r>
              <a:rPr lang="en-US" dirty="0" smtClean="0">
                <a:solidFill>
                  <a:srgbClr val="0070C0"/>
                </a:solidFill>
                <a:latin typeface="Georgia" panose="02040502050405020303" pitchFamily="18" charset="0"/>
              </a:rPr>
              <a:t>“Three </a:t>
            </a:r>
            <a:r>
              <a:rPr lang="en-US" dirty="0">
                <a:solidFill>
                  <a:srgbClr val="0070C0"/>
                </a:solidFill>
                <a:latin typeface="Georgia" panose="02040502050405020303" pitchFamily="18" charset="0"/>
              </a:rPr>
              <a:t>times in the year </a:t>
            </a:r>
            <a:r>
              <a:rPr lang="en-US" dirty="0" smtClean="0">
                <a:solidFill>
                  <a:srgbClr val="0070C0"/>
                </a:solidFill>
                <a:latin typeface="Georgia" panose="02040502050405020303" pitchFamily="18" charset="0"/>
              </a:rPr>
              <a:t>	     </a:t>
            </a:r>
            <a:r>
              <a:rPr lang="en-US" b="1" u="sng" dirty="0" smtClean="0">
                <a:solidFill>
                  <a:srgbClr val="FF0000"/>
                </a:solidFill>
                <a:latin typeface="Georgia" panose="02040502050405020303" pitchFamily="18" charset="0"/>
              </a:rPr>
              <a:t>your </a:t>
            </a:r>
            <a:r>
              <a:rPr lang="en-US" b="1" u="sng" dirty="0">
                <a:solidFill>
                  <a:srgbClr val="FF0000"/>
                </a:solidFill>
                <a:latin typeface="Georgia" panose="02040502050405020303" pitchFamily="18" charset="0"/>
              </a:rPr>
              <a:t>males</a:t>
            </a:r>
            <a:r>
              <a:rPr lang="en-US" b="1" dirty="0">
                <a:solidFill>
                  <a:srgbClr val="FF0000"/>
                </a:solidFill>
                <a:latin typeface="Georgia" panose="02040502050405020303" pitchFamily="18" charset="0"/>
              </a:rPr>
              <a:t> </a:t>
            </a:r>
            <a:r>
              <a:rPr lang="en-US" dirty="0">
                <a:solidFill>
                  <a:srgbClr val="0070C0"/>
                </a:solidFill>
                <a:latin typeface="Georgia" panose="02040502050405020303" pitchFamily="18" charset="0"/>
              </a:rPr>
              <a:t>are to appear before the Master </a:t>
            </a:r>
            <a:r>
              <a:rPr lang="he-IL" b="1" dirty="0" smtClean="0">
                <a:solidFill>
                  <a:srgbClr val="0000FF"/>
                </a:solidFill>
                <a:latin typeface="SBL Hebrew"/>
              </a:rPr>
              <a:t>יהוה</a:t>
            </a:r>
            <a:r>
              <a:rPr lang="en-US" b="1" dirty="0" smtClean="0">
                <a:solidFill>
                  <a:srgbClr val="0000FF"/>
                </a:solidFill>
                <a:latin typeface="Georgia" panose="02040502050405020303" pitchFamily="18" charset="0"/>
              </a:rPr>
              <a:t> </a:t>
            </a:r>
            <a:r>
              <a:rPr lang="en-US" sz="2400" b="1" dirty="0" smtClean="0">
                <a:solidFill>
                  <a:srgbClr val="0000FF"/>
                </a:solidFill>
                <a:latin typeface="Georgia" panose="02040502050405020303" pitchFamily="18" charset="0"/>
              </a:rPr>
              <a:t>[</a:t>
            </a:r>
            <a:r>
              <a:rPr lang="en-US" sz="2400" b="1" dirty="0" err="1" smtClean="0">
                <a:solidFill>
                  <a:srgbClr val="0000FF"/>
                </a:solidFill>
                <a:latin typeface="Georgia" panose="02040502050405020303" pitchFamily="18" charset="0"/>
              </a:rPr>
              <a:t>Yahuah</a:t>
            </a:r>
            <a:r>
              <a:rPr lang="en-US" sz="2400" b="1" dirty="0" smtClean="0">
                <a:solidFill>
                  <a:srgbClr val="0000FF"/>
                </a:solidFill>
                <a:latin typeface="Georgia" panose="02040502050405020303" pitchFamily="18" charset="0"/>
              </a:rPr>
              <a:t>]. </a:t>
            </a:r>
          </a:p>
          <a:p>
            <a:pPr marL="365760" indent="-914400">
              <a:spcBef>
                <a:spcPts val="0"/>
              </a:spcBef>
              <a:buNone/>
            </a:pPr>
            <a:endParaRPr lang="en-US" sz="800" dirty="0">
              <a:solidFill>
                <a:srgbClr val="0070C0"/>
              </a:solidFill>
              <a:latin typeface="Georgia" panose="02040502050405020303" pitchFamily="18" charset="0"/>
            </a:endParaRPr>
          </a:p>
        </p:txBody>
      </p:sp>
      <p:sp>
        <p:nvSpPr>
          <p:cNvPr id="4" name="Rectangle 3"/>
          <p:cNvSpPr/>
          <p:nvPr/>
        </p:nvSpPr>
        <p:spPr>
          <a:xfrm>
            <a:off x="511203" y="4962903"/>
            <a:ext cx="11140226" cy="1458680"/>
          </a:xfrm>
          <a:prstGeom prst="rect">
            <a:avLst/>
          </a:prstGeom>
          <a:solidFill>
            <a:srgbClr val="FFFF00"/>
          </a:solidFill>
          <a:ln w="76200">
            <a:solidFill>
              <a:srgbClr val="00B0F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lnSpc>
                <a:spcPct val="90000"/>
              </a:lnSpc>
              <a:spcBef>
                <a:spcPts val="1000"/>
              </a:spcBef>
            </a:pPr>
            <a:r>
              <a:rPr lang="en-US" sz="2800" dirty="0">
                <a:solidFill>
                  <a:prstClr val="black"/>
                </a:solidFill>
              </a:rPr>
              <a:t>Is there any place in the Scriptures where we learn that </a:t>
            </a:r>
            <a:r>
              <a:rPr lang="en-US" sz="2800" b="1" dirty="0">
                <a:solidFill>
                  <a:srgbClr val="0000FF"/>
                </a:solidFill>
              </a:rPr>
              <a:t>Yahusha</a:t>
            </a:r>
            <a:r>
              <a:rPr lang="en-US" sz="2800" dirty="0">
                <a:solidFill>
                  <a:prstClr val="black"/>
                </a:solidFill>
              </a:rPr>
              <a:t> </a:t>
            </a:r>
            <a:r>
              <a:rPr lang="en-US" sz="2800" i="1" u="sng" dirty="0">
                <a:solidFill>
                  <a:srgbClr val="FF0000"/>
                </a:solidFill>
              </a:rPr>
              <a:t>need not observe the will of His Father</a:t>
            </a:r>
            <a:r>
              <a:rPr lang="en-US" sz="2800" i="1" dirty="0">
                <a:solidFill>
                  <a:srgbClr val="FF0000"/>
                </a:solidFill>
              </a:rPr>
              <a:t>? </a:t>
            </a:r>
            <a:r>
              <a:rPr lang="en-US" sz="2800" i="1" dirty="0" smtClean="0">
                <a:solidFill>
                  <a:srgbClr val="FF0000"/>
                </a:solidFill>
              </a:rPr>
              <a:t> </a:t>
            </a:r>
            <a:r>
              <a:rPr lang="en-US" sz="2800" b="1" dirty="0" smtClean="0">
                <a:solidFill>
                  <a:srgbClr val="FF0000"/>
                </a:solidFill>
              </a:rPr>
              <a:t>What</a:t>
            </a:r>
            <a:r>
              <a:rPr lang="en-US" sz="2800" dirty="0" smtClean="0">
                <a:solidFill>
                  <a:prstClr val="black"/>
                </a:solidFill>
              </a:rPr>
              <a:t> factor gave </a:t>
            </a:r>
            <a:r>
              <a:rPr lang="en-US" sz="2800" b="1" dirty="0">
                <a:solidFill>
                  <a:srgbClr val="0000FF"/>
                </a:solidFill>
              </a:rPr>
              <a:t>Y</a:t>
            </a:r>
            <a:r>
              <a:rPr lang="en-US" sz="2800" b="1" dirty="0" smtClean="0">
                <a:solidFill>
                  <a:srgbClr val="0000FF"/>
                </a:solidFill>
              </a:rPr>
              <a:t>ahusha</a:t>
            </a:r>
            <a:r>
              <a:rPr lang="en-US" sz="2800" dirty="0" smtClean="0">
                <a:solidFill>
                  <a:prstClr val="black"/>
                </a:solidFill>
              </a:rPr>
              <a:t> the authority to </a:t>
            </a:r>
            <a:br>
              <a:rPr lang="en-US" sz="2800" dirty="0" smtClean="0">
                <a:solidFill>
                  <a:prstClr val="black"/>
                </a:solidFill>
              </a:rPr>
            </a:br>
            <a:r>
              <a:rPr lang="en-US" sz="2800" b="1" dirty="0" smtClean="0">
                <a:solidFill>
                  <a:srgbClr val="FF0000"/>
                </a:solidFill>
              </a:rPr>
              <a:t>“skip out” </a:t>
            </a:r>
            <a:r>
              <a:rPr lang="en-US" sz="2800" dirty="0" smtClean="0">
                <a:solidFill>
                  <a:prstClr val="black"/>
                </a:solidFill>
              </a:rPr>
              <a:t>from presenting Himself to the Father on the first of Sukkot?</a:t>
            </a:r>
            <a:endParaRPr lang="en-US" sz="2800" dirty="0">
              <a:solidFill>
                <a:prstClr val="black"/>
              </a:solidFill>
            </a:endParaRPr>
          </a:p>
        </p:txBody>
      </p:sp>
      <p:grpSp>
        <p:nvGrpSpPr>
          <p:cNvPr id="15" name="Group 14"/>
          <p:cNvGrpSpPr/>
          <p:nvPr/>
        </p:nvGrpSpPr>
        <p:grpSpPr>
          <a:xfrm>
            <a:off x="6173517" y="3288650"/>
            <a:ext cx="5306095" cy="759852"/>
            <a:chOff x="6246254" y="3361387"/>
            <a:chExt cx="5306095" cy="759852"/>
          </a:xfrm>
        </p:grpSpPr>
        <p:cxnSp>
          <p:nvCxnSpPr>
            <p:cNvPr id="7" name="Straight Connector 6"/>
            <p:cNvCxnSpPr/>
            <p:nvPr/>
          </p:nvCxnSpPr>
          <p:spPr>
            <a:xfrm flipH="1">
              <a:off x="6452316" y="3751932"/>
              <a:ext cx="4043966" cy="12879"/>
            </a:xfrm>
            <a:prstGeom prst="line">
              <a:avLst/>
            </a:prstGeom>
            <a:ln w="57150">
              <a:solidFill>
                <a:srgbClr val="CC00FF"/>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5" name="Explosion 1 4"/>
            <p:cNvSpPr/>
            <p:nvPr/>
          </p:nvSpPr>
          <p:spPr>
            <a:xfrm>
              <a:off x="10264462" y="3361387"/>
              <a:ext cx="1287887" cy="643944"/>
            </a:xfrm>
            <a:prstGeom prst="irregularSeal1">
              <a:avLst/>
            </a:prstGeom>
            <a:solidFill>
              <a:srgbClr val="FFFF00"/>
            </a:solidFill>
            <a:ln w="57150">
              <a:solidFill>
                <a:srgbClr val="CC00FF"/>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6246254" y="3751932"/>
              <a:ext cx="218941" cy="369307"/>
            </a:xfrm>
            <a:prstGeom prst="straightConnector1">
              <a:avLst/>
            </a:prstGeom>
            <a:ln w="57150">
              <a:solidFill>
                <a:srgbClr val="CC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6" name="Slide Number Placeholder 5"/>
          <p:cNvSpPr>
            <a:spLocks noGrp="1"/>
          </p:cNvSpPr>
          <p:nvPr>
            <p:ph type="sldNum" sz="quarter" idx="12"/>
          </p:nvPr>
        </p:nvSpPr>
        <p:spPr>
          <a:xfrm>
            <a:off x="9192496" y="6304395"/>
            <a:ext cx="2743200" cy="365125"/>
          </a:xfrm>
        </p:spPr>
        <p:txBody>
          <a:bodyPr/>
          <a:lstStyle/>
          <a:p>
            <a:fld id="{0B555D82-D20F-4DB7-B3E9-7B7EAC2F87A9}" type="slidenum">
              <a:rPr lang="en-US" smtClean="0">
                <a:solidFill>
                  <a:schemeClr val="tx1">
                    <a:lumMod val="95000"/>
                    <a:lumOff val="5000"/>
                  </a:schemeClr>
                </a:solidFill>
              </a:rPr>
              <a:t>18</a:t>
            </a:fld>
            <a:endParaRPr lang="en-US" dirty="0">
              <a:solidFill>
                <a:schemeClr val="tx1">
                  <a:lumMod val="95000"/>
                  <a:lumOff val="5000"/>
                </a:schemeClr>
              </a:solidFill>
            </a:endParaRPr>
          </a:p>
        </p:txBody>
      </p:sp>
      <p:sp>
        <p:nvSpPr>
          <p:cNvPr id="8" name="Rectangle 7"/>
          <p:cNvSpPr/>
          <p:nvPr/>
        </p:nvSpPr>
        <p:spPr>
          <a:xfrm>
            <a:off x="6421800" y="1351854"/>
            <a:ext cx="3517330" cy="412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i="1" dirty="0">
                <a:solidFill>
                  <a:srgbClr val="CC0099"/>
                </a:solidFill>
                <a:effectLst>
                  <a:glow rad="101600">
                    <a:srgbClr val="00FF00">
                      <a:alpha val="60000"/>
                    </a:srgbClr>
                  </a:glow>
                </a:effectLst>
                <a:latin typeface="Georgia" panose="02040502050405020303" pitchFamily="18" charset="0"/>
              </a:rPr>
              <a:t>h</a:t>
            </a:r>
            <a:r>
              <a:rPr lang="en-US" sz="2800" b="1" i="1" dirty="0" smtClean="0">
                <a:solidFill>
                  <a:srgbClr val="CC0099"/>
                </a:solidFill>
                <a:effectLst>
                  <a:glow rad="101600">
                    <a:srgbClr val="00FF00">
                      <a:alpha val="60000"/>
                    </a:srgbClr>
                  </a:glow>
                </a:effectLst>
                <a:latin typeface="Georgia" panose="02040502050405020303" pitchFamily="18" charset="0"/>
              </a:rPr>
              <a:t>ad an exemption</a:t>
            </a:r>
            <a:endParaRPr lang="en-US" sz="2800" b="1" i="1" dirty="0">
              <a:solidFill>
                <a:srgbClr val="CC0099"/>
              </a:solidFill>
              <a:effectLst>
                <a:glow rad="101600">
                  <a:srgbClr val="00FF00">
                    <a:alpha val="60000"/>
                  </a:srgbClr>
                </a:glow>
              </a:effectLst>
              <a:latin typeface="Georgia" panose="02040502050405020303" pitchFamily="18" charset="0"/>
            </a:endParaRPr>
          </a:p>
        </p:txBody>
      </p:sp>
      <p:sp>
        <p:nvSpPr>
          <p:cNvPr id="9" name="Rectangle 8"/>
          <p:cNvSpPr/>
          <p:nvPr/>
        </p:nvSpPr>
        <p:spPr>
          <a:xfrm>
            <a:off x="2595344" y="2822714"/>
            <a:ext cx="1804378" cy="357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dirty="0" smtClean="0">
                <a:solidFill>
                  <a:srgbClr val="CC00FF"/>
                </a:solidFill>
                <a:effectLst>
                  <a:glow rad="228600">
                    <a:schemeClr val="accent4">
                      <a:satMod val="175000"/>
                      <a:alpha val="40000"/>
                    </a:schemeClr>
                  </a:glow>
                </a:effectLst>
              </a:rPr>
              <a:t>ALL MALES</a:t>
            </a:r>
            <a:endParaRPr lang="en-US" sz="2800" b="1" dirty="0">
              <a:solidFill>
                <a:srgbClr val="CC00FF"/>
              </a:solidFill>
              <a:effectLst>
                <a:glow rad="228600">
                  <a:schemeClr val="accent4">
                    <a:satMod val="175000"/>
                    <a:alpha val="40000"/>
                  </a:schemeClr>
                </a:glow>
              </a:effectLst>
            </a:endParaRPr>
          </a:p>
        </p:txBody>
      </p:sp>
      <p:sp>
        <p:nvSpPr>
          <p:cNvPr id="11" name="Rectangle 10"/>
          <p:cNvSpPr/>
          <p:nvPr/>
        </p:nvSpPr>
        <p:spPr>
          <a:xfrm>
            <a:off x="5796394" y="4047046"/>
            <a:ext cx="543339" cy="356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dirty="0" smtClean="0">
                <a:solidFill>
                  <a:srgbClr val="FF0000"/>
                </a:solidFill>
                <a:effectLst>
                  <a:glow rad="127000">
                    <a:srgbClr val="00FF00">
                      <a:alpha val="90000"/>
                    </a:srgbClr>
                  </a:glow>
                </a:effectLst>
              </a:rPr>
              <a:t>all</a:t>
            </a:r>
            <a:endParaRPr lang="en-US" sz="2800" b="1" dirty="0">
              <a:solidFill>
                <a:srgbClr val="FF0000"/>
              </a:solidFill>
              <a:effectLst>
                <a:glow rad="127000">
                  <a:srgbClr val="00FF00">
                    <a:alpha val="90000"/>
                  </a:srgbClr>
                </a:glow>
              </a:effectLst>
            </a:endParaRPr>
          </a:p>
        </p:txBody>
      </p:sp>
      <p:sp>
        <p:nvSpPr>
          <p:cNvPr id="13" name="Notched Right Arrow 12"/>
          <p:cNvSpPr/>
          <p:nvPr/>
        </p:nvSpPr>
        <p:spPr>
          <a:xfrm rot="8653108">
            <a:off x="9658339" y="553008"/>
            <a:ext cx="1876091" cy="397363"/>
          </a:xfrm>
          <a:prstGeom prst="notchedRightArrow">
            <a:avLst>
              <a:gd name="adj1" fmla="val 50000"/>
              <a:gd name="adj2" fmla="val 115434"/>
            </a:avLst>
          </a:prstGeom>
          <a:solidFill>
            <a:srgbClr val="FF99FF"/>
          </a:solidFill>
          <a:ln w="57150">
            <a:solidFill>
              <a:srgbClr val="CC0099"/>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37077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par>
                                <p:cTn id="8" presetID="22" presetClass="entr" presetSubtype="1" repeatCount="3000" fill="hold" grpId="0" nodeType="withEffect">
                                  <p:stCondLst>
                                    <p:cond delay="700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500"/>
                                        <p:tgtEl>
                                          <p:spTgt spid="3">
                                            <p:txEl>
                                              <p:pRg st="2" end="2"/>
                                            </p:txEl>
                                          </p:spTgt>
                                        </p:tgtEl>
                                      </p:cBhvr>
                                    </p:animEffect>
                                  </p:childTnLst>
                                </p:cTn>
                              </p:par>
                              <p:par>
                                <p:cTn id="19" presetID="26" presetClass="entr" presetSubtype="0" fill="hold" grpId="0" nodeType="withEffect">
                                  <p:stCondLst>
                                    <p:cond delay="0"/>
                                  </p:stCondLst>
                                  <p:childTnLst>
                                    <p:set>
                                      <p:cBhvr>
                                        <p:cTn id="20" dur="1" fill="hold">
                                          <p:stCondLst>
                                            <p:cond delay="0"/>
                                          </p:stCondLst>
                                        </p:cTn>
                                        <p:tgtEl>
                                          <p:spTgt spid="9">
                                            <p:bg/>
                                          </p:spTgt>
                                        </p:tgtEl>
                                        <p:attrNameLst>
                                          <p:attrName>style.visibility</p:attrName>
                                        </p:attrNameLst>
                                      </p:cBhvr>
                                      <p:to>
                                        <p:strVal val="visible"/>
                                      </p:to>
                                    </p:set>
                                    <p:animEffect transition="in" filter="wipe(down)">
                                      <p:cBhvr>
                                        <p:cTn id="21" dur="580">
                                          <p:stCondLst>
                                            <p:cond delay="0"/>
                                          </p:stCondLst>
                                        </p:cTn>
                                        <p:tgtEl>
                                          <p:spTgt spid="9">
                                            <p:bg/>
                                          </p:spTgt>
                                        </p:tgtEl>
                                      </p:cBhvr>
                                    </p:animEffect>
                                    <p:anim calcmode="lin" valueType="num">
                                      <p:cBhvr>
                                        <p:cTn id="22" dur="1822" tmFilter="0,0; 0.14,0.36; 0.43,0.73; 0.71,0.91; 1.0,1.0">
                                          <p:stCondLst>
                                            <p:cond delay="0"/>
                                          </p:stCondLst>
                                        </p:cTn>
                                        <p:tgtEl>
                                          <p:spTgt spid="9">
                                            <p:bg/>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bg/>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bg/>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bg/>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bg/>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bg/>
                                          </p:spTgt>
                                        </p:tgtEl>
                                      </p:cBhvr>
                                      <p:to x="100000" y="60000"/>
                                    </p:animScale>
                                    <p:animScale>
                                      <p:cBhvr>
                                        <p:cTn id="28" dur="166" decel="50000">
                                          <p:stCondLst>
                                            <p:cond delay="676"/>
                                          </p:stCondLst>
                                        </p:cTn>
                                        <p:tgtEl>
                                          <p:spTgt spid="9">
                                            <p:bg/>
                                          </p:spTgt>
                                        </p:tgtEl>
                                      </p:cBhvr>
                                      <p:to x="100000" y="100000"/>
                                    </p:animScale>
                                    <p:animScale>
                                      <p:cBhvr>
                                        <p:cTn id="29" dur="26">
                                          <p:stCondLst>
                                            <p:cond delay="1312"/>
                                          </p:stCondLst>
                                        </p:cTn>
                                        <p:tgtEl>
                                          <p:spTgt spid="9">
                                            <p:bg/>
                                          </p:spTgt>
                                        </p:tgtEl>
                                      </p:cBhvr>
                                      <p:to x="100000" y="80000"/>
                                    </p:animScale>
                                    <p:animScale>
                                      <p:cBhvr>
                                        <p:cTn id="30" dur="166" decel="50000">
                                          <p:stCondLst>
                                            <p:cond delay="1338"/>
                                          </p:stCondLst>
                                        </p:cTn>
                                        <p:tgtEl>
                                          <p:spTgt spid="9">
                                            <p:bg/>
                                          </p:spTgt>
                                        </p:tgtEl>
                                      </p:cBhvr>
                                      <p:to x="100000" y="100000"/>
                                    </p:animScale>
                                    <p:animScale>
                                      <p:cBhvr>
                                        <p:cTn id="31" dur="26">
                                          <p:stCondLst>
                                            <p:cond delay="1642"/>
                                          </p:stCondLst>
                                        </p:cTn>
                                        <p:tgtEl>
                                          <p:spTgt spid="9">
                                            <p:bg/>
                                          </p:spTgt>
                                        </p:tgtEl>
                                      </p:cBhvr>
                                      <p:to x="100000" y="90000"/>
                                    </p:animScale>
                                    <p:animScale>
                                      <p:cBhvr>
                                        <p:cTn id="32" dur="166" decel="50000">
                                          <p:stCondLst>
                                            <p:cond delay="1668"/>
                                          </p:stCondLst>
                                        </p:cTn>
                                        <p:tgtEl>
                                          <p:spTgt spid="9">
                                            <p:bg/>
                                          </p:spTgt>
                                        </p:tgtEl>
                                      </p:cBhvr>
                                      <p:to x="100000" y="100000"/>
                                    </p:animScale>
                                    <p:animScale>
                                      <p:cBhvr>
                                        <p:cTn id="33" dur="26">
                                          <p:stCondLst>
                                            <p:cond delay="1808"/>
                                          </p:stCondLst>
                                        </p:cTn>
                                        <p:tgtEl>
                                          <p:spTgt spid="9">
                                            <p:bg/>
                                          </p:spTgt>
                                        </p:tgtEl>
                                      </p:cBhvr>
                                      <p:to x="100000" y="95000"/>
                                    </p:animScale>
                                    <p:animScale>
                                      <p:cBhvr>
                                        <p:cTn id="34" dur="166" decel="50000">
                                          <p:stCondLst>
                                            <p:cond delay="1834"/>
                                          </p:stCondLst>
                                        </p:cTn>
                                        <p:tgtEl>
                                          <p:spTgt spid="9">
                                            <p:bg/>
                                          </p:spTgt>
                                        </p:tgtEl>
                                      </p:cBhvr>
                                      <p:to x="100000" y="100000"/>
                                    </p:animScale>
                                  </p:childTnLst>
                                </p:cTn>
                              </p:par>
                              <p:par>
                                <p:cTn id="35" presetID="26" presetClass="entr" presetSubtype="0" fill="hold" grpId="0" nodeType="withEffect">
                                  <p:stCondLst>
                                    <p:cond delay="0"/>
                                  </p:stCondLst>
                                  <p:iterate type="lt">
                                    <p:tmPct val="0"/>
                                  </p:iterate>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down)">
                                      <p:cBhvr>
                                        <p:cTn id="37" dur="580">
                                          <p:stCondLst>
                                            <p:cond delay="0"/>
                                          </p:stCondLst>
                                        </p:cTn>
                                        <p:tgtEl>
                                          <p:spTgt spid="9">
                                            <p:txEl>
                                              <p:pRg st="0" end="0"/>
                                            </p:txEl>
                                          </p:spTgt>
                                        </p:tgtEl>
                                      </p:cBhvr>
                                    </p:animEffect>
                                    <p:anim calcmode="lin" valueType="num">
                                      <p:cBhvr>
                                        <p:cTn id="38"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9">
                                            <p:txEl>
                                              <p:pRg st="0" end="0"/>
                                            </p:txEl>
                                          </p:spTgt>
                                        </p:tgtEl>
                                      </p:cBhvr>
                                      <p:to x="100000" y="60000"/>
                                    </p:animScale>
                                    <p:animScale>
                                      <p:cBhvr>
                                        <p:cTn id="44" dur="166" decel="50000">
                                          <p:stCondLst>
                                            <p:cond delay="676"/>
                                          </p:stCondLst>
                                        </p:cTn>
                                        <p:tgtEl>
                                          <p:spTgt spid="9">
                                            <p:txEl>
                                              <p:pRg st="0" end="0"/>
                                            </p:txEl>
                                          </p:spTgt>
                                        </p:tgtEl>
                                      </p:cBhvr>
                                      <p:to x="100000" y="100000"/>
                                    </p:animScale>
                                    <p:animScale>
                                      <p:cBhvr>
                                        <p:cTn id="45" dur="26">
                                          <p:stCondLst>
                                            <p:cond delay="1312"/>
                                          </p:stCondLst>
                                        </p:cTn>
                                        <p:tgtEl>
                                          <p:spTgt spid="9">
                                            <p:txEl>
                                              <p:pRg st="0" end="0"/>
                                            </p:txEl>
                                          </p:spTgt>
                                        </p:tgtEl>
                                      </p:cBhvr>
                                      <p:to x="100000" y="80000"/>
                                    </p:animScale>
                                    <p:animScale>
                                      <p:cBhvr>
                                        <p:cTn id="46" dur="166" decel="50000">
                                          <p:stCondLst>
                                            <p:cond delay="1338"/>
                                          </p:stCondLst>
                                        </p:cTn>
                                        <p:tgtEl>
                                          <p:spTgt spid="9">
                                            <p:txEl>
                                              <p:pRg st="0" end="0"/>
                                            </p:txEl>
                                          </p:spTgt>
                                        </p:tgtEl>
                                      </p:cBhvr>
                                      <p:to x="100000" y="100000"/>
                                    </p:animScale>
                                    <p:animScale>
                                      <p:cBhvr>
                                        <p:cTn id="47" dur="26">
                                          <p:stCondLst>
                                            <p:cond delay="1642"/>
                                          </p:stCondLst>
                                        </p:cTn>
                                        <p:tgtEl>
                                          <p:spTgt spid="9">
                                            <p:txEl>
                                              <p:pRg st="0" end="0"/>
                                            </p:txEl>
                                          </p:spTgt>
                                        </p:tgtEl>
                                      </p:cBhvr>
                                      <p:to x="100000" y="90000"/>
                                    </p:animScale>
                                    <p:animScale>
                                      <p:cBhvr>
                                        <p:cTn id="48" dur="166" decel="50000">
                                          <p:stCondLst>
                                            <p:cond delay="1668"/>
                                          </p:stCondLst>
                                        </p:cTn>
                                        <p:tgtEl>
                                          <p:spTgt spid="9">
                                            <p:txEl>
                                              <p:pRg st="0" end="0"/>
                                            </p:txEl>
                                          </p:spTgt>
                                        </p:tgtEl>
                                      </p:cBhvr>
                                      <p:to x="100000" y="100000"/>
                                    </p:animScale>
                                    <p:animScale>
                                      <p:cBhvr>
                                        <p:cTn id="49" dur="26">
                                          <p:stCondLst>
                                            <p:cond delay="1808"/>
                                          </p:stCondLst>
                                        </p:cTn>
                                        <p:tgtEl>
                                          <p:spTgt spid="9">
                                            <p:txEl>
                                              <p:pRg st="0" end="0"/>
                                            </p:txEl>
                                          </p:spTgt>
                                        </p:tgtEl>
                                      </p:cBhvr>
                                      <p:to x="100000" y="95000"/>
                                    </p:animScale>
                                    <p:animScale>
                                      <p:cBhvr>
                                        <p:cTn id="50" dur="166" decel="50000">
                                          <p:stCondLst>
                                            <p:cond delay="1834"/>
                                          </p:stCondLst>
                                        </p:cTn>
                                        <p:tgtEl>
                                          <p:spTgt spid="9">
                                            <p:txEl>
                                              <p:pRg st="0" end="0"/>
                                            </p:txEl>
                                          </p:spTgt>
                                        </p:tgtEl>
                                      </p:cBhvr>
                                      <p:to x="100000" y="100000"/>
                                    </p:animScale>
                                  </p:childTnLst>
                                </p:cTn>
                              </p:par>
                              <p:par>
                                <p:cTn id="51" presetID="34" presetClass="emph" presetSubtype="0" repeatCount="2000" fill="hold" nodeType="withEffect">
                                  <p:stCondLst>
                                    <p:cond delay="3000"/>
                                  </p:stCondLst>
                                  <p:iterate type="lt">
                                    <p:tmPct val="10000"/>
                                  </p:iterate>
                                  <p:childTnLst>
                                    <p:animMotion origin="layout" path="M 0.0 0.0 L 0.0 -0.07213" pathEditMode="relative" ptsTypes="">
                                      <p:cBhvr>
                                        <p:cTn id="52" dur="1000" accel="50000" decel="50000" autoRev="1" fill="hold">
                                          <p:stCondLst>
                                            <p:cond delay="0"/>
                                          </p:stCondLst>
                                        </p:cTn>
                                        <p:tgtEl>
                                          <p:spTgt spid="9">
                                            <p:txEl>
                                              <p:pRg st="0" end="0"/>
                                            </p:txEl>
                                          </p:spTgt>
                                        </p:tgtEl>
                                        <p:attrNameLst>
                                          <p:attrName>ppt_x</p:attrName>
                                          <p:attrName>ppt_y</p:attrName>
                                        </p:attrNameLst>
                                      </p:cBhvr>
                                    </p:animMotion>
                                    <p:animRot by="1500000">
                                      <p:cBhvr>
                                        <p:cTn id="53" dur="500" fill="hold">
                                          <p:stCondLst>
                                            <p:cond delay="0"/>
                                          </p:stCondLst>
                                        </p:cTn>
                                        <p:tgtEl>
                                          <p:spTgt spid="9">
                                            <p:txEl>
                                              <p:pRg st="0" end="0"/>
                                            </p:txEl>
                                          </p:spTgt>
                                        </p:tgtEl>
                                        <p:attrNameLst>
                                          <p:attrName>r</p:attrName>
                                        </p:attrNameLst>
                                      </p:cBhvr>
                                    </p:animRot>
                                    <p:animRot by="-1500000">
                                      <p:cBhvr>
                                        <p:cTn id="54" dur="500" fill="hold">
                                          <p:stCondLst>
                                            <p:cond delay="500"/>
                                          </p:stCondLst>
                                        </p:cTn>
                                        <p:tgtEl>
                                          <p:spTgt spid="9">
                                            <p:txEl>
                                              <p:pRg st="0" end="0"/>
                                            </p:txEl>
                                          </p:spTgt>
                                        </p:tgtEl>
                                        <p:attrNameLst>
                                          <p:attrName>r</p:attrName>
                                        </p:attrNameLst>
                                      </p:cBhvr>
                                    </p:animRot>
                                    <p:animRot by="-1500000">
                                      <p:cBhvr>
                                        <p:cTn id="55" dur="500" fill="hold">
                                          <p:stCondLst>
                                            <p:cond delay="1000"/>
                                          </p:stCondLst>
                                        </p:cTn>
                                        <p:tgtEl>
                                          <p:spTgt spid="9">
                                            <p:txEl>
                                              <p:pRg st="0" end="0"/>
                                            </p:txEl>
                                          </p:spTgt>
                                        </p:tgtEl>
                                        <p:attrNameLst>
                                          <p:attrName>r</p:attrName>
                                        </p:attrNameLst>
                                      </p:cBhvr>
                                    </p:animRot>
                                    <p:animRot by="1500000">
                                      <p:cBhvr>
                                        <p:cTn id="56" dur="500" fill="hold">
                                          <p:stCondLst>
                                            <p:cond delay="1500"/>
                                          </p:stCondLst>
                                        </p:cTn>
                                        <p:tgtEl>
                                          <p:spTgt spid="9">
                                            <p:txEl>
                                              <p:pRg st="0" end="0"/>
                                            </p:txEl>
                                          </p:spTgt>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00"/>
                                        <p:tgtEl>
                                          <p:spTgt spid="3">
                                            <p:txEl>
                                              <p:pRg st="4" end="4"/>
                                            </p:txEl>
                                          </p:spTgt>
                                        </p:tgtEl>
                                      </p:cBhvr>
                                    </p:animEffect>
                                  </p:childTnLst>
                                </p:cTn>
                              </p:par>
                              <p:par>
                                <p:cTn id="62" presetID="31" presetClass="entr" presetSubtype="0" fill="hold" grpId="1"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 calcmode="lin" valueType="num">
                                      <p:cBhvr>
                                        <p:cTn id="66" dur="1000" fill="hold"/>
                                        <p:tgtEl>
                                          <p:spTgt spid="11"/>
                                        </p:tgtEl>
                                        <p:attrNameLst>
                                          <p:attrName>style.rotation</p:attrName>
                                        </p:attrNameLst>
                                      </p:cBhvr>
                                      <p:tavLst>
                                        <p:tav tm="0">
                                          <p:val>
                                            <p:fltVal val="90"/>
                                          </p:val>
                                        </p:tav>
                                        <p:tav tm="100000">
                                          <p:val>
                                            <p:fltVal val="0"/>
                                          </p:val>
                                        </p:tav>
                                      </p:tavLst>
                                    </p:anim>
                                    <p:animEffect transition="in" filter="fade">
                                      <p:cBhvr>
                                        <p:cTn id="67" dur="1000"/>
                                        <p:tgtEl>
                                          <p:spTgt spid="11"/>
                                        </p:tgtEl>
                                      </p:cBhvr>
                                    </p:animEffect>
                                  </p:childTnLst>
                                </p:cTn>
                              </p:par>
                              <p:par>
                                <p:cTn id="68" presetID="31" presetClass="entr" presetSubtype="0"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par>
                                <p:cTn id="74" presetID="35" presetClass="emph" presetSubtype="0" repeatCount="5000" fill="hold" grpId="0" nodeType="withEffect">
                                  <p:stCondLst>
                                    <p:cond delay="0"/>
                                  </p:stCondLst>
                                  <p:childTnLst>
                                    <p:anim calcmode="discrete" valueType="str">
                                      <p:cBhvr>
                                        <p:cTn id="75" dur="2000" fill="hold"/>
                                        <p:tgtEl>
                                          <p:spTgt spid="11"/>
                                        </p:tgtEl>
                                        <p:attrNameLst>
                                          <p:attrName>style.visibility</p:attrName>
                                        </p:attrNameLst>
                                      </p:cBhvr>
                                      <p:tavLst>
                                        <p:tav tm="0">
                                          <p:val>
                                            <p:strVal val="hidden"/>
                                          </p:val>
                                        </p:tav>
                                        <p:tav tm="50000">
                                          <p:val>
                                            <p:strVal val="visible"/>
                                          </p:val>
                                        </p:tav>
                                      </p:tavLst>
                                    </p:anim>
                                  </p:childTnLst>
                                </p:cTn>
                              </p:par>
                              <p:par>
                                <p:cTn id="76" presetID="35" presetClass="emph" presetSubtype="0" repeatCount="5000" fill="hold" nodeType="withEffect">
                                  <p:stCondLst>
                                    <p:cond delay="1000"/>
                                  </p:stCondLst>
                                  <p:childTnLst>
                                    <p:anim calcmode="discrete" valueType="str">
                                      <p:cBhvr>
                                        <p:cTn id="77" dur="2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4"/>
                                        </p:tgtEl>
                                        <p:attrNameLst>
                                          <p:attrName>style.visibility</p:attrName>
                                        </p:attrNameLst>
                                      </p:cBhvr>
                                      <p:to>
                                        <p:strVal val="visible"/>
                                      </p:to>
                                    </p:set>
                                    <p:anim calcmode="lin" valueType="num">
                                      <p:cBhvr>
                                        <p:cTn id="82" dur="1000" fill="hold"/>
                                        <p:tgtEl>
                                          <p:spTgt spid="4"/>
                                        </p:tgtEl>
                                        <p:attrNameLst>
                                          <p:attrName>ppt_w</p:attrName>
                                        </p:attrNameLst>
                                      </p:cBhvr>
                                      <p:tavLst>
                                        <p:tav tm="0">
                                          <p:val>
                                            <p:fltVal val="0"/>
                                          </p:val>
                                        </p:tav>
                                        <p:tav tm="100000">
                                          <p:val>
                                            <p:strVal val="#ppt_w"/>
                                          </p:val>
                                        </p:tav>
                                      </p:tavLst>
                                    </p:anim>
                                    <p:anim calcmode="lin" valueType="num">
                                      <p:cBhvr>
                                        <p:cTn id="83" dur="1000" fill="hold"/>
                                        <p:tgtEl>
                                          <p:spTgt spid="4"/>
                                        </p:tgtEl>
                                        <p:attrNameLst>
                                          <p:attrName>ppt_h</p:attrName>
                                        </p:attrNameLst>
                                      </p:cBhvr>
                                      <p:tavLst>
                                        <p:tav tm="0">
                                          <p:val>
                                            <p:fltVal val="0"/>
                                          </p:val>
                                        </p:tav>
                                        <p:tav tm="100000">
                                          <p:val>
                                            <p:strVal val="#ppt_h"/>
                                          </p:val>
                                        </p:tav>
                                      </p:tavLst>
                                    </p:anim>
                                    <p:anim calcmode="lin" valueType="num">
                                      <p:cBhvr>
                                        <p:cTn id="84" dur="1000" fill="hold"/>
                                        <p:tgtEl>
                                          <p:spTgt spid="4"/>
                                        </p:tgtEl>
                                        <p:attrNameLst>
                                          <p:attrName>style.rotation</p:attrName>
                                        </p:attrNameLst>
                                      </p:cBhvr>
                                      <p:tavLst>
                                        <p:tav tm="0">
                                          <p:val>
                                            <p:fltVal val="90"/>
                                          </p:val>
                                        </p:tav>
                                        <p:tav tm="100000">
                                          <p:val>
                                            <p:fltVal val="0"/>
                                          </p:val>
                                        </p:tav>
                                      </p:tavLst>
                                    </p:anim>
                                    <p:animEffect transition="in" filter="fade">
                                      <p:cBhvr>
                                        <p:cTn id="8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uiExpand="1" build="allAtOnce" animBg="1"/>
      <p:bldP spid="11" grpId="0" animBg="1"/>
      <p:bldP spid="11" grpId="1"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39" y="270535"/>
            <a:ext cx="11412097" cy="772313"/>
          </a:xfrm>
          <a:solidFill>
            <a:schemeClr val="accent4">
              <a:lumMod val="20000"/>
              <a:lumOff val="80000"/>
            </a:schemeClr>
          </a:solidFill>
          <a:ln w="38100">
            <a:solidFill>
              <a:srgbClr val="34E9FC"/>
            </a:solidFill>
          </a:ln>
          <a:effectLst>
            <a:glow rad="228600">
              <a:schemeClr val="accent6">
                <a:satMod val="175000"/>
                <a:alpha val="40000"/>
              </a:schemeClr>
            </a:glow>
          </a:effectLst>
          <a:scene3d>
            <a:camera prst="orthographicFront"/>
            <a:lightRig rig="threePt" dir="t"/>
          </a:scene3d>
          <a:sp3d>
            <a:bevelT w="114300" prst="artDeco"/>
          </a:sp3d>
        </p:spPr>
        <p:txBody>
          <a:bodyPr>
            <a:normAutofit/>
            <a:sp3d extrusionH="57150">
              <a:bevelT w="38100" h="38100"/>
            </a:sp3d>
          </a:bodyPr>
          <a:lstStyle/>
          <a:p>
            <a:pPr algn="ctr"/>
            <a:r>
              <a:rPr lang="en-US" b="1" dirty="0" smtClean="0">
                <a:ln>
                  <a:solidFill>
                    <a:srgbClr val="CC0099"/>
                  </a:solidFill>
                </a:ln>
                <a:solidFill>
                  <a:srgbClr val="0000FF"/>
                </a:solidFill>
                <a:effectLst/>
              </a:rPr>
              <a:t>Yahusha’s</a:t>
            </a:r>
            <a:r>
              <a:rPr lang="en-US" dirty="0" smtClean="0"/>
              <a:t> next action – </a:t>
            </a:r>
            <a:r>
              <a:rPr lang="en-US" b="1" dirty="0" smtClean="0">
                <a:ln>
                  <a:solidFill>
                    <a:srgbClr val="CC0099"/>
                  </a:solidFill>
                </a:ln>
                <a:solidFill>
                  <a:srgbClr val="0000FF"/>
                </a:solidFill>
              </a:rPr>
              <a:t>His  </a:t>
            </a:r>
            <a:r>
              <a:rPr lang="en-US" b="1" dirty="0" smtClean="0">
                <a:ln>
                  <a:solidFill>
                    <a:schemeClr val="tx1"/>
                  </a:solidFill>
                </a:ln>
                <a:solidFill>
                  <a:srgbClr val="CC00FF"/>
                </a:solidFill>
                <a:effectLst>
                  <a:glow rad="457200">
                    <a:schemeClr val="accent4">
                      <a:satMod val="175000"/>
                      <a:alpha val="84000"/>
                    </a:schemeClr>
                  </a:glow>
                </a:effectLst>
                <a:latin typeface="Arial Black" panose="020B0A04020102020204" pitchFamily="34" charset="0"/>
              </a:rPr>
              <a:t>WITNESS</a:t>
            </a:r>
            <a:endParaRPr lang="en-US" b="1" dirty="0">
              <a:ln>
                <a:solidFill>
                  <a:schemeClr val="tx1"/>
                </a:solidFill>
              </a:ln>
              <a:solidFill>
                <a:srgbClr val="CC00FF"/>
              </a:solidFill>
              <a:effectLst>
                <a:glow rad="457200">
                  <a:schemeClr val="accent4">
                    <a:satMod val="175000"/>
                    <a:alpha val="84000"/>
                  </a:schemeClr>
                </a:glow>
              </a:effectLst>
              <a:latin typeface="Arial Black" panose="020B0A04020102020204" pitchFamily="34" charset="0"/>
            </a:endParaRPr>
          </a:p>
        </p:txBody>
      </p:sp>
      <p:sp>
        <p:nvSpPr>
          <p:cNvPr id="3" name="Content Placeholder 2"/>
          <p:cNvSpPr>
            <a:spLocks noGrp="1"/>
          </p:cNvSpPr>
          <p:nvPr>
            <p:ph idx="1"/>
          </p:nvPr>
        </p:nvSpPr>
        <p:spPr>
          <a:xfrm>
            <a:off x="244699" y="1305453"/>
            <a:ext cx="11706895" cy="5416022"/>
          </a:xfrm>
          <a:solidFill>
            <a:schemeClr val="accent6">
              <a:lumMod val="40000"/>
              <a:lumOff val="60000"/>
            </a:schemeClr>
          </a:solidFill>
          <a:ln w="57150">
            <a:solidFill>
              <a:srgbClr val="E46C0A"/>
            </a:solidFill>
          </a:ln>
          <a:scene3d>
            <a:camera prst="orthographicFront"/>
            <a:lightRig rig="threePt" dir="t"/>
          </a:scene3d>
          <a:sp3d>
            <a:bevelT w="114300" prst="artDeco"/>
          </a:sp3d>
        </p:spPr>
        <p:txBody>
          <a:bodyPr lIns="182880" tIns="182880">
            <a:normAutofit/>
            <a:sp3d extrusionH="57150">
              <a:bevelT w="38100" h="38100"/>
            </a:sp3d>
          </a:bodyPr>
          <a:lstStyle/>
          <a:p>
            <a:pPr marL="1737360" indent="-1737360">
              <a:spcBef>
                <a:spcPts val="0"/>
              </a:spcBef>
              <a:spcAft>
                <a:spcPts val="1800"/>
              </a:spcAft>
              <a:buNone/>
            </a:pPr>
            <a:r>
              <a:rPr lang="en-US" dirty="0" smtClean="0">
                <a:solidFill>
                  <a:srgbClr val="008080"/>
                </a:solidFill>
                <a:latin typeface="Georgia" panose="02040502050405020303" pitchFamily="18" charset="0"/>
              </a:rPr>
              <a:t>John 7:10	</a:t>
            </a:r>
            <a:r>
              <a:rPr lang="en-US" dirty="0" smtClean="0">
                <a:solidFill>
                  <a:schemeClr val="accent2">
                    <a:lumMod val="75000"/>
                  </a:schemeClr>
                </a:solidFill>
                <a:latin typeface="Georgia" panose="02040502050405020303" pitchFamily="18" charset="0"/>
              </a:rPr>
              <a:t>But </a:t>
            </a:r>
            <a:r>
              <a:rPr lang="en-US" dirty="0">
                <a:solidFill>
                  <a:schemeClr val="accent2">
                    <a:lumMod val="75000"/>
                  </a:schemeClr>
                </a:solidFill>
                <a:latin typeface="Georgia" panose="02040502050405020303" pitchFamily="18" charset="0"/>
              </a:rPr>
              <a:t>when His brothers </a:t>
            </a:r>
            <a:r>
              <a:rPr lang="en-US" b="1" dirty="0">
                <a:solidFill>
                  <a:schemeClr val="accent2">
                    <a:lumMod val="75000"/>
                  </a:schemeClr>
                </a:solidFill>
                <a:effectLst>
                  <a:glow rad="228600">
                    <a:schemeClr val="accent1">
                      <a:satMod val="175000"/>
                      <a:alpha val="40000"/>
                    </a:schemeClr>
                  </a:glow>
                </a:effectLst>
                <a:latin typeface="Georgia" panose="02040502050405020303" pitchFamily="18" charset="0"/>
              </a:rPr>
              <a:t>had gone </a:t>
            </a:r>
            <a:r>
              <a:rPr lang="en-US" dirty="0">
                <a:solidFill>
                  <a:schemeClr val="accent2">
                    <a:lumMod val="75000"/>
                  </a:schemeClr>
                </a:solidFill>
                <a:latin typeface="Georgia" panose="02040502050405020303" pitchFamily="18" charset="0"/>
              </a:rPr>
              <a:t>up to the festival, then He also went up, not openly, but as it were in </a:t>
            </a:r>
            <a:r>
              <a:rPr lang="en-US" dirty="0" smtClean="0">
                <a:solidFill>
                  <a:schemeClr val="accent2">
                    <a:lumMod val="75000"/>
                  </a:schemeClr>
                </a:solidFill>
                <a:latin typeface="Georgia" panose="02040502050405020303" pitchFamily="18" charset="0"/>
              </a:rPr>
              <a:t>secret.</a:t>
            </a:r>
            <a:endParaRPr lang="en-US" dirty="0">
              <a:solidFill>
                <a:schemeClr val="accent2">
                  <a:lumMod val="75000"/>
                </a:schemeClr>
              </a:solidFill>
              <a:latin typeface="Georgia" panose="02040502050405020303" pitchFamily="18" charset="0"/>
            </a:endParaRPr>
          </a:p>
          <a:p>
            <a:pPr marL="0" indent="0">
              <a:spcBef>
                <a:spcPts val="0"/>
              </a:spcBef>
              <a:spcAft>
                <a:spcPts val="1800"/>
              </a:spcAft>
              <a:buNone/>
            </a:pPr>
            <a:r>
              <a:rPr lang="en-US" dirty="0" smtClean="0"/>
              <a:t>At the Feast, we learn in verses 11-12, the Yehudim (Jews) were wondering where </a:t>
            </a:r>
            <a:r>
              <a:rPr lang="en-US" b="1" dirty="0" smtClean="0">
                <a:solidFill>
                  <a:srgbClr val="0000FF"/>
                </a:solidFill>
              </a:rPr>
              <a:t>Yahusha</a:t>
            </a:r>
            <a:r>
              <a:rPr lang="en-US" dirty="0" smtClean="0"/>
              <a:t> was and were searching for Him.   </a:t>
            </a:r>
            <a:endParaRPr lang="en-US" dirty="0"/>
          </a:p>
          <a:p>
            <a:pPr marL="0" indent="0">
              <a:spcBef>
                <a:spcPts val="0"/>
              </a:spcBef>
              <a:spcAft>
                <a:spcPts val="1800"/>
              </a:spcAft>
              <a:buNone/>
            </a:pPr>
            <a:r>
              <a:rPr lang="en-US" dirty="0" smtClean="0"/>
              <a:t>The Yehudim understood the rule that </a:t>
            </a:r>
            <a:r>
              <a:rPr lang="en-US" dirty="0">
                <a:effectLst>
                  <a:glow rad="127000">
                    <a:srgbClr val="FF9900"/>
                  </a:glow>
                </a:effectLst>
                <a:latin typeface="Arial Black" pitchFamily="34" charset="0"/>
              </a:rPr>
              <a:t>ALL MALES </a:t>
            </a:r>
            <a:r>
              <a:rPr lang="en-US" b="1" dirty="0" smtClean="0">
                <a:solidFill>
                  <a:srgbClr val="FF0000"/>
                </a:solidFill>
              </a:rPr>
              <a:t>WERE TO PRESENT THEMSELVES BEFORE </a:t>
            </a:r>
            <a:r>
              <a:rPr lang="en-US" b="1" dirty="0" smtClean="0">
                <a:solidFill>
                  <a:srgbClr val="0000FF"/>
                </a:solidFill>
              </a:rPr>
              <a:t>YAHUAH</a:t>
            </a:r>
            <a:r>
              <a:rPr lang="en-US" b="1" dirty="0" smtClean="0">
                <a:solidFill>
                  <a:srgbClr val="FF0000"/>
                </a:solidFill>
              </a:rPr>
              <a:t> 3 TIMES PER YEAR, </a:t>
            </a:r>
            <a:r>
              <a:rPr lang="en-US" dirty="0" smtClean="0"/>
              <a:t>as written in </a:t>
            </a:r>
            <a:r>
              <a:rPr lang="en-US" dirty="0" smtClean="0">
                <a:solidFill>
                  <a:srgbClr val="00B050"/>
                </a:solidFill>
              </a:rPr>
              <a:t>Exodus 23:17. </a:t>
            </a:r>
            <a:r>
              <a:rPr lang="en-US" dirty="0"/>
              <a:t/>
            </a:r>
            <a:br>
              <a:rPr lang="en-US" dirty="0"/>
            </a:br>
            <a:r>
              <a:rPr lang="en-US" dirty="0" smtClean="0"/>
              <a:t>They were fully expecting </a:t>
            </a:r>
            <a:r>
              <a:rPr lang="en-US" b="1" dirty="0" smtClean="0">
                <a:solidFill>
                  <a:srgbClr val="0000FF"/>
                </a:solidFill>
              </a:rPr>
              <a:t>Yahusha</a:t>
            </a:r>
            <a:r>
              <a:rPr lang="en-US" dirty="0" smtClean="0"/>
              <a:t> to observe </a:t>
            </a:r>
            <a:r>
              <a:rPr lang="en-US" b="1" i="1" dirty="0" smtClean="0"/>
              <a:t>their</a:t>
            </a:r>
            <a:r>
              <a:rPr lang="en-US" dirty="0" smtClean="0"/>
              <a:t> Feast.</a:t>
            </a:r>
            <a:endParaRPr lang="en-US" dirty="0"/>
          </a:p>
          <a:p>
            <a:pPr marL="0" indent="0">
              <a:spcBef>
                <a:spcPts val="0"/>
              </a:spcBef>
              <a:spcAft>
                <a:spcPts val="1800"/>
              </a:spcAft>
              <a:buNone/>
            </a:pPr>
            <a:r>
              <a:rPr lang="en-US" dirty="0" smtClean="0"/>
              <a:t>Where was </a:t>
            </a:r>
            <a:r>
              <a:rPr lang="en-US" b="1" dirty="0" smtClean="0">
                <a:solidFill>
                  <a:srgbClr val="0000FF"/>
                </a:solidFill>
              </a:rPr>
              <a:t>Yahusha</a:t>
            </a:r>
            <a:r>
              <a:rPr lang="en-US" dirty="0" smtClean="0"/>
              <a:t> Ha </a:t>
            </a:r>
            <a:r>
              <a:rPr lang="en-US" dirty="0" err="1" smtClean="0"/>
              <a:t>Mashiach</a:t>
            </a:r>
            <a:r>
              <a:rPr lang="en-US" dirty="0" smtClean="0"/>
              <a:t>?</a:t>
            </a:r>
            <a:endParaRPr lang="en-US" dirty="0"/>
          </a:p>
          <a:p>
            <a:pPr marL="0" indent="0">
              <a:spcBef>
                <a:spcPts val="0"/>
              </a:spcBef>
              <a:buNone/>
            </a:pPr>
            <a:r>
              <a:rPr lang="en-US" b="1" dirty="0" smtClean="0">
                <a:solidFill>
                  <a:srgbClr val="FF0000"/>
                </a:solidFill>
              </a:rPr>
              <a:t>When</a:t>
            </a:r>
            <a:r>
              <a:rPr lang="en-US" dirty="0" smtClean="0"/>
              <a:t> did </a:t>
            </a:r>
            <a:r>
              <a:rPr lang="en-US" b="1" dirty="0" smtClean="0">
                <a:solidFill>
                  <a:srgbClr val="0000FF"/>
                </a:solidFill>
              </a:rPr>
              <a:t>Yahusha</a:t>
            </a:r>
            <a:r>
              <a:rPr lang="en-US" dirty="0" smtClean="0"/>
              <a:t> arrive at the Feast?</a:t>
            </a:r>
            <a:endParaRPr lang="en-US" dirty="0"/>
          </a:p>
        </p:txBody>
      </p:sp>
      <p:sp>
        <p:nvSpPr>
          <p:cNvPr id="4" name="Slide Number Placeholder 3"/>
          <p:cNvSpPr>
            <a:spLocks noGrp="1"/>
          </p:cNvSpPr>
          <p:nvPr>
            <p:ph type="sldNum" sz="quarter" idx="12"/>
          </p:nvPr>
        </p:nvSpPr>
        <p:spPr>
          <a:xfrm>
            <a:off x="9070512" y="6262831"/>
            <a:ext cx="2743200" cy="365125"/>
          </a:xfrm>
        </p:spPr>
        <p:txBody>
          <a:bodyPr/>
          <a:lstStyle/>
          <a:p>
            <a:fld id="{0B555D82-D20F-4DB7-B3E9-7B7EAC2F87A9}" type="slidenum">
              <a:rPr lang="en-US" smtClean="0">
                <a:solidFill>
                  <a:schemeClr val="tx1"/>
                </a:solidFill>
              </a:rPr>
              <a:t>19</a:t>
            </a:fld>
            <a:endParaRPr lang="en-US" dirty="0">
              <a:solidFill>
                <a:schemeClr val="tx1"/>
              </a:solidFill>
            </a:endParaRPr>
          </a:p>
        </p:txBody>
      </p:sp>
      <p:sp>
        <p:nvSpPr>
          <p:cNvPr id="5" name="Cloud Callout 4"/>
          <p:cNvSpPr/>
          <p:nvPr/>
        </p:nvSpPr>
        <p:spPr>
          <a:xfrm>
            <a:off x="6523892" y="4526271"/>
            <a:ext cx="5323551" cy="2107095"/>
          </a:xfrm>
          <a:prstGeom prst="cloudCallout">
            <a:avLst>
              <a:gd name="adj1" fmla="val -69140"/>
              <a:gd name="adj2" fmla="val -17699"/>
            </a:avLst>
          </a:prstGeom>
          <a:gradFill>
            <a:gsLst>
              <a:gs pos="0">
                <a:srgbClr val="CC00FF"/>
              </a:gs>
              <a:gs pos="50000">
                <a:schemeClr val="bg2">
                  <a:tint val="98000"/>
                  <a:satMod val="130000"/>
                  <a:shade val="90000"/>
                  <a:lumMod val="103000"/>
                </a:schemeClr>
              </a:gs>
              <a:gs pos="100000">
                <a:schemeClr val="bg2">
                  <a:shade val="63000"/>
                  <a:satMod val="120000"/>
                </a:schemeClr>
              </a:gs>
            </a:gsLst>
            <a:lin ang="5400000" scaled="0"/>
          </a:gradFill>
          <a:ln w="57150">
            <a:solidFill>
              <a:srgbClr val="34E9F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chemeClr val="tx1"/>
                  </a:solidFill>
                </a:ln>
                <a:solidFill>
                  <a:srgbClr val="CC00FF"/>
                </a:solidFill>
                <a:effectLst>
                  <a:glow rad="254000">
                    <a:schemeClr val="accent4">
                      <a:satMod val="175000"/>
                      <a:alpha val="86000"/>
                    </a:schemeClr>
                  </a:glow>
                </a:effectLst>
              </a:rPr>
              <a:t>Was Yahusha Witnessing?</a:t>
            </a:r>
            <a:endParaRPr lang="en-US" sz="4800" dirty="0">
              <a:ln>
                <a:solidFill>
                  <a:schemeClr val="tx1"/>
                </a:solidFill>
              </a:ln>
              <a:solidFill>
                <a:srgbClr val="CC00FF"/>
              </a:solidFill>
              <a:effectLst>
                <a:glow rad="254000">
                  <a:schemeClr val="accent4">
                    <a:satMod val="175000"/>
                    <a:alpha val="86000"/>
                  </a:schemeClr>
                </a:glow>
              </a:effectLst>
            </a:endParaRPr>
          </a:p>
        </p:txBody>
      </p:sp>
    </p:spTree>
    <p:extLst>
      <p:ext uri="{BB962C8B-B14F-4D97-AF65-F5344CB8AC3E}">
        <p14:creationId xmlns:p14="http://schemas.microsoft.com/office/powerpoint/2010/main" val="5921590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anim calcmode="lin" valueType="num">
                                      <p:cBhvr>
                                        <p:cTn id="25" dur="2000" fill="hold"/>
                                        <p:tgtEl>
                                          <p:spTgt spid="5"/>
                                        </p:tgtEl>
                                        <p:attrNameLst>
                                          <p:attrName>ppt_w</p:attrName>
                                        </p:attrNameLst>
                                      </p:cBhvr>
                                      <p:tavLst>
                                        <p:tav tm="0" fmla="#ppt_w*sin(2.5*pi*$)">
                                          <p:val>
                                            <p:fltVal val="0"/>
                                          </p:val>
                                        </p:tav>
                                        <p:tav tm="100000">
                                          <p:val>
                                            <p:fltVal val="1"/>
                                          </p:val>
                                        </p:tav>
                                      </p:tavLst>
                                    </p:anim>
                                    <p:anim calcmode="lin" valueType="num">
                                      <p:cBhvr>
                                        <p:cTn id="2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a:xfrm>
            <a:off x="622570" y="551517"/>
            <a:ext cx="4149455" cy="5781199"/>
          </a:xfrm>
          <a:solidFill>
            <a:schemeClr val="bg1">
              <a:lumMod val="85000"/>
            </a:schemeClr>
          </a:solidFill>
          <a:ln w="76200">
            <a:solidFill>
              <a:srgbClr val="FB6BEA"/>
            </a:solidFill>
            <a:prstDash val="sysDot"/>
          </a:ln>
          <a:effectLst>
            <a:glow rad="139700">
              <a:schemeClr val="accent2">
                <a:satMod val="175000"/>
                <a:alpha val="40000"/>
              </a:schemeClr>
            </a:glow>
          </a:effectLst>
          <a:scene3d>
            <a:camera prst="orthographicFront"/>
            <a:lightRig rig="threePt" dir="t"/>
          </a:scene3d>
          <a:sp3d>
            <a:bevelT w="139700" h="139700" prst="divot"/>
          </a:sp3d>
        </p:spPr>
        <p:txBody>
          <a:bodyPr anchor="ctr">
            <a:normAutofit/>
            <a:sp3d extrusionH="57150">
              <a:bevelT w="82550" h="38100" prst="coolSlant"/>
            </a:sp3d>
          </a:bodyPr>
          <a:lstStyle/>
          <a:p>
            <a:pPr algn="ctr"/>
            <a:r>
              <a:rPr lang="en-US" sz="6000" b="1" dirty="0" smtClean="0">
                <a:solidFill>
                  <a:srgbClr val="0000FF"/>
                </a:solidFill>
              </a:rPr>
              <a:t>Yahusha’s</a:t>
            </a:r>
            <a:r>
              <a:rPr lang="en-US" sz="6600" b="1" dirty="0" smtClean="0">
                <a:solidFill>
                  <a:srgbClr val="0000FF"/>
                </a:solidFill>
              </a:rPr>
              <a:t/>
            </a:r>
            <a:br>
              <a:rPr lang="en-US" sz="6600" b="1" dirty="0" smtClean="0">
                <a:solidFill>
                  <a:srgbClr val="0000FF"/>
                </a:solidFill>
              </a:rPr>
            </a:br>
            <a:r>
              <a:rPr lang="en-US" sz="6600" b="1" dirty="0">
                <a:solidFill>
                  <a:srgbClr val="0000FF"/>
                </a:solidFill>
              </a:rPr>
              <a:t/>
            </a:r>
            <a:br>
              <a:rPr lang="en-US" sz="6600" b="1" dirty="0">
                <a:solidFill>
                  <a:srgbClr val="0000FF"/>
                </a:solidFill>
              </a:rPr>
            </a:br>
            <a:r>
              <a:rPr lang="en-US" sz="6600" dirty="0" smtClean="0"/>
              <a:t> </a:t>
            </a:r>
            <a:r>
              <a:rPr lang="en-US" sz="6600" b="1" dirty="0" smtClean="0">
                <a:solidFill>
                  <a:schemeClr val="tx1">
                    <a:lumMod val="50000"/>
                    <a:lumOff val="50000"/>
                  </a:schemeClr>
                </a:solidFill>
              </a:rPr>
              <a:t>for the Lunar Based Calendar!</a:t>
            </a:r>
            <a:endParaRPr lang="en-US" sz="6600" b="1" dirty="0">
              <a:solidFill>
                <a:schemeClr val="tx1">
                  <a:lumMod val="50000"/>
                  <a:lumOff val="50000"/>
                </a:schemeClr>
              </a:solidFill>
            </a:endParaRPr>
          </a:p>
        </p:txBody>
      </p:sp>
      <p:pic>
        <p:nvPicPr>
          <p:cNvPr id="17" name="Picture Placeholder 16"/>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2619" r="8015"/>
          <a:stretch/>
        </p:blipFill>
        <p:spPr>
          <a:xfrm>
            <a:off x="5297488" y="737755"/>
            <a:ext cx="6018211" cy="5102514"/>
          </a:xfrm>
          <a:prstGeom prst="ellipse">
            <a:avLst/>
          </a:prstGeom>
          <a:ln w="63500" cap="rnd">
            <a:solidFill>
              <a:srgbClr val="FB6BEA"/>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relaxedInset"/>
            <a:contourClr>
              <a:srgbClr val="333333"/>
            </a:contourClr>
          </a:sp3d>
        </p:spPr>
      </p:pic>
      <p:sp>
        <p:nvSpPr>
          <p:cNvPr id="2" name="Slide Number Placeholder 1"/>
          <p:cNvSpPr>
            <a:spLocks noGrp="1"/>
          </p:cNvSpPr>
          <p:nvPr>
            <p:ph type="sldNum" sz="quarter" idx="12"/>
          </p:nvPr>
        </p:nvSpPr>
        <p:spPr>
          <a:xfrm>
            <a:off x="9317188" y="6408305"/>
            <a:ext cx="2743200" cy="365125"/>
          </a:xfrm>
        </p:spPr>
        <p:txBody>
          <a:bodyPr/>
          <a:lstStyle/>
          <a:p>
            <a:fld id="{0B555D82-D20F-4DB7-B3E9-7B7EAC2F87A9}" type="slidenum">
              <a:rPr lang="en-US" smtClean="0">
                <a:solidFill>
                  <a:srgbClr val="000000"/>
                </a:solidFill>
              </a:rPr>
              <a:t>2</a:t>
            </a:fld>
            <a:endParaRPr lang="en-US" dirty="0">
              <a:solidFill>
                <a:srgbClr val="000000"/>
              </a:solidFill>
            </a:endParaRPr>
          </a:p>
        </p:txBody>
      </p:sp>
      <p:sp>
        <p:nvSpPr>
          <p:cNvPr id="3" name="Rectangle 2"/>
          <p:cNvSpPr/>
          <p:nvPr/>
        </p:nvSpPr>
        <p:spPr>
          <a:xfrm>
            <a:off x="827773" y="1650686"/>
            <a:ext cx="3735666" cy="914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6600" b="1" dirty="0" smtClean="0">
                <a:ln w="12700">
                  <a:solidFill>
                    <a:schemeClr val="tx2">
                      <a:lumMod val="75000"/>
                    </a:schemeClr>
                  </a:solidFill>
                  <a:prstDash val="solid"/>
                </a:ln>
                <a:solidFill>
                  <a:srgbClr val="FF3399"/>
                </a:solidFill>
                <a:effectLst>
                  <a:glow rad="127000">
                    <a:srgbClr val="00FF00"/>
                  </a:glow>
                  <a:outerShdw dist="38100" dir="2640000" algn="bl" rotWithShape="0">
                    <a:schemeClr val="tx2">
                      <a:lumMod val="75000"/>
                    </a:schemeClr>
                  </a:outerShdw>
                </a:effectLst>
              </a:rPr>
              <a:t>Contempt</a:t>
            </a:r>
            <a:endParaRPr lang="en-US" sz="6600" b="1" dirty="0">
              <a:ln w="12700">
                <a:solidFill>
                  <a:schemeClr val="tx2">
                    <a:lumMod val="75000"/>
                  </a:schemeClr>
                </a:solidFill>
                <a:prstDash val="solid"/>
              </a:ln>
              <a:solidFill>
                <a:srgbClr val="FF3399"/>
              </a:solidFill>
              <a:effectLst>
                <a:glow rad="127000">
                  <a:srgbClr val="00FF00"/>
                </a:glow>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990944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5000" fill="hold" nodeType="with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3000"/>
                                        <p:tgtEl>
                                          <p:spTgt spid="3">
                                            <p:txEl>
                                              <p:pRg st="0" end="0"/>
                                            </p:txEl>
                                          </p:spTgt>
                                        </p:tgtEl>
                                      </p:cBhvr>
                                    </p:animEffect>
                                  </p:childTnLst>
                                </p:cTn>
                              </p:par>
                              <p:par>
                                <p:cTn id="8" presetID="36" presetClass="emph" presetSubtype="0" repeatCount="5000" fill="hold" nodeType="withEffect">
                                  <p:stCondLst>
                                    <p:cond delay="0"/>
                                  </p:stCondLst>
                                  <p:iterate type="lt">
                                    <p:tmPct val="10000"/>
                                  </p:iterate>
                                  <p:childTnLst>
                                    <p:animScale>
                                      <p:cBhvr>
                                        <p:cTn id="9" dur="250" autoRev="1" fill="hold">
                                          <p:stCondLst>
                                            <p:cond delay="0"/>
                                          </p:stCondLst>
                                        </p:cTn>
                                        <p:tgtEl>
                                          <p:spTgt spid="3">
                                            <p:txEl>
                                              <p:pRg st="0" end="0"/>
                                            </p:txEl>
                                          </p:spTgt>
                                        </p:tgtEl>
                                      </p:cBhvr>
                                      <p:to x="80000" y="100000"/>
                                    </p:animScale>
                                    <p:anim by="(#ppt_w*0.10)" calcmode="lin" valueType="num">
                                      <p:cBhvr>
                                        <p:cTn id="10" dur="250" autoRev="1" fill="hold">
                                          <p:stCondLst>
                                            <p:cond delay="0"/>
                                          </p:stCondLst>
                                        </p:cTn>
                                        <p:tgtEl>
                                          <p:spTgt spid="3">
                                            <p:txEl>
                                              <p:pRg st="0" end="0"/>
                                            </p:txEl>
                                          </p:spTgt>
                                        </p:tgtEl>
                                        <p:attrNameLst>
                                          <p:attrName>ppt_x</p:attrName>
                                        </p:attrNameLst>
                                      </p:cBhvr>
                                    </p:anim>
                                    <p:anim by="(-#ppt_w*0.10)" calcmode="lin" valueType="num">
                                      <p:cBhvr>
                                        <p:cTn id="11" dur="250" autoRev="1" fill="hold">
                                          <p:stCondLst>
                                            <p:cond delay="0"/>
                                          </p:stCondLst>
                                        </p:cTn>
                                        <p:tgtEl>
                                          <p:spTgt spid="3">
                                            <p:txEl>
                                              <p:pRg st="0" end="0"/>
                                            </p:txEl>
                                          </p:spTgt>
                                        </p:tgtEl>
                                        <p:attrNameLst>
                                          <p:attrName>ppt_y</p:attrName>
                                        </p:attrNameLst>
                                      </p:cBhvr>
                                    </p:anim>
                                    <p:animRot by="-480000">
                                      <p:cBhvr>
                                        <p:cTn id="12" dur="250" autoRev="1"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700" y="206099"/>
            <a:ext cx="9465094" cy="729644"/>
          </a:xfrm>
          <a:solidFill>
            <a:srgbClr val="F3D1FF"/>
          </a:solidFill>
          <a:ln w="76200">
            <a:solidFill>
              <a:srgbClr val="FF0000"/>
            </a:solidFill>
          </a:ln>
          <a:effectLst>
            <a:glow rad="228600">
              <a:schemeClr val="accent4">
                <a:satMod val="175000"/>
                <a:alpha val="40000"/>
              </a:schemeClr>
            </a:glow>
          </a:effectLst>
          <a:scene3d>
            <a:camera prst="orthographicFront"/>
            <a:lightRig rig="threePt" dir="t"/>
          </a:scene3d>
          <a:sp3d>
            <a:bevelT w="114300" prst="artDeco"/>
          </a:sp3d>
        </p:spPr>
        <p:txBody>
          <a:bodyPr>
            <a:sp3d extrusionH="57150">
              <a:bevelT w="38100" h="38100"/>
            </a:sp3d>
          </a:bodyPr>
          <a:lstStyle/>
          <a:p>
            <a:pPr algn="ctr"/>
            <a:r>
              <a:rPr lang="en-US" b="1" dirty="0" smtClean="0">
                <a:ln>
                  <a:solidFill>
                    <a:schemeClr val="tx1"/>
                  </a:solidFill>
                </a:ln>
                <a:solidFill>
                  <a:srgbClr val="FF0000"/>
                </a:solidFill>
              </a:rPr>
              <a:t>Feast of the </a:t>
            </a:r>
            <a:r>
              <a:rPr lang="en-US" b="1" dirty="0" smtClean="0">
                <a:ln>
                  <a:solidFill>
                    <a:schemeClr val="tx1"/>
                  </a:solidFill>
                </a:ln>
                <a:solidFill>
                  <a:srgbClr val="FF0000"/>
                </a:solidFill>
                <a:effectLst>
                  <a:glow rad="228600">
                    <a:schemeClr val="bg1">
                      <a:lumMod val="50000"/>
                      <a:alpha val="40000"/>
                    </a:schemeClr>
                  </a:glow>
                </a:effectLst>
              </a:rPr>
              <a:t>Yahudim</a:t>
            </a:r>
            <a:r>
              <a:rPr lang="en-US" b="1" dirty="0" smtClean="0">
                <a:solidFill>
                  <a:srgbClr val="FF0000"/>
                </a:solidFill>
              </a:rPr>
              <a:t> (Jews)   </a:t>
            </a:r>
            <a:r>
              <a:rPr lang="en-US" sz="2800" b="1" i="1" dirty="0" smtClean="0">
                <a:solidFill>
                  <a:srgbClr val="0000CC"/>
                </a:solidFill>
              </a:rPr>
              <a:t>#1</a:t>
            </a:r>
            <a:endParaRPr lang="en-US" sz="2800" b="1" i="1" dirty="0">
              <a:solidFill>
                <a:srgbClr val="0000CC"/>
              </a:solidFill>
            </a:endParaRPr>
          </a:p>
        </p:txBody>
      </p:sp>
      <p:sp>
        <p:nvSpPr>
          <p:cNvPr id="3" name="Content Placeholder 2"/>
          <p:cNvSpPr>
            <a:spLocks noGrp="1"/>
          </p:cNvSpPr>
          <p:nvPr>
            <p:ph idx="1"/>
          </p:nvPr>
        </p:nvSpPr>
        <p:spPr>
          <a:xfrm>
            <a:off x="242211" y="1241681"/>
            <a:ext cx="11714922" cy="5340626"/>
          </a:xfrm>
          <a:solidFill>
            <a:schemeClr val="bg2"/>
          </a:solidFill>
          <a:ln w="38100">
            <a:solidFill>
              <a:srgbClr val="008080"/>
            </a:solidFill>
          </a:ln>
          <a:effectLst>
            <a:glow rad="63500">
              <a:schemeClr val="accent1">
                <a:satMod val="175000"/>
                <a:alpha val="40000"/>
              </a:schemeClr>
            </a:glow>
          </a:effectLst>
          <a:scene3d>
            <a:camera prst="orthographicFront"/>
            <a:lightRig rig="threePt" dir="t"/>
          </a:scene3d>
          <a:sp3d>
            <a:bevelT w="114300" prst="artDeco"/>
          </a:sp3d>
        </p:spPr>
        <p:txBody>
          <a:bodyPr>
            <a:sp3d extrusionH="57150">
              <a:bevelT w="38100" h="38100"/>
            </a:sp3d>
          </a:bodyPr>
          <a:lstStyle/>
          <a:p>
            <a:pPr marL="0" indent="0" algn="ctr">
              <a:buNone/>
            </a:pPr>
            <a:r>
              <a:rPr lang="en-US" sz="3600" b="1" dirty="0" smtClean="0">
                <a:solidFill>
                  <a:srgbClr val="CC0099"/>
                </a:solidFill>
              </a:rPr>
              <a:t>Tishri</a:t>
            </a:r>
            <a:r>
              <a:rPr lang="en-US" sz="3600" b="1" dirty="0" smtClean="0"/>
              <a:t> the 7</a:t>
            </a:r>
            <a:r>
              <a:rPr lang="en-US" sz="3600" b="1" baseline="30000" dirty="0" smtClean="0"/>
              <a:t>th</a:t>
            </a:r>
            <a:r>
              <a:rPr lang="en-US" sz="3600" b="1" dirty="0" smtClean="0"/>
              <a:t> Month; </a:t>
            </a:r>
            <a:r>
              <a:rPr lang="en-US" sz="3600" b="1" dirty="0"/>
              <a:t>t</a:t>
            </a:r>
            <a:r>
              <a:rPr lang="en-US" sz="3600" b="1" dirty="0" smtClean="0"/>
              <a:t>he </a:t>
            </a:r>
            <a:r>
              <a:rPr lang="en-US" sz="3600" b="1" u="sng" dirty="0" smtClean="0"/>
              <a:t>Eight Days</a:t>
            </a:r>
            <a:r>
              <a:rPr lang="en-US" sz="3600" b="1" dirty="0" smtClean="0"/>
              <a:t> of </a:t>
            </a:r>
            <a:r>
              <a:rPr lang="en-US" sz="3600" b="1" i="1" dirty="0" smtClean="0">
                <a:solidFill>
                  <a:srgbClr val="CC0099"/>
                </a:solidFill>
                <a:latin typeface="Comic Sans MS" pitchFamily="66" charset="0"/>
              </a:rPr>
              <a:t>Sukkot</a:t>
            </a:r>
          </a:p>
          <a:p>
            <a:pPr marL="0" indent="0">
              <a:buNone/>
            </a:pPr>
            <a:endParaRPr lang="en-US" dirty="0" smtClean="0">
              <a:solidFill>
                <a:srgbClr val="008080"/>
              </a:solidFill>
              <a:latin typeface="Georgia" panose="02040502050405020303" pitchFamily="18" charset="0"/>
            </a:endParaRPr>
          </a:p>
          <a:p>
            <a:pPr marL="0" indent="0">
              <a:buNone/>
            </a:pPr>
            <a:r>
              <a:rPr lang="en-US" dirty="0" smtClean="0">
                <a:solidFill>
                  <a:srgbClr val="008080"/>
                </a:solidFill>
                <a:latin typeface="Georgia" panose="02040502050405020303" pitchFamily="18" charset="0"/>
              </a:rPr>
              <a:t>John </a:t>
            </a:r>
            <a:r>
              <a:rPr lang="en-US" dirty="0">
                <a:solidFill>
                  <a:srgbClr val="008080"/>
                </a:solidFill>
                <a:latin typeface="Georgia" panose="02040502050405020303" pitchFamily="18" charset="0"/>
              </a:rPr>
              <a:t>7:6</a:t>
            </a:r>
            <a:r>
              <a:rPr lang="en-US" dirty="0">
                <a:solidFill>
                  <a:prstClr val="black"/>
                </a:solidFill>
                <a:latin typeface="Georgia" panose="02040502050405020303" pitchFamily="18" charset="0"/>
              </a:rPr>
              <a:t>  </a:t>
            </a:r>
            <a:r>
              <a:rPr lang="he-IL" b="1" dirty="0">
                <a:solidFill>
                  <a:srgbClr val="0000CC"/>
                </a:solidFill>
                <a:latin typeface="SBL Hebrew"/>
              </a:rPr>
              <a:t>יהושע</a:t>
            </a:r>
            <a:r>
              <a:rPr lang="en-US" b="1" dirty="0">
                <a:solidFill>
                  <a:srgbClr val="0000CC"/>
                </a:solidFill>
                <a:latin typeface="Georgia" panose="02040502050405020303" pitchFamily="18" charset="0"/>
              </a:rPr>
              <a:t> </a:t>
            </a:r>
            <a:r>
              <a:rPr lang="en-US" b="1" dirty="0" smtClean="0">
                <a:solidFill>
                  <a:srgbClr val="0000CC"/>
                </a:solidFill>
                <a:latin typeface="Georgia" panose="02040502050405020303" pitchFamily="18" charset="0"/>
              </a:rPr>
              <a:t>[Yahusha] </a:t>
            </a:r>
            <a:r>
              <a:rPr lang="en-US" dirty="0" smtClean="0">
                <a:solidFill>
                  <a:prstClr val="black"/>
                </a:solidFill>
                <a:latin typeface="Georgia" panose="02040502050405020303" pitchFamily="18" charset="0"/>
              </a:rPr>
              <a:t>therefore 	 said to </a:t>
            </a:r>
            <a:r>
              <a:rPr lang="en-US" dirty="0">
                <a:solidFill>
                  <a:prstClr val="black"/>
                </a:solidFill>
                <a:latin typeface="Georgia" panose="02040502050405020303" pitchFamily="18" charset="0"/>
              </a:rPr>
              <a:t>them, </a:t>
            </a:r>
            <a:r>
              <a:rPr lang="en-US" b="1" dirty="0" smtClean="0">
                <a:solidFill>
                  <a:srgbClr val="0000CC"/>
                </a:solidFill>
                <a:effectLst>
                  <a:glow rad="101600">
                    <a:srgbClr val="34E9FC">
                      <a:alpha val="60000"/>
                    </a:srgbClr>
                  </a:glow>
                </a:effectLst>
                <a:latin typeface="Georgia" panose="02040502050405020303" pitchFamily="18" charset="0"/>
              </a:rPr>
              <a:t>“MY TIME </a:t>
            </a:r>
            <a:r>
              <a:rPr lang="en-US" dirty="0" smtClean="0">
                <a:solidFill>
                  <a:prstClr val="black"/>
                </a:solidFill>
                <a:latin typeface="Georgia" panose="02040502050405020303" pitchFamily="18" charset="0"/>
              </a:rPr>
              <a:t>has </a:t>
            </a:r>
            <a:r>
              <a:rPr lang="en-US" dirty="0">
                <a:solidFill>
                  <a:prstClr val="black"/>
                </a:solidFill>
                <a:latin typeface="Georgia" panose="02040502050405020303" pitchFamily="18" charset="0"/>
              </a:rPr>
              <a:t>not yet come, </a:t>
            </a:r>
            <a:endParaRPr lang="en-US" dirty="0" smtClean="0"/>
          </a:p>
          <a:p>
            <a:pPr marL="0" indent="0">
              <a:buNone/>
            </a:pPr>
            <a:endParaRPr lang="en-US" dirty="0"/>
          </a:p>
          <a:p>
            <a:endParaRPr lang="en-US" dirty="0" smtClean="0"/>
          </a:p>
          <a:p>
            <a:pPr marL="457200" lvl="1" indent="0">
              <a:buNone/>
            </a:pPr>
            <a:endParaRPr lang="en-US" dirty="0" smtClean="0"/>
          </a:p>
          <a:p>
            <a:pPr marL="457200" lvl="1" indent="0">
              <a:buNone/>
            </a:pPr>
            <a:r>
              <a:rPr lang="en-US" dirty="0" smtClean="0"/>
              <a:t>        </a:t>
            </a:r>
            <a:endParaRPr lang="en-US" dirty="0"/>
          </a:p>
          <a:p>
            <a:pPr marL="457200" lvl="1" indent="0">
              <a:buNone/>
            </a:pPr>
            <a:r>
              <a:rPr lang="en-US" dirty="0"/>
              <a:t>	</a:t>
            </a:r>
            <a:r>
              <a:rPr lang="en-US" dirty="0" smtClean="0"/>
              <a:t>			</a:t>
            </a:r>
            <a:r>
              <a:rPr lang="en-US" dirty="0"/>
              <a:t>	</a:t>
            </a:r>
            <a:endParaRPr lang="en-US" dirty="0" smtClean="0"/>
          </a:p>
        </p:txBody>
      </p:sp>
      <p:sp>
        <p:nvSpPr>
          <p:cNvPr id="4" name="Slide Number Placeholder 3"/>
          <p:cNvSpPr>
            <a:spLocks noGrp="1"/>
          </p:cNvSpPr>
          <p:nvPr>
            <p:ph type="sldNum" sz="quarter" idx="12"/>
          </p:nvPr>
        </p:nvSpPr>
        <p:spPr>
          <a:xfrm>
            <a:off x="9087527" y="6167443"/>
            <a:ext cx="2743200" cy="365125"/>
          </a:xfrm>
        </p:spPr>
        <p:txBody>
          <a:bodyPr/>
          <a:lstStyle/>
          <a:p>
            <a:fld id="{0B555D82-D20F-4DB7-B3E9-7B7EAC2F87A9}" type="slidenum">
              <a:rPr lang="en-US" smtClean="0">
                <a:solidFill>
                  <a:schemeClr val="tx1"/>
                </a:solidFill>
              </a:rPr>
              <a:t>20</a:t>
            </a:fld>
            <a:endParaRPr lang="en-US" dirty="0">
              <a:solidFill>
                <a:schemeClr val="tx1"/>
              </a:solidFill>
            </a:endParaRPr>
          </a:p>
        </p:txBody>
      </p:sp>
      <p:cxnSp>
        <p:nvCxnSpPr>
          <p:cNvPr id="27" name="Straight Connector 26"/>
          <p:cNvCxnSpPr/>
          <p:nvPr/>
        </p:nvCxnSpPr>
        <p:spPr>
          <a:xfrm>
            <a:off x="674881" y="1953752"/>
            <a:ext cx="10771075" cy="0"/>
          </a:xfrm>
          <a:prstGeom prst="line">
            <a:avLst/>
          </a:prstGeom>
          <a:ln w="76200">
            <a:solidFill>
              <a:srgbClr val="00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4862945" y="2885065"/>
            <a:ext cx="4885501" cy="603738"/>
            <a:chOff x="4862945" y="2885053"/>
            <a:chExt cx="4885501" cy="742622"/>
          </a:xfrm>
          <a:effectLst>
            <a:glow rad="127000">
              <a:srgbClr val="34E9FC"/>
            </a:glow>
          </a:effectLst>
        </p:grpSpPr>
        <p:cxnSp>
          <p:nvCxnSpPr>
            <p:cNvPr id="51" name="Straight Arrow Connector 50"/>
            <p:cNvCxnSpPr/>
            <p:nvPr/>
          </p:nvCxnSpPr>
          <p:spPr>
            <a:xfrm flipH="1">
              <a:off x="4862945" y="3627675"/>
              <a:ext cx="4505673" cy="0"/>
            </a:xfrm>
            <a:prstGeom prst="straightConnector1">
              <a:avLst/>
            </a:prstGeom>
            <a:ln w="76200">
              <a:solidFill>
                <a:srgbClr val="CC00FF"/>
              </a:solidFill>
              <a:prstDash val="solid"/>
              <a:headEnd type="none" w="med" len="med"/>
              <a:tailEnd type="arrow" w="med" len="med"/>
            </a:ln>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9368618" y="2885053"/>
              <a:ext cx="379828" cy="742622"/>
            </a:xfrm>
            <a:prstGeom prst="line">
              <a:avLst/>
            </a:prstGeom>
            <a:ln w="76200">
              <a:solidFill>
                <a:srgbClr val="CC00FF"/>
              </a:solidFill>
              <a:prstDash val="solid"/>
              <a:headEnd type="diamond" w="med" len="med"/>
              <a:tailEnd type="diamond" w="med" len="med"/>
            </a:ln>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sp>
        <p:nvSpPr>
          <p:cNvPr id="7" name="Right Brace 6"/>
          <p:cNvSpPr/>
          <p:nvPr/>
        </p:nvSpPr>
        <p:spPr>
          <a:xfrm rot="16200000">
            <a:off x="5772979" y="-1856352"/>
            <a:ext cx="689591" cy="11212289"/>
          </a:xfrm>
          <a:prstGeom prst="rightBrace">
            <a:avLst>
              <a:gd name="adj1" fmla="val 69857"/>
              <a:gd name="adj2" fmla="val 31958"/>
            </a:avLst>
          </a:prstGeom>
          <a:solidFill>
            <a:schemeClr val="accent6">
              <a:lumMod val="40000"/>
              <a:lumOff val="60000"/>
            </a:schemeClr>
          </a:solidFill>
          <a:ln>
            <a:noFill/>
            <a:prstDash val="lgDash"/>
          </a:ln>
          <a:effectLst>
            <a:glow rad="101600">
              <a:schemeClr val="accent4">
                <a:lumMod val="75000"/>
                <a:alpha val="60000"/>
              </a:schemeClr>
            </a:glow>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293915" y="5355771"/>
            <a:ext cx="4288972" cy="1187104"/>
          </a:xfrm>
          <a:prstGeom prst="rect">
            <a:avLst/>
          </a:prstGeom>
          <a:solidFill>
            <a:schemeClr val="accent4">
              <a:lumMod val="20000"/>
              <a:lumOff val="80000"/>
            </a:schemeClr>
          </a:solidFill>
          <a:ln w="76200">
            <a:solidFill>
              <a:srgbClr val="CC00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dirty="0" err="1" smtClean="0">
                <a:solidFill>
                  <a:srgbClr val="0000CC"/>
                </a:solidFill>
              </a:rPr>
              <a:t>Yahuah’s</a:t>
            </a:r>
            <a:r>
              <a:rPr lang="en-US" sz="3200" dirty="0" smtClean="0">
                <a:solidFill>
                  <a:srgbClr val="0000CC"/>
                </a:solidFill>
              </a:rPr>
              <a:t> Covenant </a:t>
            </a:r>
            <a:r>
              <a:rPr lang="en-US" sz="3200" dirty="0" smtClean="0">
                <a:solidFill>
                  <a:srgbClr val="FF3399"/>
                </a:solidFill>
              </a:rPr>
              <a:t>Feast of Sukkot started here!</a:t>
            </a:r>
            <a:endParaRPr lang="en-CA" sz="3200" dirty="0">
              <a:solidFill>
                <a:srgbClr val="FF3399"/>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3473924282"/>
              </p:ext>
            </p:extLst>
          </p:nvPr>
        </p:nvGraphicFramePr>
        <p:xfrm>
          <a:off x="4757055" y="5562598"/>
          <a:ext cx="7021285" cy="587338"/>
        </p:xfrm>
        <a:graphic>
          <a:graphicData uri="http://schemas.openxmlformats.org/drawingml/2006/table">
            <a:tbl>
              <a:tblPr firstRow="1" bandRow="1">
                <a:tableStyleId>{5C22544A-7EE6-4342-B048-85BDC9FD1C3A}</a:tableStyleId>
              </a:tblPr>
              <a:tblGrid>
                <a:gridCol w="1404257"/>
                <a:gridCol w="1404257"/>
                <a:gridCol w="1404257"/>
                <a:gridCol w="1404257"/>
                <a:gridCol w="1404257"/>
              </a:tblGrid>
              <a:tr h="587338">
                <a:tc>
                  <a:txBody>
                    <a:bodyPr/>
                    <a:lstStyle/>
                    <a:p>
                      <a:r>
                        <a:rPr lang="en-US" b="0" dirty="0" smtClean="0">
                          <a:solidFill>
                            <a:schemeClr val="tx1"/>
                          </a:solidFill>
                        </a:rPr>
                        <a:t>15</a:t>
                      </a:r>
                      <a:r>
                        <a:rPr lang="en-US" dirty="0" smtClean="0"/>
                        <a:t>      </a:t>
                      </a:r>
                      <a:r>
                        <a:rPr lang="en-US" sz="3200" dirty="0" smtClean="0">
                          <a:solidFill>
                            <a:srgbClr val="0000CC"/>
                          </a:solidFill>
                        </a:rPr>
                        <a:t>1</a:t>
                      </a:r>
                      <a:endParaRPr lang="en-CA" sz="3200"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FF99FF"/>
                    </a:solidFill>
                  </a:tcPr>
                </a:tc>
                <a:tc>
                  <a:txBody>
                    <a:bodyPr/>
                    <a:lstStyle/>
                    <a:p>
                      <a:r>
                        <a:rPr lang="en-US" b="0" dirty="0" smtClean="0">
                          <a:solidFill>
                            <a:schemeClr val="tx1"/>
                          </a:solidFill>
                        </a:rPr>
                        <a:t>16</a:t>
                      </a:r>
                      <a:r>
                        <a:rPr lang="en-US" dirty="0" smtClean="0"/>
                        <a:t>      </a:t>
                      </a:r>
                      <a:r>
                        <a:rPr lang="en-US" sz="3200" dirty="0" smtClean="0">
                          <a:solidFill>
                            <a:srgbClr val="0000CC"/>
                          </a:solidFill>
                        </a:rPr>
                        <a:t>2</a:t>
                      </a:r>
                      <a:endParaRPr lang="en-CA" sz="3200"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FF99FF"/>
                    </a:solidFill>
                  </a:tcPr>
                </a:tc>
                <a:tc>
                  <a:txBody>
                    <a:bodyPr/>
                    <a:lstStyle/>
                    <a:p>
                      <a:r>
                        <a:rPr lang="en-US" b="0" dirty="0" smtClean="0">
                          <a:solidFill>
                            <a:schemeClr val="tx1"/>
                          </a:solidFill>
                        </a:rPr>
                        <a:t>17      </a:t>
                      </a:r>
                      <a:r>
                        <a:rPr lang="en-US" sz="3200" b="0" dirty="0" smtClean="0">
                          <a:solidFill>
                            <a:srgbClr val="0000CC"/>
                          </a:solidFill>
                        </a:rPr>
                        <a:t>3</a:t>
                      </a:r>
                      <a:endParaRPr lang="en-CA" sz="3200" b="0"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FF99FF"/>
                    </a:solidFill>
                  </a:tcPr>
                </a:tc>
                <a:tc>
                  <a:txBody>
                    <a:bodyPr/>
                    <a:lstStyle/>
                    <a:p>
                      <a:r>
                        <a:rPr lang="en-US" b="0" dirty="0" smtClean="0">
                          <a:solidFill>
                            <a:schemeClr val="tx1"/>
                          </a:solidFill>
                        </a:rPr>
                        <a:t>18      </a:t>
                      </a:r>
                      <a:r>
                        <a:rPr lang="en-US" sz="3200" b="0" dirty="0" smtClean="0">
                          <a:solidFill>
                            <a:srgbClr val="0000CC"/>
                          </a:solidFill>
                        </a:rPr>
                        <a:t>4</a:t>
                      </a:r>
                      <a:endParaRPr lang="en-CA" sz="3200" b="0"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FF99FF"/>
                    </a:solidFill>
                  </a:tcPr>
                </a:tc>
                <a:tc>
                  <a:txBody>
                    <a:bodyPr/>
                    <a:lstStyle/>
                    <a:p>
                      <a:r>
                        <a:rPr lang="en-US" b="0" dirty="0" smtClean="0">
                          <a:solidFill>
                            <a:schemeClr val="tx1"/>
                          </a:solidFill>
                        </a:rPr>
                        <a:t>19     </a:t>
                      </a:r>
                      <a:r>
                        <a:rPr lang="en-US" sz="3200" b="0" dirty="0" smtClean="0">
                          <a:solidFill>
                            <a:srgbClr val="0000CC"/>
                          </a:solidFill>
                        </a:rPr>
                        <a:t>5</a:t>
                      </a:r>
                      <a:endParaRPr lang="en-CA" sz="3200" b="0"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FF99FF"/>
                    </a:solidFill>
                  </a:tcPr>
                </a:tc>
              </a:tr>
            </a:tbl>
          </a:graphicData>
        </a:graphic>
      </p:graphicFrame>
      <p:sp>
        <p:nvSpPr>
          <p:cNvPr id="11" name="Bent Arrow 10"/>
          <p:cNvSpPr/>
          <p:nvPr/>
        </p:nvSpPr>
        <p:spPr>
          <a:xfrm rot="5400000" flipH="1">
            <a:off x="4946899" y="5734961"/>
            <a:ext cx="450605" cy="1107367"/>
          </a:xfrm>
          <a:prstGeom prst="bentArrow">
            <a:avLst>
              <a:gd name="adj1" fmla="val 25000"/>
              <a:gd name="adj2" fmla="val 50000"/>
              <a:gd name="adj3" fmla="val 37376"/>
              <a:gd name="adj4" fmla="val 62624"/>
            </a:avLst>
          </a:prstGeom>
          <a:solidFill>
            <a:srgbClr val="FFFF00"/>
          </a:solidFill>
          <a:ln w="38100">
            <a:solidFill>
              <a:srgbClr val="CC0099"/>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1369015391"/>
              </p:ext>
            </p:extLst>
          </p:nvPr>
        </p:nvGraphicFramePr>
        <p:xfrm>
          <a:off x="489857" y="4159051"/>
          <a:ext cx="11244944" cy="701040"/>
        </p:xfrm>
        <a:graphic>
          <a:graphicData uri="http://schemas.openxmlformats.org/drawingml/2006/table">
            <a:tbl>
              <a:tblPr firstRow="1" bandRow="1">
                <a:tableStyleId>{5C22544A-7EE6-4342-B048-85BDC9FD1C3A}</a:tableStyleId>
              </a:tblPr>
              <a:tblGrid>
                <a:gridCol w="1405618"/>
                <a:gridCol w="1405618"/>
                <a:gridCol w="1405618"/>
                <a:gridCol w="1405618"/>
                <a:gridCol w="1405618"/>
                <a:gridCol w="1405618"/>
                <a:gridCol w="1405618"/>
                <a:gridCol w="1405618"/>
              </a:tblGrid>
              <a:tr h="675013">
                <a:tc>
                  <a:txBody>
                    <a:bodyPr/>
                    <a:lstStyle/>
                    <a:p>
                      <a:r>
                        <a:rPr lang="en-US" b="0" dirty="0" smtClean="0">
                          <a:solidFill>
                            <a:schemeClr val="tx1"/>
                          </a:solidFill>
                        </a:rPr>
                        <a:t>15       </a:t>
                      </a:r>
                      <a:r>
                        <a:rPr lang="en-US" sz="2800" b="0" dirty="0" smtClean="0">
                          <a:solidFill>
                            <a:schemeClr val="tx1"/>
                          </a:solidFill>
                        </a:rPr>
                        <a:t>1</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smtClean="0">
                          <a:solidFill>
                            <a:schemeClr val="tx1"/>
                          </a:solidFill>
                        </a:rPr>
                        <a:t>16     </a:t>
                      </a:r>
                      <a:r>
                        <a:rPr lang="en-US" sz="2800" b="0" dirty="0" smtClean="0">
                          <a:solidFill>
                            <a:schemeClr val="tx1"/>
                          </a:solidFill>
                        </a:rPr>
                        <a:t> 2</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smtClean="0">
                          <a:solidFill>
                            <a:schemeClr val="tx1"/>
                          </a:solidFill>
                        </a:rPr>
                        <a:t>17      </a:t>
                      </a:r>
                      <a:r>
                        <a:rPr lang="en-US" sz="2800" b="0" dirty="0" smtClean="0">
                          <a:solidFill>
                            <a:schemeClr val="tx1"/>
                          </a:solidFill>
                        </a:rPr>
                        <a:t>3</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smtClean="0">
                          <a:solidFill>
                            <a:schemeClr val="tx1"/>
                          </a:solidFill>
                        </a:rPr>
                        <a:t>    18   </a:t>
                      </a:r>
                      <a:r>
                        <a:rPr lang="en-US" sz="4000" b="0" dirty="0" smtClean="0">
                          <a:solidFill>
                            <a:schemeClr val="tx1"/>
                          </a:solidFill>
                        </a:rPr>
                        <a:t>4</a:t>
                      </a:r>
                      <a:endParaRPr lang="en-CA" sz="4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FF3399"/>
                    </a:solidFill>
                  </a:tcPr>
                </a:tc>
                <a:tc>
                  <a:txBody>
                    <a:bodyPr/>
                    <a:lstStyle/>
                    <a:p>
                      <a:r>
                        <a:rPr lang="en-US" b="0" dirty="0" smtClean="0">
                          <a:solidFill>
                            <a:schemeClr val="tx1"/>
                          </a:solidFill>
                        </a:rPr>
                        <a:t>19      </a:t>
                      </a:r>
                      <a:r>
                        <a:rPr lang="en-US" sz="2800" b="0" dirty="0" smtClean="0">
                          <a:solidFill>
                            <a:schemeClr val="tx1"/>
                          </a:solidFill>
                        </a:rPr>
                        <a:t>5</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smtClean="0">
                          <a:solidFill>
                            <a:schemeClr val="tx1"/>
                          </a:solidFill>
                        </a:rPr>
                        <a:t>20      </a:t>
                      </a:r>
                      <a:r>
                        <a:rPr lang="en-US" sz="2800" b="0" dirty="0" smtClean="0">
                          <a:solidFill>
                            <a:schemeClr val="tx1"/>
                          </a:solidFill>
                        </a:rPr>
                        <a:t>6</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smtClean="0">
                          <a:solidFill>
                            <a:schemeClr val="tx1"/>
                          </a:solidFill>
                        </a:rPr>
                        <a:t>21      </a:t>
                      </a:r>
                      <a:r>
                        <a:rPr lang="en-US" sz="2800" b="0" dirty="0" smtClean="0">
                          <a:solidFill>
                            <a:schemeClr val="tx1"/>
                          </a:solidFill>
                        </a:rPr>
                        <a:t>7</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smtClean="0">
                          <a:solidFill>
                            <a:schemeClr val="tx1"/>
                          </a:solidFill>
                        </a:rPr>
                        <a:t>22      </a:t>
                      </a:r>
                      <a:r>
                        <a:rPr lang="en-US" sz="2800" b="0" dirty="0" smtClean="0">
                          <a:solidFill>
                            <a:schemeClr val="tx1"/>
                          </a:solidFill>
                        </a:rPr>
                        <a:t>8</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r>
            </a:tbl>
          </a:graphicData>
        </a:graphic>
      </p:graphicFrame>
      <p:cxnSp>
        <p:nvCxnSpPr>
          <p:cNvPr id="41" name="Straight Arrow Connector 40"/>
          <p:cNvCxnSpPr/>
          <p:nvPr/>
        </p:nvCxnSpPr>
        <p:spPr>
          <a:xfrm flipH="1">
            <a:off x="1404257" y="3193961"/>
            <a:ext cx="1905613" cy="1083230"/>
          </a:xfrm>
          <a:prstGeom prst="straightConnector1">
            <a:avLst/>
          </a:prstGeom>
          <a:ln w="76200">
            <a:solidFill>
              <a:srgbClr val="008080"/>
            </a:solidFill>
            <a:headEnd type="none" w="med" len="med"/>
            <a:tailEnd type="arrow" w="med" len="med"/>
          </a:ln>
          <a:effectLst>
            <a:glow rad="228600">
              <a:schemeClr val="accent6">
                <a:satMod val="175000"/>
                <a:alpha val="40000"/>
              </a:schemeClr>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46211" y="3404998"/>
            <a:ext cx="0" cy="2745433"/>
          </a:xfrm>
          <a:prstGeom prst="line">
            <a:avLst/>
          </a:prstGeom>
          <a:ln w="76200">
            <a:solidFill>
              <a:srgbClr val="34E9FC"/>
            </a:solidFill>
          </a:ln>
          <a:effectLst>
            <a:glow rad="127000">
              <a:srgbClr val="FFFF00"/>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466114" y="2329543"/>
            <a:ext cx="177130" cy="440460"/>
          </a:xfrm>
          <a:prstGeom prst="straightConnector1">
            <a:avLst/>
          </a:prstGeom>
          <a:ln w="57150">
            <a:solidFill>
              <a:schemeClr val="bg1"/>
            </a:solidFill>
            <a:tailEnd type="arrow"/>
          </a:ln>
          <a:effectLst>
            <a:glow rad="127000">
              <a:schemeClr val="tx1"/>
            </a:glow>
          </a:effectLst>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914900" y="4974770"/>
            <a:ext cx="6860971" cy="478972"/>
          </a:xfrm>
          <a:prstGeom prst="rect">
            <a:avLst/>
          </a:prstGeom>
          <a:solidFill>
            <a:schemeClr val="accent4">
              <a:lumMod val="60000"/>
              <a:lumOff val="40000"/>
            </a:schemeClr>
          </a:solidFill>
          <a:ln w="28575">
            <a:solidFill>
              <a:srgbClr val="00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u="sng" dirty="0" smtClean="0">
                <a:solidFill>
                  <a:srgbClr val="FF3399"/>
                </a:solidFill>
                <a:latin typeface="Arial Black" pitchFamily="34" charset="0"/>
              </a:rPr>
              <a:t>MIDST</a:t>
            </a:r>
            <a:r>
              <a:rPr lang="en-US" sz="2800" b="1" dirty="0" smtClean="0">
                <a:solidFill>
                  <a:srgbClr val="FF0000"/>
                </a:solidFill>
              </a:rPr>
              <a:t> of the Feast of the </a:t>
            </a:r>
            <a:r>
              <a:rPr lang="en-US" sz="2800" b="1" dirty="0" err="1" smtClean="0">
                <a:solidFill>
                  <a:srgbClr val="FF0000"/>
                </a:solidFill>
              </a:rPr>
              <a:t>Yahudim</a:t>
            </a:r>
            <a:r>
              <a:rPr lang="en-US" sz="2800" b="1" dirty="0" smtClean="0">
                <a:solidFill>
                  <a:srgbClr val="FF0000"/>
                </a:solidFill>
              </a:rPr>
              <a:t> - </a:t>
            </a:r>
            <a:r>
              <a:rPr lang="en-US" sz="2000" dirty="0" smtClean="0">
                <a:solidFill>
                  <a:srgbClr val="00B050"/>
                </a:solidFill>
              </a:rPr>
              <a:t>John 7:14</a:t>
            </a:r>
            <a:endParaRPr lang="en-CA" sz="2000" dirty="0">
              <a:solidFill>
                <a:srgbClr val="00B050"/>
              </a:solidFill>
            </a:endParaRPr>
          </a:p>
        </p:txBody>
      </p:sp>
      <p:sp>
        <p:nvSpPr>
          <p:cNvPr id="13" name="Oval 12"/>
          <p:cNvSpPr/>
          <p:nvPr/>
        </p:nvSpPr>
        <p:spPr>
          <a:xfrm>
            <a:off x="4811484" y="4113901"/>
            <a:ext cx="1306288" cy="773584"/>
          </a:xfrm>
          <a:prstGeom prst="ellipse">
            <a:avLst/>
          </a:prstGeom>
          <a:noFill/>
          <a:ln w="76200">
            <a:solidFill>
              <a:srgbClr val="00FF00"/>
            </a:solidFill>
          </a:ln>
          <a:effectLst>
            <a:glow rad="127000">
              <a:srgbClr val="FF99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4907962" y="1893676"/>
            <a:ext cx="3470563" cy="441308"/>
          </a:xfrm>
          <a:prstGeom prst="rect">
            <a:avLst/>
          </a:prstGeom>
          <a:solidFill>
            <a:schemeClr val="tx1"/>
          </a:solidFill>
          <a:ln>
            <a:solidFill>
              <a:srgbClr val="FF99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rgbClr val="FF3399"/>
                  </a:solidFill>
                </a:ln>
              </a:rPr>
              <a:t>Human Manipulation</a:t>
            </a:r>
            <a:endParaRPr lang="en-CA" sz="2800" b="1" dirty="0">
              <a:ln>
                <a:solidFill>
                  <a:srgbClr val="FF3399"/>
                </a:solidFill>
              </a:ln>
            </a:endParaRPr>
          </a:p>
        </p:txBody>
      </p:sp>
      <p:sp>
        <p:nvSpPr>
          <p:cNvPr id="20" name="Rectangle 19"/>
          <p:cNvSpPr/>
          <p:nvPr/>
        </p:nvSpPr>
        <p:spPr>
          <a:xfrm>
            <a:off x="2390408" y="2783987"/>
            <a:ext cx="2921822" cy="428490"/>
          </a:xfrm>
          <a:prstGeom prst="rect">
            <a:avLst/>
          </a:prstGeom>
          <a:noFill/>
          <a:ln>
            <a:noFill/>
          </a:ln>
          <a:effectLst>
            <a:glow rad="127000">
              <a:srgbClr val="FF99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dirty="0">
                <a:solidFill>
                  <a:prstClr val="black"/>
                </a:solidFill>
                <a:latin typeface="Georgia" panose="02040502050405020303" pitchFamily="18" charset="0"/>
              </a:rPr>
              <a:t>but </a:t>
            </a:r>
            <a:r>
              <a:rPr lang="en-US" sz="2800" u="sng" dirty="0">
                <a:solidFill>
                  <a:schemeClr val="tx1"/>
                </a:solidFill>
                <a:effectLst>
                  <a:glow rad="127000">
                    <a:srgbClr val="FF9900"/>
                  </a:glow>
                </a:effectLst>
                <a:latin typeface="Arial Black" panose="020B0A04020102020204" pitchFamily="34" charset="0"/>
              </a:rPr>
              <a:t>Your </a:t>
            </a:r>
            <a:r>
              <a:rPr lang="en-US" sz="2800" u="sng" dirty="0" smtClean="0">
                <a:solidFill>
                  <a:schemeClr val="tx1"/>
                </a:solidFill>
                <a:effectLst>
                  <a:glow rad="127000">
                    <a:srgbClr val="FF9900"/>
                  </a:glow>
                </a:effectLst>
                <a:latin typeface="Arial Black" panose="020B0A04020102020204" pitchFamily="34" charset="0"/>
              </a:rPr>
              <a:t>Time</a:t>
            </a:r>
            <a:endParaRPr lang="en-CA" sz="2800" dirty="0"/>
          </a:p>
        </p:txBody>
      </p:sp>
      <p:cxnSp>
        <p:nvCxnSpPr>
          <p:cNvPr id="22" name="Straight Connector 21"/>
          <p:cNvCxnSpPr>
            <a:stCxn id="7" idx="1"/>
          </p:cNvCxnSpPr>
          <p:nvPr/>
        </p:nvCxnSpPr>
        <p:spPr>
          <a:xfrm flipH="1" flipV="1">
            <a:off x="4094019" y="3193963"/>
            <a:ext cx="834" cy="211034"/>
          </a:xfrm>
          <a:prstGeom prst="line">
            <a:avLst/>
          </a:prstGeom>
          <a:ln w="57150">
            <a:solidFill>
              <a:srgbClr val="FF990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178124" y="2726459"/>
            <a:ext cx="3301845" cy="543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dirty="0">
                <a:solidFill>
                  <a:prstClr val="black"/>
                </a:solidFill>
                <a:latin typeface="Georgia" panose="02040502050405020303" pitchFamily="18" charset="0"/>
              </a:rPr>
              <a:t>is </a:t>
            </a:r>
            <a:r>
              <a:rPr lang="en-US" sz="2800" b="1" u="sng" dirty="0">
                <a:solidFill>
                  <a:srgbClr val="FF0000"/>
                </a:solidFill>
                <a:latin typeface="Arial Black" pitchFamily="34" charset="0"/>
              </a:rPr>
              <a:t>ALWAYS</a:t>
            </a:r>
            <a:r>
              <a:rPr lang="en-US" sz="2800" dirty="0">
                <a:solidFill>
                  <a:prstClr val="black"/>
                </a:solidFill>
                <a:latin typeface="Georgia" panose="02040502050405020303" pitchFamily="18" charset="0"/>
              </a:rPr>
              <a:t> ready. </a:t>
            </a:r>
            <a:endParaRPr lang="en-CA" dirty="0"/>
          </a:p>
        </p:txBody>
      </p:sp>
      <p:sp>
        <p:nvSpPr>
          <p:cNvPr id="34" name="Rectangle 33"/>
          <p:cNvSpPr/>
          <p:nvPr/>
        </p:nvSpPr>
        <p:spPr>
          <a:xfrm>
            <a:off x="6060418" y="3785254"/>
            <a:ext cx="3595211" cy="328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Sukkot Feast of the </a:t>
            </a:r>
            <a:r>
              <a:rPr lang="en-US" sz="2000" b="1" dirty="0" err="1" smtClean="0">
                <a:solidFill>
                  <a:schemeClr val="tx1"/>
                </a:solidFill>
              </a:rPr>
              <a:t>Yahudim</a:t>
            </a:r>
            <a:r>
              <a:rPr lang="en-US" sz="2000" b="1" dirty="0" smtClean="0">
                <a:solidFill>
                  <a:schemeClr val="tx1"/>
                </a:solidFill>
              </a:rPr>
              <a:t>!</a:t>
            </a:r>
            <a:endParaRPr lang="en-CA" sz="2000" b="1" dirty="0">
              <a:solidFill>
                <a:schemeClr val="tx1"/>
              </a:solidFill>
            </a:endParaRPr>
          </a:p>
        </p:txBody>
      </p:sp>
    </p:spTree>
    <p:extLst>
      <p:ext uri="{BB962C8B-B14F-4D97-AF65-F5344CB8AC3E}">
        <p14:creationId xmlns:p14="http://schemas.microsoft.com/office/powerpoint/2010/main" val="1997021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1250"/>
                                        <p:tgtEl>
                                          <p:spTgt spid="17"/>
                                        </p:tgtEl>
                                      </p:cBhvr>
                                    </p:animEffect>
                                  </p:childTnLst>
                                </p:cTn>
                              </p:par>
                              <p:par>
                                <p:cTn id="15" presetID="31" presetClass="entr" presetSubtype="0" fill="hold" grpId="0" nodeType="with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par>
                                <p:cTn id="21" presetID="31" presetClass="entr" presetSubtype="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par>
                                <p:cTn id="27" presetID="2" presetClass="entr" presetSubtype="8" fill="hold" nodeType="withEffect">
                                  <p:stCondLst>
                                    <p:cond delay="200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1250" fill="hold"/>
                                        <p:tgtEl>
                                          <p:spTgt spid="24"/>
                                        </p:tgtEl>
                                        <p:attrNameLst>
                                          <p:attrName>ppt_x</p:attrName>
                                        </p:attrNameLst>
                                      </p:cBhvr>
                                      <p:tavLst>
                                        <p:tav tm="0">
                                          <p:val>
                                            <p:strVal val="0-#ppt_w/2"/>
                                          </p:val>
                                        </p:tav>
                                        <p:tav tm="100000">
                                          <p:val>
                                            <p:strVal val="#ppt_x"/>
                                          </p:val>
                                        </p:tav>
                                      </p:tavLst>
                                    </p:anim>
                                    <p:anim calcmode="lin" valueType="num">
                                      <p:cBhvr additive="base">
                                        <p:cTn id="30" dur="1250" fill="hold"/>
                                        <p:tgtEl>
                                          <p:spTgt spid="24"/>
                                        </p:tgtEl>
                                        <p:attrNameLst>
                                          <p:attrName>ppt_y</p:attrName>
                                        </p:attrNameLst>
                                      </p:cBhvr>
                                      <p:tavLst>
                                        <p:tav tm="0">
                                          <p:val>
                                            <p:strVal val="#ppt_y"/>
                                          </p:val>
                                        </p:tav>
                                        <p:tav tm="100000">
                                          <p:val>
                                            <p:strVal val="#ppt_y"/>
                                          </p:val>
                                        </p:tav>
                                      </p:tavLst>
                                    </p:anim>
                                  </p:childTnLst>
                                </p:cTn>
                              </p:par>
                              <p:par>
                                <p:cTn id="31" presetID="22" presetClass="entr" presetSubtype="2" fill="hold" nodeType="withEffect">
                                  <p:stCondLst>
                                    <p:cond delay="2500"/>
                                  </p:stCondLst>
                                  <p:childTnLst>
                                    <p:set>
                                      <p:cBhvr>
                                        <p:cTn id="32" dur="1" fill="hold">
                                          <p:stCondLst>
                                            <p:cond delay="0"/>
                                          </p:stCondLst>
                                        </p:cTn>
                                        <p:tgtEl>
                                          <p:spTgt spid="75"/>
                                        </p:tgtEl>
                                        <p:attrNameLst>
                                          <p:attrName>style.visibility</p:attrName>
                                        </p:attrNameLst>
                                      </p:cBhvr>
                                      <p:to>
                                        <p:strVal val="visible"/>
                                      </p:to>
                                    </p:set>
                                    <p:animEffect transition="in" filter="wipe(right)">
                                      <p:cBhvr>
                                        <p:cTn id="33" dur="1250"/>
                                        <p:tgtEl>
                                          <p:spTgt spid="7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1500"/>
                                        <p:tgtEl>
                                          <p:spTgt spid="20"/>
                                        </p:tgtEl>
                                      </p:cBhvr>
                                    </p:animEffect>
                                  </p:childTnLst>
                                </p:cTn>
                              </p:par>
                              <p:par>
                                <p:cTn id="39" presetID="22" presetClass="entr" presetSubtype="8" fill="hold" nodeType="withEffect">
                                  <p:stCondLst>
                                    <p:cond delay="125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1500"/>
                                        <p:tgtEl>
                                          <p:spTgt spid="19"/>
                                        </p:tgtEl>
                                      </p:cBhvr>
                                    </p:animEffect>
                                  </p:childTnLst>
                                </p:cTn>
                              </p:par>
                              <p:par>
                                <p:cTn id="42" presetID="47" presetClass="entr" presetSubtype="0" fill="hold" grpId="0" nodeType="withEffect">
                                  <p:stCondLst>
                                    <p:cond delay="225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25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par>
                                <p:cTn id="52" presetID="14" presetClass="entr" presetSubtype="10" fill="hold" nodeType="withEffect">
                                  <p:stCondLst>
                                    <p:cond delay="2750"/>
                                  </p:stCondLst>
                                  <p:childTnLst>
                                    <p:set>
                                      <p:cBhvr>
                                        <p:cTn id="53" dur="1" fill="hold">
                                          <p:stCondLst>
                                            <p:cond delay="0"/>
                                          </p:stCondLst>
                                        </p:cTn>
                                        <p:tgtEl>
                                          <p:spTgt spid="22"/>
                                        </p:tgtEl>
                                        <p:attrNameLst>
                                          <p:attrName>style.visibility</p:attrName>
                                        </p:attrNameLst>
                                      </p:cBhvr>
                                      <p:to>
                                        <p:strVal val="visible"/>
                                      </p:to>
                                    </p:set>
                                    <p:animEffect transition="in" filter="randombar(horizontal)">
                                      <p:cBhvr>
                                        <p:cTn id="54" dur="125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0">
                                            <p:txEl>
                                              <p:pRg st="0" end="0"/>
                                            </p:txEl>
                                          </p:spTgt>
                                        </p:tgtEl>
                                        <p:attrNameLst>
                                          <p:attrName>style.visibility</p:attrName>
                                        </p:attrNameLst>
                                      </p:cBhvr>
                                      <p:to>
                                        <p:strVal val="visible"/>
                                      </p:to>
                                    </p:set>
                                    <p:animEffect transition="in" filter="wipe(left)">
                                      <p:cBhvr>
                                        <p:cTn id="59" dur="1500"/>
                                        <p:tgtEl>
                                          <p:spTgt spid="30">
                                            <p:txEl>
                                              <p:pRg st="0" end="0"/>
                                            </p:txEl>
                                          </p:spTgt>
                                        </p:tgtEl>
                                      </p:cBhvr>
                                    </p:animEffect>
                                  </p:childTnLst>
                                </p:cTn>
                              </p:par>
                              <p:par>
                                <p:cTn id="60" presetID="22" presetClass="entr" presetSubtype="2" fill="hold" nodeType="withEffect">
                                  <p:stCondLst>
                                    <p:cond delay="1000"/>
                                  </p:stCondLst>
                                  <p:childTnLst>
                                    <p:set>
                                      <p:cBhvr>
                                        <p:cTn id="61" dur="1" fill="hold">
                                          <p:stCondLst>
                                            <p:cond delay="0"/>
                                          </p:stCondLst>
                                        </p:cTn>
                                        <p:tgtEl>
                                          <p:spTgt spid="41"/>
                                        </p:tgtEl>
                                        <p:attrNameLst>
                                          <p:attrName>style.visibility</p:attrName>
                                        </p:attrNameLst>
                                      </p:cBhvr>
                                      <p:to>
                                        <p:strVal val="visible"/>
                                      </p:to>
                                    </p:set>
                                    <p:animEffect transition="in" filter="wipe(right)">
                                      <p:cBhvr>
                                        <p:cTn id="62" dur="125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500" fill="hold"/>
                                        <p:tgtEl>
                                          <p:spTgt spid="14"/>
                                        </p:tgtEl>
                                        <p:attrNameLst>
                                          <p:attrName>ppt_w</p:attrName>
                                        </p:attrNameLst>
                                      </p:cBhvr>
                                      <p:tavLst>
                                        <p:tav tm="0">
                                          <p:val>
                                            <p:fltVal val="0"/>
                                          </p:val>
                                        </p:tav>
                                        <p:tav tm="100000">
                                          <p:val>
                                            <p:strVal val="#ppt_w"/>
                                          </p:val>
                                        </p:tav>
                                      </p:tavLst>
                                    </p:anim>
                                    <p:anim calcmode="lin" valueType="num">
                                      <p:cBhvr>
                                        <p:cTn id="68" dur="1500" fill="hold"/>
                                        <p:tgtEl>
                                          <p:spTgt spid="14"/>
                                        </p:tgtEl>
                                        <p:attrNameLst>
                                          <p:attrName>ppt_h</p:attrName>
                                        </p:attrNameLst>
                                      </p:cBhvr>
                                      <p:tavLst>
                                        <p:tav tm="0">
                                          <p:val>
                                            <p:fltVal val="0"/>
                                          </p:val>
                                        </p:tav>
                                        <p:tav tm="100000">
                                          <p:val>
                                            <p:strVal val="#ppt_h"/>
                                          </p:val>
                                        </p:tav>
                                      </p:tavLst>
                                    </p:anim>
                                    <p:anim calcmode="lin" valueType="num">
                                      <p:cBhvr>
                                        <p:cTn id="69" dur="1500" fill="hold"/>
                                        <p:tgtEl>
                                          <p:spTgt spid="14"/>
                                        </p:tgtEl>
                                        <p:attrNameLst>
                                          <p:attrName>style.rotation</p:attrName>
                                        </p:attrNameLst>
                                      </p:cBhvr>
                                      <p:tavLst>
                                        <p:tav tm="0">
                                          <p:val>
                                            <p:fltVal val="90"/>
                                          </p:val>
                                        </p:tav>
                                        <p:tav tm="100000">
                                          <p:val>
                                            <p:fltVal val="0"/>
                                          </p:val>
                                        </p:tav>
                                      </p:tavLst>
                                    </p:anim>
                                    <p:animEffect transition="in" filter="fade">
                                      <p:cBhvr>
                                        <p:cTn id="70" dur="1500"/>
                                        <p:tgtEl>
                                          <p:spTgt spid="14"/>
                                        </p:tgtEl>
                                      </p:cBhvr>
                                    </p:animEffect>
                                  </p:childTnLst>
                                </p:cTn>
                              </p:par>
                              <p:par>
                                <p:cTn id="71" presetID="31" presetClass="entr" presetSubtype="0"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1500" fill="hold"/>
                                        <p:tgtEl>
                                          <p:spTgt spid="18"/>
                                        </p:tgtEl>
                                        <p:attrNameLst>
                                          <p:attrName>ppt_w</p:attrName>
                                        </p:attrNameLst>
                                      </p:cBhvr>
                                      <p:tavLst>
                                        <p:tav tm="0">
                                          <p:val>
                                            <p:fltVal val="0"/>
                                          </p:val>
                                        </p:tav>
                                        <p:tav tm="100000">
                                          <p:val>
                                            <p:strVal val="#ppt_w"/>
                                          </p:val>
                                        </p:tav>
                                      </p:tavLst>
                                    </p:anim>
                                    <p:anim calcmode="lin" valueType="num">
                                      <p:cBhvr>
                                        <p:cTn id="74" dur="1500" fill="hold"/>
                                        <p:tgtEl>
                                          <p:spTgt spid="18"/>
                                        </p:tgtEl>
                                        <p:attrNameLst>
                                          <p:attrName>ppt_h</p:attrName>
                                        </p:attrNameLst>
                                      </p:cBhvr>
                                      <p:tavLst>
                                        <p:tav tm="0">
                                          <p:val>
                                            <p:fltVal val="0"/>
                                          </p:val>
                                        </p:tav>
                                        <p:tav tm="100000">
                                          <p:val>
                                            <p:strVal val="#ppt_h"/>
                                          </p:val>
                                        </p:tav>
                                      </p:tavLst>
                                    </p:anim>
                                    <p:anim calcmode="lin" valueType="num">
                                      <p:cBhvr>
                                        <p:cTn id="75" dur="1500" fill="hold"/>
                                        <p:tgtEl>
                                          <p:spTgt spid="18"/>
                                        </p:tgtEl>
                                        <p:attrNameLst>
                                          <p:attrName>style.rotation</p:attrName>
                                        </p:attrNameLst>
                                      </p:cBhvr>
                                      <p:tavLst>
                                        <p:tav tm="0">
                                          <p:val>
                                            <p:fltVal val="90"/>
                                          </p:val>
                                        </p:tav>
                                        <p:tav tm="100000">
                                          <p:val>
                                            <p:fltVal val="0"/>
                                          </p:val>
                                        </p:tav>
                                      </p:tavLst>
                                    </p:anim>
                                    <p:animEffect transition="in" filter="fade">
                                      <p:cBhvr>
                                        <p:cTn id="76" dur="1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9"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2000" fill="hold"/>
                                        <p:tgtEl>
                                          <p:spTgt spid="13"/>
                                        </p:tgtEl>
                                        <p:attrNameLst>
                                          <p:attrName>ppt_x</p:attrName>
                                        </p:attrNameLst>
                                      </p:cBhvr>
                                      <p:tavLst>
                                        <p:tav tm="0">
                                          <p:val>
                                            <p:strVal val="0-#ppt_w/2"/>
                                          </p:val>
                                        </p:tav>
                                        <p:tav tm="100000">
                                          <p:val>
                                            <p:strVal val="#ppt_x"/>
                                          </p:val>
                                        </p:tav>
                                      </p:tavLst>
                                    </p:anim>
                                    <p:anim calcmode="lin" valueType="num">
                                      <p:cBhvr additive="base">
                                        <p:cTn id="82" dur="2000" fill="hold"/>
                                        <p:tgtEl>
                                          <p:spTgt spid="13"/>
                                        </p:tgtEl>
                                        <p:attrNameLst>
                                          <p:attrName>ppt_y</p:attrName>
                                        </p:attrNameLst>
                                      </p:cBhvr>
                                      <p:tavLst>
                                        <p:tav tm="0">
                                          <p:val>
                                            <p:strVal val="0-#ppt_h/2"/>
                                          </p:val>
                                        </p:tav>
                                        <p:tav tm="100000">
                                          <p:val>
                                            <p:strVal val="#ppt_y"/>
                                          </p:val>
                                        </p:tav>
                                      </p:tavLst>
                                    </p:anim>
                                  </p:childTnLst>
                                </p:cTn>
                              </p:par>
                              <p:par>
                                <p:cTn id="83" presetID="21" presetClass="entr" presetSubtype="8" fill="hold" grpId="0" nodeType="withEffect">
                                  <p:stCondLst>
                                    <p:cond delay="1500"/>
                                  </p:stCondLst>
                                  <p:childTnLst>
                                    <p:set>
                                      <p:cBhvr>
                                        <p:cTn id="84" dur="1" fill="hold">
                                          <p:stCondLst>
                                            <p:cond delay="0"/>
                                          </p:stCondLst>
                                        </p:cTn>
                                        <p:tgtEl>
                                          <p:spTgt spid="28"/>
                                        </p:tgtEl>
                                        <p:attrNameLst>
                                          <p:attrName>style.visibility</p:attrName>
                                        </p:attrNameLst>
                                      </p:cBhvr>
                                      <p:to>
                                        <p:strVal val="visible"/>
                                      </p:to>
                                    </p:set>
                                    <p:animEffect transition="in" filter="wheel(8)">
                                      <p:cBhvr>
                                        <p:cTn id="85"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28" grpId="0" animBg="1"/>
      <p:bldP spid="13" grpId="0" animBg="1"/>
      <p:bldP spid="14" grpId="0" animBg="1"/>
      <p:bldP spid="20"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34E9FC"/>
            </a:gs>
            <a:gs pos="84000">
              <a:schemeClr val="bg2">
                <a:tint val="98000"/>
                <a:satMod val="130000"/>
                <a:shade val="90000"/>
                <a:lumMod val="103000"/>
              </a:schemeClr>
            </a:gs>
            <a:gs pos="76000">
              <a:schemeClr val="bg2">
                <a:shade val="63000"/>
                <a:satMod val="120000"/>
              </a:schemeClr>
            </a:gs>
          </a:gsLst>
          <a:lin ang="66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061" y="1351722"/>
            <a:ext cx="11732653" cy="5261113"/>
          </a:xfrm>
          <a:solidFill>
            <a:schemeClr val="bg2"/>
          </a:solidFill>
          <a:ln w="38100">
            <a:solidFill>
              <a:srgbClr val="008080"/>
            </a:solidFill>
          </a:ln>
          <a:effectLst>
            <a:glow rad="101600">
              <a:srgbClr val="FF3399">
                <a:alpha val="60000"/>
              </a:srgbClr>
            </a:glow>
          </a:effectLst>
          <a:scene3d>
            <a:camera prst="orthographicFront"/>
            <a:lightRig rig="threePt" dir="t"/>
          </a:scene3d>
          <a:sp3d>
            <a:bevelT w="139700" h="139700" prst="divot"/>
          </a:sp3d>
        </p:spPr>
        <p:txBody>
          <a:bodyPr>
            <a:normAutofit/>
            <a:sp3d extrusionH="57150">
              <a:bevelT w="38100" h="38100"/>
            </a:sp3d>
          </a:bodyPr>
          <a:lstStyle/>
          <a:p>
            <a:pPr marL="0" lvl="0" indent="0">
              <a:lnSpc>
                <a:spcPct val="150000"/>
              </a:lnSpc>
              <a:buNone/>
            </a:pPr>
            <a:r>
              <a:rPr lang="en-US" sz="3000" dirty="0" smtClean="0">
                <a:solidFill>
                  <a:prstClr val="black"/>
                </a:solidFill>
                <a:latin typeface="Georgia" panose="02040502050405020303" pitchFamily="18" charset="0"/>
              </a:rPr>
              <a:t> But </a:t>
            </a:r>
            <a:r>
              <a:rPr lang="en-US" sz="3000" dirty="0">
                <a:solidFill>
                  <a:prstClr val="black"/>
                </a:solidFill>
                <a:latin typeface="Georgia" panose="02040502050405020303" pitchFamily="18" charset="0"/>
              </a:rPr>
              <a:t>when </a:t>
            </a:r>
            <a:r>
              <a:rPr lang="en-US" sz="3000" dirty="0">
                <a:solidFill>
                  <a:prstClr val="black"/>
                </a:solidFill>
                <a:effectLst>
                  <a:glow rad="228600">
                    <a:srgbClr val="FFC000">
                      <a:satMod val="175000"/>
                      <a:alpha val="40000"/>
                    </a:srgbClr>
                  </a:glow>
                </a:effectLst>
                <a:latin typeface="Georgia" panose="02040502050405020303" pitchFamily="18" charset="0"/>
              </a:rPr>
              <a:t>His brothers </a:t>
            </a:r>
            <a:r>
              <a:rPr lang="en-US" sz="3000" b="1" u="sng" dirty="0">
                <a:solidFill>
                  <a:prstClr val="black"/>
                </a:solidFill>
                <a:effectLst>
                  <a:glow rad="228600">
                    <a:srgbClr val="FFC000">
                      <a:satMod val="175000"/>
                      <a:alpha val="40000"/>
                    </a:srgbClr>
                  </a:glow>
                </a:effectLst>
                <a:latin typeface="Georgia" panose="02040502050405020303" pitchFamily="18" charset="0"/>
              </a:rPr>
              <a:t>had gone</a:t>
            </a:r>
            <a:r>
              <a:rPr lang="en-US" sz="3000" b="1" dirty="0">
                <a:solidFill>
                  <a:prstClr val="black"/>
                </a:solidFill>
                <a:effectLst>
                  <a:glow rad="228600">
                    <a:srgbClr val="FFC000">
                      <a:satMod val="175000"/>
                      <a:alpha val="40000"/>
                    </a:srgbClr>
                  </a:glow>
                </a:effectLst>
                <a:latin typeface="Georgia" panose="02040502050405020303" pitchFamily="18" charset="0"/>
              </a:rPr>
              <a:t> </a:t>
            </a:r>
            <a:r>
              <a:rPr lang="en-US" sz="3000" dirty="0">
                <a:solidFill>
                  <a:prstClr val="black"/>
                </a:solidFill>
                <a:effectLst>
                  <a:glow rad="228600">
                    <a:srgbClr val="FFC000">
                      <a:satMod val="175000"/>
                      <a:alpha val="40000"/>
                    </a:srgbClr>
                  </a:glow>
                </a:effectLst>
                <a:latin typeface="Georgia" panose="02040502050405020303" pitchFamily="18" charset="0"/>
              </a:rPr>
              <a:t>up to </a:t>
            </a:r>
            <a:r>
              <a:rPr lang="en-US" sz="3000" dirty="0" smtClean="0">
                <a:solidFill>
                  <a:prstClr val="black"/>
                </a:solidFill>
                <a:effectLst>
                  <a:glow rad="228600">
                    <a:srgbClr val="FFC000">
                      <a:satMod val="175000"/>
                      <a:alpha val="40000"/>
                    </a:srgbClr>
                  </a:glow>
                </a:effectLst>
                <a:latin typeface="Georgia" panose="02040502050405020303" pitchFamily="18" charset="0"/>
              </a:rPr>
              <a:t>the festival</a:t>
            </a:r>
            <a:r>
              <a:rPr lang="en-US" sz="3000" dirty="0">
                <a:solidFill>
                  <a:prstClr val="black"/>
                </a:solidFill>
                <a:effectLst>
                  <a:glow rad="228600">
                    <a:srgbClr val="FFC000">
                      <a:satMod val="175000"/>
                      <a:alpha val="40000"/>
                    </a:srgbClr>
                  </a:glow>
                </a:effectLst>
                <a:latin typeface="Georgia" panose="02040502050405020303" pitchFamily="18" charset="0"/>
              </a:rPr>
              <a:t>,</a:t>
            </a:r>
            <a:r>
              <a:rPr lang="en-US" sz="3000" dirty="0" smtClean="0">
                <a:solidFill>
                  <a:srgbClr val="008080"/>
                </a:solidFill>
                <a:latin typeface="Georgia" panose="02040502050405020303" pitchFamily="18" charset="0"/>
              </a:rPr>
              <a:t> </a:t>
            </a:r>
          </a:p>
          <a:p>
            <a:pPr marL="0" lvl="0" indent="0">
              <a:lnSpc>
                <a:spcPct val="100000"/>
              </a:lnSpc>
              <a:buNone/>
            </a:pPr>
            <a:r>
              <a:rPr lang="en-US" sz="3000" dirty="0">
                <a:solidFill>
                  <a:srgbClr val="008080"/>
                </a:solidFill>
                <a:latin typeface="Georgia" panose="02040502050405020303" pitchFamily="18" charset="0"/>
              </a:rPr>
              <a:t>	</a:t>
            </a:r>
            <a:r>
              <a:rPr lang="en-US" sz="3000" dirty="0" smtClean="0">
                <a:solidFill>
                  <a:srgbClr val="008080"/>
                </a:solidFill>
                <a:latin typeface="Georgia" panose="02040502050405020303" pitchFamily="18" charset="0"/>
              </a:rPr>
              <a:t>			     </a:t>
            </a:r>
            <a:r>
              <a:rPr lang="en-US" sz="3000" dirty="0" smtClean="0">
                <a:latin typeface="Georgia" panose="02040502050405020303" pitchFamily="18" charset="0"/>
              </a:rPr>
              <a:t>up</a:t>
            </a:r>
            <a:r>
              <a:rPr lang="en-US" sz="3000" dirty="0">
                <a:latin typeface="Georgia" panose="02040502050405020303" pitchFamily="18" charset="0"/>
              </a:rPr>
              <a:t>, not openly, </a:t>
            </a:r>
            <a:r>
              <a:rPr lang="en-US" sz="3000" dirty="0" smtClean="0">
                <a:latin typeface="Georgia" panose="02040502050405020303" pitchFamily="18" charset="0"/>
              </a:rPr>
              <a:t>but </a:t>
            </a:r>
            <a:r>
              <a:rPr lang="en-US" sz="3000" dirty="0">
                <a:latin typeface="Georgia" panose="02040502050405020303" pitchFamily="18" charset="0"/>
              </a:rPr>
              <a:t>as it were in </a:t>
            </a:r>
            <a:r>
              <a:rPr lang="en-US" sz="3000" dirty="0" smtClean="0">
                <a:latin typeface="Georgia" panose="02040502050405020303" pitchFamily="18" charset="0"/>
              </a:rPr>
              <a:t>secret.</a:t>
            </a:r>
            <a:endParaRPr lang="en-US" sz="3000" dirty="0">
              <a:solidFill>
                <a:srgbClr val="008080"/>
              </a:solidFill>
              <a:latin typeface="Georgia" panose="02040502050405020303" pitchFamily="18" charset="0"/>
            </a:endParaRPr>
          </a:p>
          <a:p>
            <a:pPr marL="0" lvl="0" indent="0">
              <a:lnSpc>
                <a:spcPct val="100000"/>
              </a:lnSpc>
              <a:buNone/>
            </a:pPr>
            <a:r>
              <a:rPr lang="en-US" sz="2000" dirty="0" smtClean="0">
                <a:solidFill>
                  <a:srgbClr val="008080"/>
                </a:solidFill>
                <a:latin typeface="Georgia" panose="02040502050405020303" pitchFamily="18" charset="0"/>
              </a:rPr>
              <a:t>   John 7:1o</a:t>
            </a:r>
            <a:endParaRPr lang="en-US" sz="2000" dirty="0" smtClean="0"/>
          </a:p>
          <a:p>
            <a:pPr marL="457200" lvl="1" indent="0">
              <a:buNone/>
            </a:pPr>
            <a:endParaRPr lang="en-US" dirty="0"/>
          </a:p>
          <a:p>
            <a:pPr marL="457200" lvl="1" indent="0">
              <a:buNone/>
            </a:pPr>
            <a:endParaRPr lang="en-US" dirty="0" smtClean="0"/>
          </a:p>
          <a:p>
            <a:pPr marL="457200" lvl="1" indent="0">
              <a:buNone/>
            </a:pPr>
            <a:r>
              <a:rPr lang="en-US" dirty="0" smtClean="0"/>
              <a:t>    </a:t>
            </a:r>
            <a:endParaRPr lang="en-US" dirty="0"/>
          </a:p>
          <a:p>
            <a:pPr marL="457200" lvl="1" indent="0">
              <a:buNone/>
            </a:pPr>
            <a:r>
              <a:rPr lang="en-US" dirty="0"/>
              <a:t>				</a:t>
            </a:r>
            <a:r>
              <a:rPr lang="en-US" dirty="0" smtClean="0"/>
              <a:t>	</a:t>
            </a:r>
            <a:r>
              <a:rPr lang="en-US" dirty="0"/>
              <a:t> </a:t>
            </a:r>
            <a:r>
              <a:rPr lang="en-US" dirty="0" smtClean="0"/>
              <a:t>         	</a:t>
            </a:r>
          </a:p>
          <a:p>
            <a:pPr marL="0" indent="0">
              <a:buNone/>
            </a:pPr>
            <a:r>
              <a:rPr lang="en-US" sz="3200" dirty="0" smtClean="0">
                <a:solidFill>
                  <a:srgbClr val="008080"/>
                </a:solidFill>
                <a:latin typeface="Georgia" panose="02040502050405020303" pitchFamily="18" charset="0"/>
              </a:rPr>
              <a:t>  John </a:t>
            </a:r>
            <a:r>
              <a:rPr lang="en-US" sz="3200" dirty="0">
                <a:solidFill>
                  <a:srgbClr val="008080"/>
                </a:solidFill>
                <a:latin typeface="Georgia" panose="02040502050405020303" pitchFamily="18" charset="0"/>
              </a:rPr>
              <a:t>7:11</a:t>
            </a:r>
            <a:r>
              <a:rPr lang="en-US" sz="3200" dirty="0">
                <a:solidFill>
                  <a:prstClr val="black"/>
                </a:solidFill>
                <a:latin typeface="Georgia" panose="02040502050405020303" pitchFamily="18" charset="0"/>
              </a:rPr>
              <a:t>  The Yehu</a:t>
            </a:r>
            <a:r>
              <a:rPr lang="en-US" sz="3200" dirty="0">
                <a:solidFill>
                  <a:prstClr val="black"/>
                </a:solidFill>
                <a:latin typeface="TITUS Cyberbit Basic" panose="02020603050405020304" pitchFamily="18" charset="0"/>
              </a:rPr>
              <a:t>ḏ</a:t>
            </a:r>
            <a:r>
              <a:rPr lang="en-US" sz="3200" dirty="0">
                <a:solidFill>
                  <a:prstClr val="black"/>
                </a:solidFill>
                <a:latin typeface="Georgia" panose="02040502050405020303" pitchFamily="18" charset="0"/>
              </a:rPr>
              <a:t>im, therefore, were seeking Him at </a:t>
            </a:r>
            <a:r>
              <a:rPr lang="en-US" sz="3200" dirty="0" smtClean="0">
                <a:solidFill>
                  <a:prstClr val="black"/>
                </a:solidFill>
                <a:latin typeface="Georgia" panose="02040502050405020303" pitchFamily="18" charset="0"/>
              </a:rPr>
              <a:t>the</a:t>
            </a:r>
            <a:br>
              <a:rPr lang="en-US" sz="3200" dirty="0" smtClean="0">
                <a:solidFill>
                  <a:prstClr val="black"/>
                </a:solidFill>
                <a:latin typeface="Georgia" panose="02040502050405020303" pitchFamily="18" charset="0"/>
              </a:rPr>
            </a:br>
            <a:r>
              <a:rPr lang="en-US" sz="3200" dirty="0" smtClean="0">
                <a:solidFill>
                  <a:prstClr val="black"/>
                </a:solidFill>
                <a:latin typeface="Georgia" panose="02040502050405020303" pitchFamily="18" charset="0"/>
              </a:rPr>
              <a:t>  festival</a:t>
            </a:r>
            <a:r>
              <a:rPr lang="en-US" sz="3200" dirty="0">
                <a:solidFill>
                  <a:prstClr val="black"/>
                </a:solidFill>
                <a:latin typeface="Georgia" panose="02040502050405020303" pitchFamily="18" charset="0"/>
              </a:rPr>
              <a:t>, and said, </a:t>
            </a:r>
            <a:endParaRPr lang="en-US" sz="3200" dirty="0"/>
          </a:p>
        </p:txBody>
      </p:sp>
      <p:sp>
        <p:nvSpPr>
          <p:cNvPr id="4" name="Slide Number Placeholder 3"/>
          <p:cNvSpPr>
            <a:spLocks noGrp="1"/>
          </p:cNvSpPr>
          <p:nvPr>
            <p:ph type="sldNum" sz="quarter" idx="12"/>
          </p:nvPr>
        </p:nvSpPr>
        <p:spPr>
          <a:xfrm>
            <a:off x="9036631" y="6075793"/>
            <a:ext cx="2743200" cy="365125"/>
          </a:xfrm>
        </p:spPr>
        <p:txBody>
          <a:bodyPr/>
          <a:lstStyle/>
          <a:p>
            <a:fld id="{0B555D82-D20F-4DB7-B3E9-7B7EAC2F87A9}" type="slidenum">
              <a:rPr lang="en-US" smtClean="0">
                <a:solidFill>
                  <a:schemeClr val="tx1">
                    <a:lumMod val="95000"/>
                    <a:lumOff val="5000"/>
                  </a:schemeClr>
                </a:solidFill>
              </a:rPr>
              <a:t>21</a:t>
            </a:fld>
            <a:endParaRPr lang="en-US" dirty="0">
              <a:solidFill>
                <a:schemeClr val="tx1">
                  <a:lumMod val="95000"/>
                  <a:lumOff val="5000"/>
                </a:schemeClr>
              </a:solidFill>
            </a:endParaRPr>
          </a:p>
        </p:txBody>
      </p:sp>
      <p:sp>
        <p:nvSpPr>
          <p:cNvPr id="26" name="Title 1"/>
          <p:cNvSpPr>
            <a:spLocks noGrp="1"/>
          </p:cNvSpPr>
          <p:nvPr>
            <p:ph type="title"/>
          </p:nvPr>
        </p:nvSpPr>
        <p:spPr>
          <a:xfrm>
            <a:off x="706170" y="322270"/>
            <a:ext cx="10662869" cy="775416"/>
          </a:xfrm>
          <a:solidFill>
            <a:srgbClr val="F3D1FF"/>
          </a:solidFill>
          <a:ln w="76200">
            <a:solidFill>
              <a:srgbClr val="FF0000"/>
            </a:solidFill>
          </a:ln>
          <a:effectLst>
            <a:glow rad="228600">
              <a:schemeClr val="accent4">
                <a:satMod val="175000"/>
                <a:alpha val="40000"/>
              </a:schemeClr>
            </a:glow>
          </a:effectLst>
          <a:scene3d>
            <a:camera prst="orthographicFront"/>
            <a:lightRig rig="threePt" dir="t"/>
          </a:scene3d>
          <a:sp3d>
            <a:bevelT w="139700" h="139700" prst="divot"/>
          </a:sp3d>
        </p:spPr>
        <p:txBody>
          <a:bodyPr>
            <a:sp3d extrusionH="57150">
              <a:bevelT w="38100" h="38100"/>
            </a:sp3d>
          </a:bodyPr>
          <a:lstStyle/>
          <a:p>
            <a:pPr algn="ctr"/>
            <a:r>
              <a:rPr lang="en-US" b="1" dirty="0" smtClean="0">
                <a:ln>
                  <a:solidFill>
                    <a:schemeClr val="tx1"/>
                  </a:solidFill>
                </a:ln>
                <a:solidFill>
                  <a:srgbClr val="FF0000"/>
                </a:solidFill>
              </a:rPr>
              <a:t>Sukkot Feast of the </a:t>
            </a:r>
            <a:r>
              <a:rPr lang="en-US" b="1" dirty="0" smtClean="0">
                <a:ln>
                  <a:solidFill>
                    <a:schemeClr val="tx1"/>
                  </a:solidFill>
                </a:ln>
                <a:solidFill>
                  <a:srgbClr val="FF0000"/>
                </a:solidFill>
                <a:effectLst>
                  <a:glow rad="228600">
                    <a:schemeClr val="accent4">
                      <a:satMod val="175000"/>
                      <a:alpha val="40000"/>
                    </a:schemeClr>
                  </a:glow>
                </a:effectLst>
              </a:rPr>
              <a:t>Yahudim</a:t>
            </a:r>
            <a:r>
              <a:rPr lang="en-US" b="1" dirty="0" smtClean="0">
                <a:solidFill>
                  <a:srgbClr val="FF0000"/>
                </a:solidFill>
              </a:rPr>
              <a:t> (Jews)  </a:t>
            </a:r>
            <a:endParaRPr lang="en-US" sz="2800" b="1" i="1" dirty="0">
              <a:solidFill>
                <a:srgbClr val="0000CC"/>
              </a:solidFill>
            </a:endParaRPr>
          </a:p>
        </p:txBody>
      </p:sp>
      <p:sp>
        <p:nvSpPr>
          <p:cNvPr id="34" name="Rectangle 33"/>
          <p:cNvSpPr/>
          <p:nvPr/>
        </p:nvSpPr>
        <p:spPr>
          <a:xfrm>
            <a:off x="369637" y="2214166"/>
            <a:ext cx="3594271" cy="436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200" b="1" dirty="0" smtClean="0">
                <a:solidFill>
                  <a:srgbClr val="CC0099"/>
                </a:solidFill>
                <a:effectLst>
                  <a:glow rad="127000">
                    <a:srgbClr val="00FF00"/>
                  </a:glow>
                </a:effectLst>
                <a:latin typeface="Georgia" panose="02040502050405020303" pitchFamily="18" charset="0"/>
              </a:rPr>
              <a:t>THEN</a:t>
            </a:r>
            <a:r>
              <a:rPr lang="en-US" sz="2800" dirty="0" smtClean="0">
                <a:latin typeface="Georgia" panose="02040502050405020303" pitchFamily="18" charset="0"/>
              </a:rPr>
              <a:t> </a:t>
            </a:r>
            <a:r>
              <a:rPr lang="en-US" sz="2800" dirty="0" smtClean="0">
                <a:solidFill>
                  <a:schemeClr val="tx1"/>
                </a:solidFill>
                <a:latin typeface="Georgia" panose="02040502050405020303" pitchFamily="18" charset="0"/>
              </a:rPr>
              <a:t>He also went</a:t>
            </a:r>
            <a:endParaRPr lang="en-US" sz="2800" dirty="0">
              <a:solidFill>
                <a:schemeClr val="tx1"/>
              </a:solidFill>
              <a:latin typeface="Georgia" panose="02040502050405020303" pitchFamily="18" charset="0"/>
            </a:endParaRPr>
          </a:p>
        </p:txBody>
      </p:sp>
      <p:sp>
        <p:nvSpPr>
          <p:cNvPr id="35" name="Rectangle 34"/>
          <p:cNvSpPr/>
          <p:nvPr/>
        </p:nvSpPr>
        <p:spPr>
          <a:xfrm>
            <a:off x="3569730" y="5629963"/>
            <a:ext cx="3174275" cy="483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600" b="1" dirty="0" smtClean="0">
                <a:ln>
                  <a:solidFill>
                    <a:schemeClr val="tx1"/>
                  </a:solidFill>
                </a:ln>
                <a:solidFill>
                  <a:srgbClr val="00FF00"/>
                </a:solidFill>
                <a:effectLst>
                  <a:glow rad="101600">
                    <a:schemeClr val="accent4">
                      <a:lumMod val="75000"/>
                      <a:alpha val="60000"/>
                    </a:schemeClr>
                  </a:glow>
                </a:effectLst>
              </a:rPr>
              <a:t>“Where is He?”</a:t>
            </a:r>
            <a:endParaRPr lang="en-US" sz="3600" b="1" dirty="0">
              <a:ln>
                <a:solidFill>
                  <a:schemeClr val="tx1"/>
                </a:solidFill>
              </a:ln>
              <a:solidFill>
                <a:srgbClr val="00FF00"/>
              </a:solidFill>
              <a:effectLst>
                <a:glow rad="101600">
                  <a:schemeClr val="accent4">
                    <a:lumMod val="75000"/>
                    <a:alpha val="60000"/>
                  </a:schemeClr>
                </a:glow>
              </a:effectLst>
            </a:endParaRPr>
          </a:p>
        </p:txBody>
      </p:sp>
      <p:graphicFrame>
        <p:nvGraphicFramePr>
          <p:cNvPr id="20" name="Table 19"/>
          <p:cNvGraphicFramePr>
            <a:graphicFrameLocks noGrp="1"/>
          </p:cNvGraphicFramePr>
          <p:nvPr>
            <p:extLst>
              <p:ext uri="{D42A27DB-BD31-4B8C-83A1-F6EECF244321}">
                <p14:modId xmlns:p14="http://schemas.microsoft.com/office/powerpoint/2010/main" val="37349923"/>
              </p:ext>
            </p:extLst>
          </p:nvPr>
        </p:nvGraphicFramePr>
        <p:xfrm>
          <a:off x="435429" y="3527679"/>
          <a:ext cx="11244944" cy="701040"/>
        </p:xfrm>
        <a:graphic>
          <a:graphicData uri="http://schemas.openxmlformats.org/drawingml/2006/table">
            <a:tbl>
              <a:tblPr firstRow="1" bandRow="1">
                <a:tableStyleId>{5C22544A-7EE6-4342-B048-85BDC9FD1C3A}</a:tableStyleId>
              </a:tblPr>
              <a:tblGrid>
                <a:gridCol w="1405618"/>
                <a:gridCol w="1405618"/>
                <a:gridCol w="1405618"/>
                <a:gridCol w="1405618"/>
                <a:gridCol w="1405618"/>
                <a:gridCol w="1405618"/>
                <a:gridCol w="1405618"/>
                <a:gridCol w="1405618"/>
              </a:tblGrid>
              <a:tr h="675013">
                <a:tc>
                  <a:txBody>
                    <a:bodyPr/>
                    <a:lstStyle/>
                    <a:p>
                      <a:r>
                        <a:rPr lang="en-US" b="0" dirty="0" smtClean="0">
                          <a:solidFill>
                            <a:schemeClr val="tx1"/>
                          </a:solidFill>
                        </a:rPr>
                        <a:t>15       </a:t>
                      </a:r>
                      <a:r>
                        <a:rPr lang="en-US" sz="2800" b="0" dirty="0" smtClean="0">
                          <a:solidFill>
                            <a:schemeClr val="tx1"/>
                          </a:solidFill>
                        </a:rPr>
                        <a:t>1</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smtClean="0">
                          <a:solidFill>
                            <a:schemeClr val="tx1"/>
                          </a:solidFill>
                        </a:rPr>
                        <a:t>16     </a:t>
                      </a:r>
                      <a:r>
                        <a:rPr lang="en-US" sz="2800" b="0" dirty="0" smtClean="0">
                          <a:solidFill>
                            <a:schemeClr val="tx1"/>
                          </a:solidFill>
                        </a:rPr>
                        <a:t> 2</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smtClean="0">
                          <a:solidFill>
                            <a:schemeClr val="tx1"/>
                          </a:solidFill>
                        </a:rPr>
                        <a:t>17      </a:t>
                      </a:r>
                      <a:r>
                        <a:rPr lang="en-US" sz="2800" b="0" dirty="0" smtClean="0">
                          <a:solidFill>
                            <a:schemeClr val="tx1"/>
                          </a:solidFill>
                        </a:rPr>
                        <a:t>3</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smtClean="0">
                          <a:solidFill>
                            <a:schemeClr val="tx1"/>
                          </a:solidFill>
                        </a:rPr>
                        <a:t>    18   </a:t>
                      </a:r>
                      <a:r>
                        <a:rPr lang="en-US" sz="4000" b="0" dirty="0" smtClean="0">
                          <a:solidFill>
                            <a:schemeClr val="tx1"/>
                          </a:solidFill>
                        </a:rPr>
                        <a:t>4</a:t>
                      </a:r>
                      <a:endParaRPr lang="en-CA" sz="4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FF3399"/>
                    </a:solidFill>
                  </a:tcPr>
                </a:tc>
                <a:tc>
                  <a:txBody>
                    <a:bodyPr/>
                    <a:lstStyle/>
                    <a:p>
                      <a:r>
                        <a:rPr lang="en-US" b="0" dirty="0" smtClean="0">
                          <a:solidFill>
                            <a:schemeClr val="tx1"/>
                          </a:solidFill>
                        </a:rPr>
                        <a:t>19      </a:t>
                      </a:r>
                      <a:r>
                        <a:rPr lang="en-US" sz="2800" b="0" dirty="0" smtClean="0">
                          <a:solidFill>
                            <a:schemeClr val="tx1"/>
                          </a:solidFill>
                        </a:rPr>
                        <a:t>5</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smtClean="0">
                          <a:solidFill>
                            <a:schemeClr val="tx1"/>
                          </a:solidFill>
                        </a:rPr>
                        <a:t>20      </a:t>
                      </a:r>
                      <a:r>
                        <a:rPr lang="en-US" sz="2800" b="0" dirty="0" smtClean="0">
                          <a:solidFill>
                            <a:schemeClr val="tx1"/>
                          </a:solidFill>
                        </a:rPr>
                        <a:t>6</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smtClean="0">
                          <a:solidFill>
                            <a:schemeClr val="tx1"/>
                          </a:solidFill>
                        </a:rPr>
                        <a:t>21      </a:t>
                      </a:r>
                      <a:r>
                        <a:rPr lang="en-US" sz="2800" b="0" dirty="0" smtClean="0">
                          <a:solidFill>
                            <a:schemeClr val="tx1"/>
                          </a:solidFill>
                        </a:rPr>
                        <a:t>7</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smtClean="0">
                          <a:solidFill>
                            <a:schemeClr val="tx1"/>
                          </a:solidFill>
                        </a:rPr>
                        <a:t>22      </a:t>
                      </a:r>
                      <a:r>
                        <a:rPr lang="en-US" sz="2800" b="0" dirty="0" smtClean="0">
                          <a:solidFill>
                            <a:schemeClr val="tx1"/>
                          </a:solidFill>
                        </a:rPr>
                        <a:t>8</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r>
            </a:tbl>
          </a:graphicData>
        </a:graphic>
      </p:graphicFrame>
      <p:cxnSp>
        <p:nvCxnSpPr>
          <p:cNvPr id="25" name="Straight Arrow Connector 24"/>
          <p:cNvCxnSpPr/>
          <p:nvPr/>
        </p:nvCxnSpPr>
        <p:spPr>
          <a:xfrm flipH="1">
            <a:off x="1349829" y="2774376"/>
            <a:ext cx="2651366" cy="970310"/>
          </a:xfrm>
          <a:prstGeom prst="straightConnector1">
            <a:avLst/>
          </a:prstGeom>
          <a:ln w="76200">
            <a:solidFill>
              <a:schemeClr val="bg2">
                <a:lumMod val="50000"/>
              </a:schemeClr>
            </a:solidFill>
            <a:tailEnd type="triangle"/>
          </a:ln>
          <a:effectLst>
            <a:glow rad="127000">
              <a:srgbClr val="FF99FF"/>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963908" y="2090057"/>
            <a:ext cx="527705" cy="684319"/>
          </a:xfrm>
          <a:prstGeom prst="line">
            <a:avLst/>
          </a:prstGeom>
          <a:ln w="76200">
            <a:solidFill>
              <a:schemeClr val="bg2">
                <a:lumMod val="50000"/>
              </a:schemeClr>
            </a:solidFill>
            <a:headEnd type="diamond" w="med" len="med"/>
            <a:tailEnd type="diamond" w="med" len="med"/>
          </a:ln>
          <a:effectLst>
            <a:glow rad="127000">
              <a:srgbClr val="FF99FF"/>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909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300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1000"/>
                                        <p:tgtEl>
                                          <p:spTgt spid="25"/>
                                        </p:tgtEl>
                                      </p:cBhvr>
                                    </p:animEffect>
                                  </p:childTnLst>
                                </p:cTn>
                              </p:par>
                              <p:par>
                                <p:cTn id="13" presetID="14" presetClass="entr" presetSubtype="1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1000"/>
                                        <p:tgtEl>
                                          <p:spTgt spid="33"/>
                                        </p:tgtEl>
                                      </p:cBhvr>
                                    </p:animEffect>
                                  </p:childTnLst>
                                </p:cTn>
                              </p:par>
                              <p:par>
                                <p:cTn id="16" presetID="31" presetClass="entr" presetSubtype="0" fill="hold" grpId="1" nodeType="withEffect">
                                  <p:stCondLst>
                                    <p:cond delay="1500"/>
                                  </p:stCondLst>
                                  <p:childTnLst>
                                    <p:set>
                                      <p:cBhvr>
                                        <p:cTn id="17" dur="1" fill="hold">
                                          <p:stCondLst>
                                            <p:cond delay="0"/>
                                          </p:stCondLst>
                                        </p:cTn>
                                        <p:tgtEl>
                                          <p:spTgt spid="34"/>
                                        </p:tgtEl>
                                        <p:attrNameLst>
                                          <p:attrName>style.visibility</p:attrName>
                                        </p:attrNameLst>
                                      </p:cBhvr>
                                      <p:to>
                                        <p:strVal val="visible"/>
                                      </p:to>
                                    </p:set>
                                    <p:anim calcmode="lin" valueType="num">
                                      <p:cBhvr>
                                        <p:cTn id="18" dur="1000" fill="hold"/>
                                        <p:tgtEl>
                                          <p:spTgt spid="34"/>
                                        </p:tgtEl>
                                        <p:attrNameLst>
                                          <p:attrName>ppt_w</p:attrName>
                                        </p:attrNameLst>
                                      </p:cBhvr>
                                      <p:tavLst>
                                        <p:tav tm="0">
                                          <p:val>
                                            <p:fltVal val="0"/>
                                          </p:val>
                                        </p:tav>
                                        <p:tav tm="100000">
                                          <p:val>
                                            <p:strVal val="#ppt_w"/>
                                          </p:val>
                                        </p:tav>
                                      </p:tavLst>
                                    </p:anim>
                                    <p:anim calcmode="lin" valueType="num">
                                      <p:cBhvr>
                                        <p:cTn id="19" dur="1000" fill="hold"/>
                                        <p:tgtEl>
                                          <p:spTgt spid="34"/>
                                        </p:tgtEl>
                                        <p:attrNameLst>
                                          <p:attrName>ppt_h</p:attrName>
                                        </p:attrNameLst>
                                      </p:cBhvr>
                                      <p:tavLst>
                                        <p:tav tm="0">
                                          <p:val>
                                            <p:fltVal val="0"/>
                                          </p:val>
                                        </p:tav>
                                        <p:tav tm="100000">
                                          <p:val>
                                            <p:strVal val="#ppt_h"/>
                                          </p:val>
                                        </p:tav>
                                      </p:tavLst>
                                    </p:anim>
                                    <p:anim calcmode="lin" valueType="num">
                                      <p:cBhvr>
                                        <p:cTn id="20" dur="1000" fill="hold"/>
                                        <p:tgtEl>
                                          <p:spTgt spid="34"/>
                                        </p:tgtEl>
                                        <p:attrNameLst>
                                          <p:attrName>style.rotation</p:attrName>
                                        </p:attrNameLst>
                                      </p:cBhvr>
                                      <p:tavLst>
                                        <p:tav tm="0">
                                          <p:val>
                                            <p:fltVal val="90"/>
                                          </p:val>
                                        </p:tav>
                                        <p:tav tm="100000">
                                          <p:val>
                                            <p:fltVal val="0"/>
                                          </p:val>
                                        </p:tav>
                                      </p:tavLst>
                                    </p:anim>
                                    <p:animEffect transition="in" filter="fade">
                                      <p:cBhvr>
                                        <p:cTn id="21" dur="1000"/>
                                        <p:tgtEl>
                                          <p:spTgt spid="34"/>
                                        </p:tgtEl>
                                      </p:cBhvr>
                                    </p:animEffect>
                                  </p:childTnLst>
                                </p:cTn>
                              </p:par>
                              <p:par>
                                <p:cTn id="22" presetID="26" presetClass="path" presetSubtype="0" accel="50000" decel="50000" fill="hold" grpId="0" nodeType="withEffect">
                                  <p:stCondLst>
                                    <p:cond delay="1500"/>
                                  </p:stCondLst>
                                  <p:childTnLst>
                                    <p:animMotion origin="layout" path="M 0.00078 -0.00139 C 0.00078 0.03169 0.02774 0.05852 0.06082 0.05852 C 0.09976 0.05852 0.11383 0.02868 0.11982 0.01064 L 0.12581 -0.01342 C 0.1318 -0.03146 0.14678 -0.0613 0.1908 -0.0613 C 0.21881 -0.0613 0.25085 -0.03447 0.25085 -0.00139 C 0.25085 0.03169 0.21881 0.05852 0.1908 0.05852 C 0.14678 0.05852 0.1318 0.02868 0.12581 0.01064 L 0.11982 -0.01342 C 0.11383 -0.03146 0.09976 -0.0613 0.06082 -0.0613 C 0.02774 -0.0613 0.00078 -0.03447 0.00078 -0.00139 Z " pathEditMode="relative" rAng="0" ptsTypes="AAAAAAAAAAA">
                                      <p:cBhvr>
                                        <p:cTn id="23" dur="2000" fill="hold"/>
                                        <p:tgtEl>
                                          <p:spTgt spid="34"/>
                                        </p:tgtEl>
                                        <p:attrNameLst>
                                          <p:attrName>ppt_x</p:attrName>
                                          <p:attrName>ppt_y</p:attrName>
                                        </p:attrNameLst>
                                      </p:cBhvr>
                                      <p:rCtr x="12503" y="0"/>
                                    </p:animMotion>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2000"/>
                                        <p:tgtEl>
                                          <p:spTgt spid="3">
                                            <p:txEl>
                                              <p:pRg st="7" end="7"/>
                                            </p:txEl>
                                          </p:spTgt>
                                        </p:tgtEl>
                                      </p:cBhvr>
                                    </p:animEffect>
                                  </p:childTnLst>
                                </p:cTn>
                              </p:par>
                              <p:par>
                                <p:cTn id="29" presetID="26" presetClass="entr" presetSubtype="0" fill="hold" grpId="0" nodeType="withEffect">
                                  <p:stCondLst>
                                    <p:cond delay="0"/>
                                  </p:stCondLst>
                                  <p:childTnLst>
                                    <p:set>
                                      <p:cBhvr>
                                        <p:cTn id="30" dur="1" fill="hold">
                                          <p:stCondLst>
                                            <p:cond delay="0"/>
                                          </p:stCondLst>
                                        </p:cTn>
                                        <p:tgtEl>
                                          <p:spTgt spid="35">
                                            <p:txEl>
                                              <p:pRg st="0" end="0"/>
                                            </p:txEl>
                                          </p:spTgt>
                                        </p:tgtEl>
                                        <p:attrNameLst>
                                          <p:attrName>style.visibility</p:attrName>
                                        </p:attrNameLst>
                                      </p:cBhvr>
                                      <p:to>
                                        <p:strVal val="visible"/>
                                      </p:to>
                                    </p:set>
                                    <p:animEffect transition="in" filter="wipe(down)">
                                      <p:cBhvr>
                                        <p:cTn id="31" dur="580">
                                          <p:stCondLst>
                                            <p:cond delay="0"/>
                                          </p:stCondLst>
                                        </p:cTn>
                                        <p:tgtEl>
                                          <p:spTgt spid="35">
                                            <p:txEl>
                                              <p:pRg st="0" end="0"/>
                                            </p:txEl>
                                          </p:spTgt>
                                        </p:tgtEl>
                                      </p:cBhvr>
                                    </p:animEffect>
                                    <p:anim calcmode="lin" valueType="num">
                                      <p:cBhvr>
                                        <p:cTn id="32" dur="1822" tmFilter="0,0; 0.14,0.36; 0.43,0.73; 0.71,0.91; 1.0,1.0">
                                          <p:stCondLst>
                                            <p:cond delay="0"/>
                                          </p:stCondLst>
                                        </p:cTn>
                                        <p:tgtEl>
                                          <p:spTgt spid="35">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5">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5">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5">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5">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5">
                                            <p:txEl>
                                              <p:pRg st="0" end="0"/>
                                            </p:txEl>
                                          </p:spTgt>
                                        </p:tgtEl>
                                      </p:cBhvr>
                                      <p:to x="100000" y="60000"/>
                                    </p:animScale>
                                    <p:animScale>
                                      <p:cBhvr>
                                        <p:cTn id="38" dur="166" decel="50000">
                                          <p:stCondLst>
                                            <p:cond delay="676"/>
                                          </p:stCondLst>
                                        </p:cTn>
                                        <p:tgtEl>
                                          <p:spTgt spid="35">
                                            <p:txEl>
                                              <p:pRg st="0" end="0"/>
                                            </p:txEl>
                                          </p:spTgt>
                                        </p:tgtEl>
                                      </p:cBhvr>
                                      <p:to x="100000" y="100000"/>
                                    </p:animScale>
                                    <p:animScale>
                                      <p:cBhvr>
                                        <p:cTn id="39" dur="26">
                                          <p:stCondLst>
                                            <p:cond delay="1312"/>
                                          </p:stCondLst>
                                        </p:cTn>
                                        <p:tgtEl>
                                          <p:spTgt spid="35">
                                            <p:txEl>
                                              <p:pRg st="0" end="0"/>
                                            </p:txEl>
                                          </p:spTgt>
                                        </p:tgtEl>
                                      </p:cBhvr>
                                      <p:to x="100000" y="80000"/>
                                    </p:animScale>
                                    <p:animScale>
                                      <p:cBhvr>
                                        <p:cTn id="40" dur="166" decel="50000">
                                          <p:stCondLst>
                                            <p:cond delay="1338"/>
                                          </p:stCondLst>
                                        </p:cTn>
                                        <p:tgtEl>
                                          <p:spTgt spid="35">
                                            <p:txEl>
                                              <p:pRg st="0" end="0"/>
                                            </p:txEl>
                                          </p:spTgt>
                                        </p:tgtEl>
                                      </p:cBhvr>
                                      <p:to x="100000" y="100000"/>
                                    </p:animScale>
                                    <p:animScale>
                                      <p:cBhvr>
                                        <p:cTn id="41" dur="26">
                                          <p:stCondLst>
                                            <p:cond delay="1642"/>
                                          </p:stCondLst>
                                        </p:cTn>
                                        <p:tgtEl>
                                          <p:spTgt spid="35">
                                            <p:txEl>
                                              <p:pRg st="0" end="0"/>
                                            </p:txEl>
                                          </p:spTgt>
                                        </p:tgtEl>
                                      </p:cBhvr>
                                      <p:to x="100000" y="90000"/>
                                    </p:animScale>
                                    <p:animScale>
                                      <p:cBhvr>
                                        <p:cTn id="42" dur="166" decel="50000">
                                          <p:stCondLst>
                                            <p:cond delay="1668"/>
                                          </p:stCondLst>
                                        </p:cTn>
                                        <p:tgtEl>
                                          <p:spTgt spid="35">
                                            <p:txEl>
                                              <p:pRg st="0" end="0"/>
                                            </p:txEl>
                                          </p:spTgt>
                                        </p:tgtEl>
                                      </p:cBhvr>
                                      <p:to x="100000" y="100000"/>
                                    </p:animScale>
                                    <p:animScale>
                                      <p:cBhvr>
                                        <p:cTn id="43" dur="26">
                                          <p:stCondLst>
                                            <p:cond delay="1808"/>
                                          </p:stCondLst>
                                        </p:cTn>
                                        <p:tgtEl>
                                          <p:spTgt spid="35">
                                            <p:txEl>
                                              <p:pRg st="0" end="0"/>
                                            </p:txEl>
                                          </p:spTgt>
                                        </p:tgtEl>
                                      </p:cBhvr>
                                      <p:to x="100000" y="95000"/>
                                    </p:animScale>
                                    <p:animScale>
                                      <p:cBhvr>
                                        <p:cTn id="44" dur="166" decel="50000">
                                          <p:stCondLst>
                                            <p:cond delay="1834"/>
                                          </p:stCondLst>
                                        </p:cTn>
                                        <p:tgtEl>
                                          <p:spTgt spid="35">
                                            <p:txEl>
                                              <p:pRg st="0" end="0"/>
                                            </p:txEl>
                                          </p:spTgt>
                                        </p:tgtEl>
                                      </p:cBhvr>
                                      <p:to x="100000" y="100000"/>
                                    </p:animScale>
                                  </p:childTnLst>
                                </p:cTn>
                              </p:par>
                              <p:par>
                                <p:cTn id="45" presetID="45" presetClass="path" presetSubtype="0" accel="50000" decel="40000" fill="hold" nodeType="withEffect">
                                  <p:stCondLst>
                                    <p:cond delay="2000"/>
                                  </p:stCondLst>
                                  <p:childTnLst>
                                    <p:animMotion origin="layout" path="M -3.54167E-6 1.48148E-6 L 0.01706 1.48148E-6 C 0.025 1.48148E-6 0.03399 -0.01389 0.04206 -0.01597 C 0.04805 -0.01597 0.05899 -0.00301 0.06407 -0.00301 C 0.07097 -0.00301 0.078 -0.00695 0.09102 -0.00695 L 0.1 -0.16204 L 0.11003 0.025 L 0.12201 1.48148E-6 L 0.13203 -0.00695 L 0.15599 -0.00093 C 0.16706 -0.00394 0.17605 -0.0169 0.18698 -0.02199 C 0.19102 -0.02292 0.2 -0.02408 0.20599 -0.02199 C 0.21198 -0.01991 0.21706 -0.00602 0.21901 -0.00509 C 0.22201 -0.00093 0.22904 -0.00509 0.23295 -0.00301 L 0.23907 1.48148E-6 L 0.25 1.48148E-6 " pathEditMode="relative" rAng="0" ptsTypes="AAAAAAAAAAAAAAAA">
                                      <p:cBhvr>
                                        <p:cTn id="46" dur="3000" spd="-100000" fill="hold"/>
                                        <p:tgtEl>
                                          <p:spTgt spid="35">
                                            <p:txEl>
                                              <p:pRg st="0" end="0"/>
                                            </p:txEl>
                                          </p:spTgt>
                                        </p:tgtEl>
                                        <p:attrNameLst>
                                          <p:attrName>ppt_x</p:attrName>
                                          <p:attrName>ppt_y</p:attrName>
                                        </p:attrNameLst>
                                      </p:cBhvr>
                                      <p:rCtr x="12500" y="-68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5"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72" y="365125"/>
            <a:ext cx="11680372" cy="787814"/>
          </a:xfrm>
          <a:solidFill>
            <a:srgbClr val="FDF1E9"/>
          </a:solidFill>
          <a:ln w="38100">
            <a:solidFill>
              <a:schemeClr val="accent4">
                <a:lumMod val="60000"/>
                <a:lumOff val="40000"/>
              </a:schemeClr>
            </a:solidFill>
          </a:ln>
          <a:effectLst>
            <a:glow rad="228600">
              <a:schemeClr val="accent5">
                <a:satMod val="175000"/>
                <a:alpha val="40000"/>
              </a:schemeClr>
            </a:glow>
          </a:effectLst>
          <a:scene3d>
            <a:camera prst="orthographicFront"/>
            <a:lightRig rig="threePt" dir="t"/>
          </a:scene3d>
          <a:sp3d>
            <a:bevelT w="114300" prst="artDeco"/>
          </a:sp3d>
        </p:spPr>
        <p:txBody>
          <a:bodyPr>
            <a:normAutofit fontScale="90000"/>
            <a:sp3d extrusionH="57150">
              <a:bevelT w="38100" h="38100"/>
            </a:sp3d>
          </a:bodyPr>
          <a:lstStyle/>
          <a:p>
            <a:pPr algn="ctr"/>
            <a:r>
              <a:rPr lang="en-US" dirty="0" smtClean="0">
                <a:solidFill>
                  <a:srgbClr val="0000CC"/>
                </a:solidFill>
                <a:latin typeface="Arial Black" panose="020B0A04020102020204" pitchFamily="34" charset="0"/>
              </a:rPr>
              <a:t>Yahusha</a:t>
            </a:r>
            <a:r>
              <a:rPr lang="en-US" dirty="0" smtClean="0">
                <a:solidFill>
                  <a:srgbClr val="FF0000"/>
                </a:solidFill>
                <a:latin typeface="Arial Black" panose="020B0A04020102020204" pitchFamily="34" charset="0"/>
              </a:rPr>
              <a:t> – </a:t>
            </a:r>
            <a:r>
              <a:rPr lang="en-US" dirty="0" smtClean="0">
                <a:latin typeface="Arial Black" panose="020B0A04020102020204" pitchFamily="34" charset="0"/>
              </a:rPr>
              <a:t>AWOL</a:t>
            </a:r>
            <a:r>
              <a:rPr lang="en-US" dirty="0" smtClean="0">
                <a:solidFill>
                  <a:srgbClr val="FF0000"/>
                </a:solidFill>
                <a:latin typeface="Arial Black" panose="020B0A04020102020204" pitchFamily="34" charset="0"/>
              </a:rPr>
              <a:t> From </a:t>
            </a:r>
            <a:r>
              <a:rPr lang="en-US" dirty="0" err="1" smtClean="0">
                <a:solidFill>
                  <a:srgbClr val="FF0000"/>
                </a:solidFill>
                <a:latin typeface="Arial Black" panose="020B0A04020102020204" pitchFamily="34" charset="0"/>
              </a:rPr>
              <a:t>Yahuah’s</a:t>
            </a:r>
            <a:r>
              <a:rPr lang="en-US" dirty="0" smtClean="0">
                <a:solidFill>
                  <a:srgbClr val="FF0000"/>
                </a:solidFill>
                <a:latin typeface="Arial Black" panose="020B0A04020102020204" pitchFamily="34" charset="0"/>
              </a:rPr>
              <a:t> Feast?</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238539" y="1431235"/>
            <a:ext cx="11728174" cy="5290240"/>
          </a:xfrm>
          <a:solidFill>
            <a:schemeClr val="bg2"/>
          </a:solidFill>
          <a:ln w="38100">
            <a:solidFill>
              <a:srgbClr val="CC00FF"/>
            </a:solidFill>
          </a:ln>
          <a:effectLst>
            <a:glow rad="101600">
              <a:schemeClr val="accent1">
                <a:lumMod val="60000"/>
                <a:lumOff val="40000"/>
                <a:alpha val="60000"/>
              </a:schemeClr>
            </a:glow>
          </a:effectLst>
          <a:scene3d>
            <a:camera prst="orthographicFront"/>
            <a:lightRig rig="threePt" dir="t"/>
          </a:scene3d>
          <a:sp3d>
            <a:bevelT w="114300" prst="artDeco"/>
          </a:sp3d>
        </p:spPr>
        <p:txBody>
          <a:bodyPr anchor="ctr">
            <a:sp3d extrusionH="57150">
              <a:bevelT w="38100" h="38100"/>
            </a:sp3d>
          </a:bodyPr>
          <a:lstStyle/>
          <a:p>
            <a:pPr>
              <a:lnSpc>
                <a:spcPct val="100000"/>
              </a:lnSpc>
              <a:spcBef>
                <a:spcPts val="0"/>
              </a:spcBef>
              <a:spcAft>
                <a:spcPts val="1800"/>
              </a:spcAft>
            </a:pPr>
            <a:r>
              <a:rPr lang="en-US" dirty="0" smtClean="0"/>
              <a:t>To this date, there has not been a text found advising us that </a:t>
            </a:r>
            <a:r>
              <a:rPr lang="en-US" b="1" dirty="0" smtClean="0">
                <a:solidFill>
                  <a:srgbClr val="0000CC"/>
                </a:solidFill>
              </a:rPr>
              <a:t>Yahusha</a:t>
            </a:r>
            <a:r>
              <a:rPr lang="en-US" dirty="0" smtClean="0"/>
              <a:t> was exempt from obeying </a:t>
            </a:r>
            <a:r>
              <a:rPr lang="en-US" b="1" dirty="0" err="1" smtClean="0">
                <a:solidFill>
                  <a:srgbClr val="00B050"/>
                </a:solidFill>
              </a:rPr>
              <a:t>Exo</a:t>
            </a:r>
            <a:r>
              <a:rPr lang="en-US" b="1" dirty="0" smtClean="0">
                <a:solidFill>
                  <a:srgbClr val="00B050"/>
                </a:solidFill>
              </a:rPr>
              <a:t> 23:16 &amp; 17!</a:t>
            </a:r>
          </a:p>
          <a:p>
            <a:pPr marL="1097280" lvl="1" indent="-640080">
              <a:lnSpc>
                <a:spcPct val="100000"/>
              </a:lnSpc>
              <a:spcBef>
                <a:spcPts val="0"/>
              </a:spcBef>
              <a:spcAft>
                <a:spcPts val="1800"/>
              </a:spcAft>
              <a:buNone/>
            </a:pPr>
            <a:r>
              <a:rPr lang="en-US" sz="2800" dirty="0" err="1" smtClean="0">
                <a:solidFill>
                  <a:srgbClr val="008080"/>
                </a:solidFill>
                <a:latin typeface="Georgia" panose="02040502050405020303" pitchFamily="18" charset="0"/>
              </a:rPr>
              <a:t>Exo</a:t>
            </a:r>
            <a:r>
              <a:rPr lang="en-US" sz="2800" dirty="0" smtClean="0">
                <a:solidFill>
                  <a:srgbClr val="008080"/>
                </a:solidFill>
                <a:latin typeface="Georgia" panose="02040502050405020303" pitchFamily="18" charset="0"/>
              </a:rPr>
              <a:t> </a:t>
            </a:r>
            <a:r>
              <a:rPr lang="en-US" sz="2800" dirty="0">
                <a:solidFill>
                  <a:srgbClr val="008080"/>
                </a:solidFill>
                <a:latin typeface="Georgia" panose="02040502050405020303" pitchFamily="18" charset="0"/>
              </a:rPr>
              <a:t>23:16</a:t>
            </a:r>
            <a:r>
              <a:rPr lang="en-US" sz="2800" dirty="0">
                <a:solidFill>
                  <a:prstClr val="black"/>
                </a:solidFill>
                <a:latin typeface="Georgia" panose="02040502050405020303" pitchFamily="18" charset="0"/>
              </a:rPr>
              <a:t>  </a:t>
            </a:r>
            <a:r>
              <a:rPr lang="en-US" sz="2800" dirty="0">
                <a:solidFill>
                  <a:schemeClr val="accent2">
                    <a:lumMod val="75000"/>
                  </a:schemeClr>
                </a:solidFill>
                <a:latin typeface="Georgia" panose="02040502050405020303" pitchFamily="18" charset="0"/>
              </a:rPr>
              <a:t>A</a:t>
            </a:r>
            <a:r>
              <a:rPr lang="en-US" sz="2800" dirty="0" smtClean="0">
                <a:solidFill>
                  <a:schemeClr val="accent2">
                    <a:lumMod val="75000"/>
                  </a:schemeClr>
                </a:solidFill>
                <a:latin typeface="Georgia" panose="02040502050405020303" pitchFamily="18" charset="0"/>
              </a:rPr>
              <a:t>nd </a:t>
            </a:r>
            <a:r>
              <a:rPr lang="en-US" sz="2800" dirty="0">
                <a:solidFill>
                  <a:schemeClr val="accent2">
                    <a:lumMod val="75000"/>
                  </a:schemeClr>
                </a:solidFill>
                <a:latin typeface="Georgia" panose="02040502050405020303" pitchFamily="18" charset="0"/>
              </a:rPr>
              <a:t>the Festival of the Harvest, the first-fruits of your </a:t>
            </a:r>
            <a:r>
              <a:rPr lang="en-US" sz="2800" dirty="0" err="1">
                <a:solidFill>
                  <a:schemeClr val="accent2">
                    <a:lumMod val="75000"/>
                  </a:schemeClr>
                </a:solidFill>
                <a:latin typeface="Georgia" panose="02040502050405020303" pitchFamily="18" charset="0"/>
              </a:rPr>
              <a:t>labours</a:t>
            </a:r>
            <a:r>
              <a:rPr lang="en-US" sz="2800" dirty="0">
                <a:solidFill>
                  <a:schemeClr val="accent2">
                    <a:lumMod val="75000"/>
                  </a:schemeClr>
                </a:solidFill>
                <a:latin typeface="Georgia" panose="02040502050405020303" pitchFamily="18" charset="0"/>
              </a:rPr>
              <a:t> which you have sown in the field; and the </a:t>
            </a:r>
            <a:r>
              <a:rPr lang="en-US" sz="2800" b="1" dirty="0">
                <a:ln>
                  <a:solidFill>
                    <a:schemeClr val="tx1"/>
                  </a:solidFill>
                </a:ln>
                <a:solidFill>
                  <a:schemeClr val="accent2">
                    <a:lumMod val="75000"/>
                  </a:schemeClr>
                </a:solidFill>
                <a:effectLst>
                  <a:glow rad="228600">
                    <a:schemeClr val="accent4">
                      <a:satMod val="175000"/>
                      <a:alpha val="40000"/>
                    </a:schemeClr>
                  </a:glow>
                </a:effectLst>
                <a:latin typeface="Georgia" panose="02040502050405020303" pitchFamily="18" charset="0"/>
              </a:rPr>
              <a:t>Festival of the Ingathering at the outgoing of the year,</a:t>
            </a:r>
            <a:r>
              <a:rPr lang="en-US" sz="2800" b="1" dirty="0">
                <a:solidFill>
                  <a:schemeClr val="accent2">
                    <a:lumMod val="75000"/>
                  </a:schemeClr>
                </a:solidFill>
                <a:effectLst>
                  <a:glow rad="228600">
                    <a:schemeClr val="accent4">
                      <a:satMod val="175000"/>
                      <a:alpha val="40000"/>
                    </a:schemeClr>
                  </a:glow>
                </a:effectLst>
                <a:latin typeface="Georgia" panose="02040502050405020303" pitchFamily="18" charset="0"/>
              </a:rPr>
              <a:t> </a:t>
            </a:r>
            <a:r>
              <a:rPr lang="en-US" sz="2800" dirty="0">
                <a:solidFill>
                  <a:schemeClr val="accent2">
                    <a:lumMod val="75000"/>
                  </a:schemeClr>
                </a:solidFill>
                <a:latin typeface="Georgia" panose="02040502050405020303" pitchFamily="18" charset="0"/>
              </a:rPr>
              <a:t>when you have gathered in the fruit of your </a:t>
            </a:r>
            <a:r>
              <a:rPr lang="en-US" sz="2800" dirty="0" err="1">
                <a:solidFill>
                  <a:schemeClr val="accent2">
                    <a:lumMod val="75000"/>
                  </a:schemeClr>
                </a:solidFill>
                <a:latin typeface="Georgia" panose="02040502050405020303" pitchFamily="18" charset="0"/>
              </a:rPr>
              <a:t>labours</a:t>
            </a:r>
            <a:r>
              <a:rPr lang="en-US" sz="2800" dirty="0">
                <a:solidFill>
                  <a:schemeClr val="accent2">
                    <a:lumMod val="75000"/>
                  </a:schemeClr>
                </a:solidFill>
                <a:latin typeface="Georgia" panose="02040502050405020303" pitchFamily="18" charset="0"/>
              </a:rPr>
              <a:t> from the field. </a:t>
            </a:r>
          </a:p>
          <a:p>
            <a:pPr marL="1097280" lvl="1" indent="-640080">
              <a:lnSpc>
                <a:spcPct val="100000"/>
              </a:lnSpc>
              <a:spcBef>
                <a:spcPts val="0"/>
              </a:spcBef>
              <a:spcAft>
                <a:spcPts val="1800"/>
              </a:spcAft>
              <a:buNone/>
            </a:pPr>
            <a:r>
              <a:rPr lang="en-US" sz="2800" dirty="0" err="1" smtClean="0">
                <a:solidFill>
                  <a:srgbClr val="008080"/>
                </a:solidFill>
                <a:latin typeface="Georgia" panose="02040502050405020303" pitchFamily="18" charset="0"/>
              </a:rPr>
              <a:t>Exo</a:t>
            </a:r>
            <a:r>
              <a:rPr lang="en-US" sz="2800" dirty="0" smtClean="0">
                <a:solidFill>
                  <a:srgbClr val="008080"/>
                </a:solidFill>
                <a:latin typeface="Georgia" panose="02040502050405020303" pitchFamily="18" charset="0"/>
              </a:rPr>
              <a:t> </a:t>
            </a:r>
            <a:r>
              <a:rPr lang="en-US" sz="2800" dirty="0">
                <a:solidFill>
                  <a:srgbClr val="008080"/>
                </a:solidFill>
                <a:latin typeface="Georgia" panose="02040502050405020303" pitchFamily="18" charset="0"/>
              </a:rPr>
              <a:t>23:17</a:t>
            </a:r>
            <a:r>
              <a:rPr lang="en-US" sz="2800" dirty="0">
                <a:solidFill>
                  <a:prstClr val="black"/>
                </a:solidFill>
                <a:latin typeface="Georgia" panose="02040502050405020303" pitchFamily="18" charset="0"/>
              </a:rPr>
              <a:t>  </a:t>
            </a:r>
            <a:r>
              <a:rPr lang="en-US" sz="2800" b="1" dirty="0">
                <a:ln>
                  <a:solidFill>
                    <a:schemeClr val="tx1"/>
                  </a:solidFill>
                </a:ln>
                <a:solidFill>
                  <a:schemeClr val="accent2">
                    <a:lumMod val="75000"/>
                  </a:schemeClr>
                </a:solidFill>
                <a:effectLst>
                  <a:glow rad="228600">
                    <a:schemeClr val="accent4">
                      <a:satMod val="175000"/>
                      <a:alpha val="40000"/>
                    </a:schemeClr>
                  </a:glow>
                </a:effectLst>
                <a:latin typeface="Georgia" panose="02040502050405020303" pitchFamily="18" charset="0"/>
              </a:rPr>
              <a:t>“Three times in the year </a:t>
            </a:r>
            <a:r>
              <a:rPr lang="en-US" sz="2800" b="1" dirty="0" smtClean="0">
                <a:ln>
                  <a:solidFill>
                    <a:schemeClr val="tx1"/>
                  </a:solidFill>
                </a:ln>
                <a:solidFill>
                  <a:srgbClr val="FF3399"/>
                </a:solidFill>
                <a:effectLst>
                  <a:glow rad="228600">
                    <a:srgbClr val="34E9FC">
                      <a:alpha val="40000"/>
                    </a:srgbClr>
                  </a:glow>
                </a:effectLst>
                <a:latin typeface="Arial Black" pitchFamily="34" charset="0"/>
              </a:rPr>
              <a:t>ALL</a:t>
            </a:r>
            <a:r>
              <a:rPr lang="en-US" sz="2800" b="1" dirty="0" smtClean="0">
                <a:ln>
                  <a:solidFill>
                    <a:schemeClr val="tx1"/>
                  </a:solidFill>
                </a:ln>
                <a:solidFill>
                  <a:schemeClr val="accent2">
                    <a:lumMod val="75000"/>
                  </a:schemeClr>
                </a:solidFill>
                <a:effectLst>
                  <a:glow rad="228600">
                    <a:schemeClr val="accent4">
                      <a:satMod val="175000"/>
                      <a:alpha val="40000"/>
                    </a:schemeClr>
                  </a:glow>
                </a:effectLst>
                <a:latin typeface="Georgia" panose="02040502050405020303" pitchFamily="18" charset="0"/>
              </a:rPr>
              <a:t> </a:t>
            </a:r>
            <a:r>
              <a:rPr lang="en-US" sz="2800" b="1" dirty="0">
                <a:ln>
                  <a:solidFill>
                    <a:schemeClr val="tx1"/>
                  </a:solidFill>
                </a:ln>
                <a:solidFill>
                  <a:schemeClr val="accent2">
                    <a:lumMod val="75000"/>
                  </a:schemeClr>
                </a:solidFill>
                <a:effectLst>
                  <a:glow rad="228600">
                    <a:schemeClr val="accent4">
                      <a:satMod val="175000"/>
                      <a:alpha val="40000"/>
                    </a:schemeClr>
                  </a:glow>
                </a:effectLst>
                <a:latin typeface="Georgia" panose="02040502050405020303" pitchFamily="18" charset="0"/>
              </a:rPr>
              <a:t>your males are to appear before the Master </a:t>
            </a:r>
            <a:r>
              <a:rPr lang="he-IL" sz="2800" b="1" dirty="0" smtClean="0">
                <a:ln>
                  <a:solidFill>
                    <a:schemeClr val="tx1"/>
                  </a:solidFill>
                </a:ln>
                <a:solidFill>
                  <a:srgbClr val="0000CC"/>
                </a:solidFill>
                <a:effectLst>
                  <a:glow rad="228600">
                    <a:schemeClr val="accent4">
                      <a:satMod val="175000"/>
                      <a:alpha val="40000"/>
                    </a:schemeClr>
                  </a:glow>
                </a:effectLst>
                <a:latin typeface="SBL Hebrew"/>
              </a:rPr>
              <a:t>יהוה</a:t>
            </a:r>
            <a:r>
              <a:rPr lang="en-US" sz="2800" b="1" dirty="0" smtClean="0">
                <a:ln>
                  <a:solidFill>
                    <a:schemeClr val="tx1"/>
                  </a:solidFill>
                </a:ln>
                <a:solidFill>
                  <a:srgbClr val="0000CC"/>
                </a:solidFill>
                <a:effectLst>
                  <a:glow rad="228600">
                    <a:schemeClr val="accent4">
                      <a:satMod val="175000"/>
                      <a:alpha val="40000"/>
                    </a:schemeClr>
                  </a:glow>
                </a:effectLst>
                <a:latin typeface="Georgia" panose="02040502050405020303" pitchFamily="18" charset="0"/>
              </a:rPr>
              <a:t> [Yahuah].</a:t>
            </a:r>
          </a:p>
          <a:p>
            <a:pPr lvl="0">
              <a:lnSpc>
                <a:spcPct val="100000"/>
              </a:lnSpc>
              <a:spcBef>
                <a:spcPts val="0"/>
              </a:spcBef>
              <a:spcAft>
                <a:spcPts val="1800"/>
              </a:spcAft>
            </a:pPr>
            <a:r>
              <a:rPr lang="en-US" b="1" dirty="0">
                <a:ln>
                  <a:solidFill>
                    <a:prstClr val="black"/>
                  </a:solidFill>
                </a:ln>
                <a:solidFill>
                  <a:srgbClr val="FF3399"/>
                </a:solidFill>
                <a:effectLst>
                  <a:glow rad="228600">
                    <a:srgbClr val="FFC000">
                      <a:satMod val="175000"/>
                      <a:alpha val="40000"/>
                    </a:srgbClr>
                  </a:glow>
                </a:effectLst>
                <a:latin typeface="Georgia" panose="02040502050405020303" pitchFamily="18" charset="0"/>
              </a:rPr>
              <a:t>What </a:t>
            </a:r>
            <a:r>
              <a:rPr lang="en-US" b="1" dirty="0">
                <a:ln>
                  <a:solidFill>
                    <a:prstClr val="black"/>
                  </a:solidFill>
                </a:ln>
                <a:solidFill>
                  <a:srgbClr val="0000CC"/>
                </a:solidFill>
                <a:effectLst>
                  <a:glow rad="228600">
                    <a:srgbClr val="FFC000">
                      <a:satMod val="175000"/>
                      <a:alpha val="40000"/>
                    </a:srgbClr>
                  </a:glow>
                </a:effectLst>
                <a:latin typeface="Georgia" panose="02040502050405020303" pitchFamily="18" charset="0"/>
              </a:rPr>
              <a:t>Scriptural right </a:t>
            </a:r>
            <a:r>
              <a:rPr lang="en-US" b="1" dirty="0">
                <a:ln>
                  <a:solidFill>
                    <a:prstClr val="black"/>
                  </a:solidFill>
                </a:ln>
                <a:solidFill>
                  <a:srgbClr val="FF3399"/>
                </a:solidFill>
                <a:effectLst>
                  <a:glow rad="228600">
                    <a:srgbClr val="FFC000">
                      <a:satMod val="175000"/>
                      <a:alpha val="40000"/>
                    </a:srgbClr>
                  </a:glow>
                </a:effectLst>
                <a:latin typeface="Georgia" panose="02040502050405020303" pitchFamily="18" charset="0"/>
              </a:rPr>
              <a:t>did </a:t>
            </a:r>
            <a:r>
              <a:rPr lang="en-US" b="1" dirty="0" err="1">
                <a:ln>
                  <a:solidFill>
                    <a:prstClr val="black"/>
                  </a:solidFill>
                </a:ln>
                <a:solidFill>
                  <a:srgbClr val="34E9FC"/>
                </a:solidFill>
                <a:effectLst>
                  <a:glow rad="228600">
                    <a:srgbClr val="FFC000">
                      <a:satMod val="175000"/>
                      <a:alpha val="40000"/>
                    </a:srgbClr>
                  </a:glow>
                </a:effectLst>
                <a:latin typeface="Georgia" panose="02040502050405020303" pitchFamily="18" charset="0"/>
              </a:rPr>
              <a:t>Yahusha</a:t>
            </a:r>
            <a:r>
              <a:rPr lang="en-US" b="1" dirty="0">
                <a:ln>
                  <a:solidFill>
                    <a:prstClr val="black"/>
                  </a:solidFill>
                </a:ln>
                <a:solidFill>
                  <a:srgbClr val="ED7D31">
                    <a:lumMod val="75000"/>
                  </a:srgbClr>
                </a:solidFill>
                <a:effectLst>
                  <a:glow rad="228600">
                    <a:srgbClr val="FFC000">
                      <a:satMod val="175000"/>
                      <a:alpha val="40000"/>
                    </a:srgbClr>
                  </a:glow>
                </a:effectLst>
                <a:latin typeface="Georgia" panose="02040502050405020303" pitchFamily="18" charset="0"/>
              </a:rPr>
              <a:t> </a:t>
            </a:r>
            <a:r>
              <a:rPr lang="en-US" b="1" dirty="0">
                <a:ln>
                  <a:solidFill>
                    <a:prstClr val="black"/>
                  </a:solidFill>
                </a:ln>
                <a:solidFill>
                  <a:srgbClr val="FF3399"/>
                </a:solidFill>
                <a:effectLst>
                  <a:glow rad="228600">
                    <a:srgbClr val="FFC000">
                      <a:satMod val="175000"/>
                      <a:alpha val="40000"/>
                    </a:srgbClr>
                  </a:glow>
                </a:effectLst>
                <a:latin typeface="Georgia" panose="02040502050405020303" pitchFamily="18" charset="0"/>
              </a:rPr>
              <a:t>have to be 	        from the first </a:t>
            </a:r>
            <a:r>
              <a:rPr lang="en-US" b="1" dirty="0" err="1">
                <a:ln>
                  <a:solidFill>
                    <a:prstClr val="black"/>
                  </a:solidFill>
                </a:ln>
                <a:solidFill>
                  <a:srgbClr val="FF3399"/>
                </a:solidFill>
                <a:effectLst>
                  <a:glow rad="228600">
                    <a:srgbClr val="FFC000">
                      <a:satMod val="175000"/>
                      <a:alpha val="40000"/>
                    </a:srgbClr>
                  </a:glow>
                </a:effectLst>
                <a:latin typeface="Georgia" panose="02040502050405020303" pitchFamily="18" charset="0"/>
              </a:rPr>
              <a:t>Shabbath</a:t>
            </a:r>
            <a:r>
              <a:rPr lang="en-US" b="1" dirty="0">
                <a:ln>
                  <a:solidFill>
                    <a:prstClr val="black"/>
                  </a:solidFill>
                </a:ln>
                <a:solidFill>
                  <a:srgbClr val="FF3399"/>
                </a:solidFill>
                <a:effectLst>
                  <a:glow rad="228600">
                    <a:srgbClr val="FFC000">
                      <a:satMod val="175000"/>
                      <a:alpha val="40000"/>
                    </a:srgbClr>
                  </a:glow>
                </a:effectLst>
                <a:latin typeface="Georgia" panose="02040502050405020303" pitchFamily="18" charset="0"/>
              </a:rPr>
              <a:t> of Sukkot (Tabernacles) ?? ??</a:t>
            </a:r>
            <a:endParaRPr lang="en-US" b="1" dirty="0">
              <a:ln>
                <a:solidFill>
                  <a:prstClr val="black"/>
                </a:solidFill>
              </a:ln>
              <a:solidFill>
                <a:srgbClr val="FF3399"/>
              </a:solidFill>
              <a:effectLst>
                <a:glow rad="228600">
                  <a:srgbClr val="FFC000">
                    <a:satMod val="175000"/>
                    <a:alpha val="40000"/>
                  </a:srgbClr>
                </a:glow>
              </a:effectLst>
            </a:endParaRPr>
          </a:p>
        </p:txBody>
      </p:sp>
      <p:sp>
        <p:nvSpPr>
          <p:cNvPr id="4" name="Slide Number Placeholder 3"/>
          <p:cNvSpPr>
            <a:spLocks noGrp="1"/>
          </p:cNvSpPr>
          <p:nvPr>
            <p:ph type="sldNum" sz="quarter" idx="12"/>
          </p:nvPr>
        </p:nvSpPr>
        <p:spPr>
          <a:xfrm>
            <a:off x="9098977" y="6231658"/>
            <a:ext cx="2743200" cy="365125"/>
          </a:xfrm>
        </p:spPr>
        <p:txBody>
          <a:bodyPr/>
          <a:lstStyle/>
          <a:p>
            <a:fld id="{0B555D82-D20F-4DB7-B3E9-7B7EAC2F87A9}" type="slidenum">
              <a:rPr lang="en-US" smtClean="0">
                <a:solidFill>
                  <a:schemeClr val="tx1">
                    <a:lumMod val="95000"/>
                    <a:lumOff val="5000"/>
                  </a:schemeClr>
                </a:solidFill>
              </a:rPr>
              <a:t>22</a:t>
            </a:fld>
            <a:endParaRPr lang="en-US" dirty="0">
              <a:solidFill>
                <a:schemeClr val="tx1">
                  <a:lumMod val="95000"/>
                  <a:lumOff val="5000"/>
                </a:schemeClr>
              </a:solidFill>
            </a:endParaRPr>
          </a:p>
        </p:txBody>
      </p:sp>
      <p:sp>
        <p:nvSpPr>
          <p:cNvPr id="5" name="Rectangle 4"/>
          <p:cNvSpPr/>
          <p:nvPr/>
        </p:nvSpPr>
        <p:spPr>
          <a:xfrm>
            <a:off x="8791304" y="5684125"/>
            <a:ext cx="1397725" cy="470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prstClr val="black"/>
                  </a:solidFill>
                </a:ln>
                <a:solidFill>
                  <a:srgbClr val="00FF00"/>
                </a:solidFill>
                <a:effectLst>
                  <a:glow rad="228600">
                    <a:srgbClr val="FFC000">
                      <a:satMod val="175000"/>
                      <a:alpha val="40000"/>
                    </a:srgbClr>
                  </a:glow>
                </a:effectLst>
                <a:latin typeface="Georgia" panose="02040502050405020303" pitchFamily="18" charset="0"/>
              </a:rPr>
              <a:t>absent</a:t>
            </a:r>
            <a:endParaRPr lang="en-US" dirty="0">
              <a:solidFill>
                <a:srgbClr val="00FF00"/>
              </a:solidFill>
            </a:endParaRPr>
          </a:p>
        </p:txBody>
      </p:sp>
    </p:spTree>
    <p:extLst>
      <p:ext uri="{BB962C8B-B14F-4D97-AF65-F5344CB8AC3E}">
        <p14:creationId xmlns:p14="http://schemas.microsoft.com/office/powerpoint/2010/main" val="27849311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225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2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5"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5873" y="158058"/>
            <a:ext cx="8467807" cy="735560"/>
          </a:xfrm>
          <a:solidFill>
            <a:schemeClr val="bg2">
              <a:lumMod val="90000"/>
            </a:schemeClr>
          </a:solidFill>
          <a:ln>
            <a:solidFill>
              <a:schemeClr val="bg1">
                <a:lumMod val="50000"/>
              </a:schemeClr>
            </a:solidFill>
          </a:ln>
          <a:effectLst>
            <a:glow rad="228600">
              <a:srgbClr val="FF3399">
                <a:alpha val="40000"/>
              </a:srgbClr>
            </a:glow>
          </a:effectLst>
          <a:scene3d>
            <a:camera prst="orthographicFront"/>
            <a:lightRig rig="threePt" dir="t"/>
          </a:scene3d>
          <a:sp3d>
            <a:bevelT w="114300" prst="artDeco"/>
          </a:sp3d>
        </p:spPr>
        <p:txBody>
          <a:bodyPr>
            <a:normAutofit/>
            <a:sp3d extrusionH="57150">
              <a:bevelT w="38100" h="38100"/>
            </a:sp3d>
          </a:bodyPr>
          <a:lstStyle/>
          <a:p>
            <a:pPr algn="ctr"/>
            <a:r>
              <a:rPr lang="en-US" b="1" dirty="0" smtClean="0"/>
              <a:t>Did</a:t>
            </a:r>
            <a:r>
              <a:rPr lang="en-US" b="1" dirty="0" smtClean="0">
                <a:solidFill>
                  <a:srgbClr val="0000FF"/>
                </a:solidFill>
              </a:rPr>
              <a:t> </a:t>
            </a:r>
            <a:r>
              <a:rPr lang="en-US" b="1" dirty="0" err="1" smtClean="0">
                <a:solidFill>
                  <a:srgbClr val="0000FF"/>
                </a:solidFill>
              </a:rPr>
              <a:t>Yahusha</a:t>
            </a:r>
            <a:r>
              <a:rPr lang="en-US" dirty="0" smtClean="0"/>
              <a:t> </a:t>
            </a:r>
            <a:r>
              <a:rPr lang="en-US" b="1" dirty="0" smtClean="0"/>
              <a:t>arrive – </a:t>
            </a:r>
            <a:r>
              <a:rPr lang="en-US" b="1" i="1" u="sng" dirty="0" smtClean="0">
                <a:solidFill>
                  <a:srgbClr val="FF0000"/>
                </a:solidFill>
                <a:effectLst>
                  <a:glow rad="127000">
                    <a:schemeClr val="tx1"/>
                  </a:glow>
                  <a:outerShdw blurRad="50800" dist="38100" algn="l" rotWithShape="0">
                    <a:prstClr val="black">
                      <a:alpha val="40000"/>
                    </a:prstClr>
                  </a:outerShdw>
                </a:effectLst>
                <a:latin typeface="Arial Black" pitchFamily="34" charset="0"/>
              </a:rPr>
              <a:t>LATE</a:t>
            </a:r>
            <a:r>
              <a:rPr lang="en-US" b="1" i="1" dirty="0" smtClean="0">
                <a:solidFill>
                  <a:srgbClr val="FF0000"/>
                </a:solidFill>
                <a:effectLst>
                  <a:glow rad="127000">
                    <a:schemeClr val="tx1"/>
                  </a:glow>
                  <a:outerShdw blurRad="50800" dist="38100" algn="l" rotWithShape="0">
                    <a:prstClr val="black">
                      <a:alpha val="40000"/>
                    </a:prstClr>
                  </a:outerShdw>
                </a:effectLst>
                <a:latin typeface="Arial Black" pitchFamily="34" charset="0"/>
              </a:rPr>
              <a:t>?</a:t>
            </a:r>
            <a:endParaRPr lang="en-US" b="1" i="1" dirty="0">
              <a:solidFill>
                <a:srgbClr val="FF0000"/>
              </a:solidFill>
              <a:effectLst>
                <a:glow rad="127000">
                  <a:schemeClr val="tx1"/>
                </a:glow>
                <a:outerShdw blurRad="50800" dist="38100" algn="l" rotWithShape="0">
                  <a:prstClr val="black">
                    <a:alpha val="40000"/>
                  </a:prstClr>
                </a:outerShdw>
              </a:effectLst>
              <a:latin typeface="Arial Black" pitchFamily="34" charset="0"/>
            </a:endParaRPr>
          </a:p>
        </p:txBody>
      </p:sp>
      <p:sp>
        <p:nvSpPr>
          <p:cNvPr id="3" name="Content Placeholder 2"/>
          <p:cNvSpPr>
            <a:spLocks noGrp="1"/>
          </p:cNvSpPr>
          <p:nvPr>
            <p:ph idx="1"/>
          </p:nvPr>
        </p:nvSpPr>
        <p:spPr>
          <a:xfrm>
            <a:off x="805373" y="1085183"/>
            <a:ext cx="10858307" cy="5653826"/>
          </a:xfrm>
          <a:solidFill>
            <a:schemeClr val="accent6">
              <a:lumMod val="40000"/>
              <a:lumOff val="60000"/>
            </a:schemeClr>
          </a:solidFill>
          <a:ln w="38100">
            <a:solidFill>
              <a:srgbClr val="FB6BEA"/>
            </a:solidFill>
          </a:ln>
          <a:scene3d>
            <a:camera prst="orthographicFront"/>
            <a:lightRig rig="threePt" dir="t"/>
          </a:scene3d>
          <a:sp3d>
            <a:bevelT w="114300" prst="artDeco"/>
          </a:sp3d>
        </p:spPr>
        <p:txBody>
          <a:bodyPr lIns="182880" tIns="91440">
            <a:normAutofit lnSpcReduction="10000"/>
            <a:sp3d extrusionH="57150">
              <a:bevelT w="38100" h="38100"/>
            </a:sp3d>
          </a:bodyPr>
          <a:lstStyle/>
          <a:p>
            <a:pPr marL="365760" indent="-914400">
              <a:spcBef>
                <a:spcPts val="0"/>
              </a:spcBef>
              <a:buNone/>
            </a:pPr>
            <a:endParaRPr lang="en-US" sz="800" dirty="0" smtClean="0">
              <a:solidFill>
                <a:srgbClr val="008080"/>
              </a:solidFill>
              <a:latin typeface="Georgia" panose="02040502050405020303" pitchFamily="18" charset="0"/>
            </a:endParaRPr>
          </a:p>
          <a:p>
            <a:pPr marL="365760" indent="-914400">
              <a:spcBef>
                <a:spcPts val="0"/>
              </a:spcBef>
              <a:buNone/>
            </a:pPr>
            <a:endParaRPr lang="en-US" dirty="0" smtClean="0">
              <a:solidFill>
                <a:srgbClr val="008080"/>
              </a:solidFill>
              <a:latin typeface="Georgia" panose="02040502050405020303" pitchFamily="18" charset="0"/>
            </a:endParaRPr>
          </a:p>
          <a:p>
            <a:pPr marL="365760" indent="-914400">
              <a:spcBef>
                <a:spcPts val="0"/>
              </a:spcBef>
              <a:buNone/>
            </a:pPr>
            <a:endParaRPr lang="en-US" dirty="0" smtClean="0">
              <a:solidFill>
                <a:srgbClr val="008080"/>
              </a:solidFill>
              <a:latin typeface="Georgia" panose="02040502050405020303" pitchFamily="18" charset="0"/>
            </a:endParaRPr>
          </a:p>
          <a:p>
            <a:pPr marL="1920240" indent="-1920240">
              <a:lnSpc>
                <a:spcPct val="100000"/>
              </a:lnSpc>
              <a:spcBef>
                <a:spcPts val="0"/>
              </a:spcBef>
              <a:spcAft>
                <a:spcPts val="2400"/>
              </a:spcAft>
              <a:buNone/>
            </a:pPr>
            <a:r>
              <a:rPr lang="en-US" sz="3200" dirty="0" smtClean="0">
                <a:solidFill>
                  <a:srgbClr val="008080"/>
                </a:solidFill>
                <a:latin typeface="Georgia" panose="02040502050405020303" pitchFamily="18" charset="0"/>
              </a:rPr>
              <a:t>John 7:14</a:t>
            </a:r>
            <a:r>
              <a:rPr lang="en-US" sz="3200" dirty="0">
                <a:solidFill>
                  <a:prstClr val="black"/>
                </a:solidFill>
                <a:latin typeface="Georgia" panose="02040502050405020303" pitchFamily="18" charset="0"/>
              </a:rPr>
              <a:t>	</a:t>
            </a:r>
            <a:r>
              <a:rPr lang="en-US" sz="3200" dirty="0" smtClean="0">
                <a:solidFill>
                  <a:schemeClr val="accent2">
                    <a:lumMod val="75000"/>
                  </a:schemeClr>
                </a:solidFill>
                <a:latin typeface="Georgia" panose="02040502050405020303" pitchFamily="18" charset="0"/>
              </a:rPr>
              <a:t>And </a:t>
            </a:r>
            <a:r>
              <a:rPr lang="en-US" sz="3200" dirty="0">
                <a:solidFill>
                  <a:schemeClr val="accent2">
                    <a:lumMod val="75000"/>
                  </a:schemeClr>
                </a:solidFill>
                <a:latin typeface="Georgia" panose="02040502050405020303" pitchFamily="18" charset="0"/>
              </a:rPr>
              <a:t>about the </a:t>
            </a:r>
            <a:r>
              <a:rPr lang="en-US" sz="3200" b="1" i="1" dirty="0" smtClean="0">
                <a:ln>
                  <a:solidFill>
                    <a:schemeClr val="tx1"/>
                  </a:solidFill>
                </a:ln>
                <a:solidFill>
                  <a:srgbClr val="CC00FF"/>
                </a:solidFill>
                <a:effectLst>
                  <a:glow rad="101600">
                    <a:srgbClr val="34E9FC">
                      <a:alpha val="60000"/>
                    </a:srgbClr>
                  </a:glow>
                </a:effectLst>
                <a:latin typeface="Georgia" panose="02040502050405020303" pitchFamily="18" charset="0"/>
              </a:rPr>
              <a:t>MIDDLE</a:t>
            </a:r>
            <a:r>
              <a:rPr lang="en-US" sz="3200" dirty="0" smtClean="0">
                <a:solidFill>
                  <a:schemeClr val="accent2">
                    <a:lumMod val="75000"/>
                  </a:schemeClr>
                </a:solidFill>
                <a:latin typeface="Georgia" panose="02040502050405020303" pitchFamily="18" charset="0"/>
              </a:rPr>
              <a:t> </a:t>
            </a:r>
            <a:r>
              <a:rPr lang="en-US" sz="3200" dirty="0">
                <a:solidFill>
                  <a:schemeClr val="accent2">
                    <a:lumMod val="75000"/>
                  </a:schemeClr>
                </a:solidFill>
                <a:latin typeface="Georgia" panose="02040502050405020303" pitchFamily="18" charset="0"/>
              </a:rPr>
              <a:t>of the festival </a:t>
            </a:r>
            <a:r>
              <a:rPr lang="he-IL" sz="3200" dirty="0">
                <a:solidFill>
                  <a:srgbClr val="0000FF"/>
                </a:solidFill>
                <a:latin typeface="SBL Hebrew"/>
              </a:rPr>
              <a:t>יהושע</a:t>
            </a:r>
            <a:r>
              <a:rPr lang="en-US" sz="3200" dirty="0">
                <a:solidFill>
                  <a:srgbClr val="0000FF"/>
                </a:solidFill>
                <a:latin typeface="Georgia" panose="02040502050405020303" pitchFamily="18" charset="0"/>
              </a:rPr>
              <a:t> </a:t>
            </a:r>
            <a:r>
              <a:rPr lang="en-US" sz="2400" dirty="0" smtClean="0">
                <a:solidFill>
                  <a:srgbClr val="0000FF"/>
                </a:solidFill>
                <a:latin typeface="Georgia" panose="02040502050405020303" pitchFamily="18" charset="0"/>
              </a:rPr>
              <a:t>[Yahusha] </a:t>
            </a:r>
            <a:r>
              <a:rPr lang="en-US" sz="3200" dirty="0" smtClean="0">
                <a:ln>
                  <a:solidFill>
                    <a:schemeClr val="tx1"/>
                  </a:solidFill>
                </a:ln>
                <a:solidFill>
                  <a:schemeClr val="accent2">
                    <a:lumMod val="75000"/>
                  </a:schemeClr>
                </a:solidFill>
                <a:effectLst>
                  <a:glow rad="228600">
                    <a:schemeClr val="accent4">
                      <a:satMod val="175000"/>
                      <a:alpha val="40000"/>
                    </a:schemeClr>
                  </a:glow>
                </a:effectLst>
                <a:latin typeface="Georgia" panose="02040502050405020303" pitchFamily="18" charset="0"/>
              </a:rPr>
              <a:t>went </a:t>
            </a:r>
            <a:r>
              <a:rPr lang="en-US" sz="3200" dirty="0">
                <a:ln>
                  <a:solidFill>
                    <a:schemeClr val="tx1"/>
                  </a:solidFill>
                </a:ln>
                <a:solidFill>
                  <a:schemeClr val="accent2">
                    <a:lumMod val="75000"/>
                  </a:schemeClr>
                </a:solidFill>
                <a:effectLst>
                  <a:glow rad="228600">
                    <a:schemeClr val="accent4">
                      <a:satMod val="175000"/>
                      <a:alpha val="40000"/>
                    </a:schemeClr>
                  </a:glow>
                </a:effectLst>
                <a:latin typeface="Georgia" panose="02040502050405020303" pitchFamily="18" charset="0"/>
              </a:rPr>
              <a:t>up into the Set-apart Place, </a:t>
            </a:r>
            <a:r>
              <a:rPr lang="en-US" sz="3200" dirty="0">
                <a:solidFill>
                  <a:schemeClr val="accent2">
                    <a:lumMod val="75000"/>
                  </a:schemeClr>
                </a:solidFill>
                <a:latin typeface="Georgia" panose="02040502050405020303" pitchFamily="18" charset="0"/>
              </a:rPr>
              <a:t>and He was teaching. </a:t>
            </a:r>
            <a:endParaRPr lang="en-US" sz="3200" dirty="0" smtClean="0"/>
          </a:p>
          <a:p>
            <a:pPr marL="0" indent="0">
              <a:lnSpc>
                <a:spcPct val="100000"/>
              </a:lnSpc>
              <a:spcBef>
                <a:spcPts val="0"/>
              </a:spcBef>
              <a:spcAft>
                <a:spcPts val="2400"/>
              </a:spcAft>
              <a:buNone/>
            </a:pPr>
            <a:r>
              <a:rPr lang="en-US" sz="3200" dirty="0" smtClean="0"/>
              <a:t>What could possibly be </a:t>
            </a:r>
            <a:r>
              <a:rPr lang="en-US" sz="3200" b="1" dirty="0" smtClean="0">
                <a:solidFill>
                  <a:srgbClr val="0000FF"/>
                </a:solidFill>
              </a:rPr>
              <a:t>Yahusha’s</a:t>
            </a:r>
            <a:r>
              <a:rPr lang="en-US" sz="3200" dirty="0" smtClean="0"/>
              <a:t> reasoning for arriving in the </a:t>
            </a:r>
            <a:r>
              <a:rPr lang="en-US" sz="3200" b="1" u="sng" dirty="0" smtClean="0"/>
              <a:t>middle</a:t>
            </a:r>
            <a:r>
              <a:rPr lang="en-US" sz="3200" dirty="0" smtClean="0"/>
              <a:t> of the Festival?</a:t>
            </a:r>
            <a:endParaRPr lang="en-US" sz="3200" dirty="0"/>
          </a:p>
          <a:p>
            <a:pPr marL="0" indent="0" algn="ctr">
              <a:buNone/>
            </a:pPr>
            <a:r>
              <a:rPr lang="en-US" sz="3200" dirty="0" smtClean="0"/>
              <a:t>What Scriptural </a:t>
            </a:r>
            <a:r>
              <a:rPr lang="en-US" sz="3200" b="1" dirty="0" smtClean="0">
                <a:effectLst>
                  <a:glow rad="127000">
                    <a:srgbClr val="00FF00"/>
                  </a:glow>
                </a:effectLst>
              </a:rPr>
              <a:t>Calendar Reckoning </a:t>
            </a:r>
            <a:r>
              <a:rPr lang="en-US" sz="3200" dirty="0" smtClean="0"/>
              <a:t>could </a:t>
            </a:r>
            <a:r>
              <a:rPr lang="en-US" sz="3200" b="1" dirty="0" smtClean="0">
                <a:solidFill>
                  <a:srgbClr val="0000FF"/>
                </a:solidFill>
              </a:rPr>
              <a:t>Yahusha</a:t>
            </a:r>
            <a:r>
              <a:rPr lang="en-US" sz="3200" dirty="0" smtClean="0"/>
              <a:t> cite </a:t>
            </a:r>
            <a:r>
              <a:rPr lang="en-US" sz="3200" dirty="0" smtClean="0"/>
              <a:t/>
            </a:r>
            <a:br>
              <a:rPr lang="en-US" sz="3200" dirty="0" smtClean="0"/>
            </a:br>
            <a:r>
              <a:rPr lang="en-US" sz="3200" dirty="0" smtClean="0"/>
              <a:t>that </a:t>
            </a:r>
            <a:r>
              <a:rPr lang="en-US" sz="3200" dirty="0" smtClean="0"/>
              <a:t>would still reckon Him </a:t>
            </a:r>
            <a:r>
              <a:rPr lang="en-US" sz="3200" b="1" dirty="0" smtClean="0"/>
              <a:t>SINLESS, </a:t>
            </a:r>
            <a:r>
              <a:rPr lang="en-US" sz="3200" u="sng" dirty="0" smtClean="0"/>
              <a:t>in alignment with</a:t>
            </a:r>
            <a:r>
              <a:rPr lang="en-US" sz="3200" dirty="0" smtClean="0"/>
              <a:t> </a:t>
            </a:r>
            <a:r>
              <a:rPr lang="en-US" sz="3200" dirty="0" smtClean="0"/>
              <a:t/>
            </a:r>
            <a:br>
              <a:rPr lang="en-US" sz="3200" dirty="0" smtClean="0"/>
            </a:br>
            <a:r>
              <a:rPr lang="en-US" sz="3200" b="1" u="sng" dirty="0" smtClean="0">
                <a:solidFill>
                  <a:srgbClr val="0000FF"/>
                </a:solidFill>
              </a:rPr>
              <a:t>Yahuah’s</a:t>
            </a:r>
            <a:r>
              <a:rPr lang="en-US" sz="3200" dirty="0" smtClean="0"/>
              <a:t> </a:t>
            </a:r>
            <a:r>
              <a:rPr lang="en-US" sz="3200" u="sng" dirty="0" smtClean="0"/>
              <a:t>will</a:t>
            </a:r>
            <a:r>
              <a:rPr lang="en-US" sz="3200" dirty="0" smtClean="0"/>
              <a:t> </a:t>
            </a:r>
            <a:r>
              <a:rPr lang="en-US" sz="3200" b="1" dirty="0" smtClean="0">
                <a:solidFill>
                  <a:srgbClr val="FF0000"/>
                </a:solidFill>
              </a:rPr>
              <a:t>and justify being </a:t>
            </a:r>
            <a:r>
              <a:rPr lang="en-US" sz="3200" b="1" dirty="0" smtClean="0">
                <a:ln>
                  <a:solidFill>
                    <a:schemeClr val="tx1"/>
                  </a:solidFill>
                </a:ln>
                <a:solidFill>
                  <a:srgbClr val="FF0000"/>
                </a:solidFill>
                <a:effectLst>
                  <a:glow rad="228600">
                    <a:schemeClr val="accent4">
                      <a:satMod val="175000"/>
                      <a:alpha val="86000"/>
                    </a:schemeClr>
                  </a:glow>
                </a:effectLst>
              </a:rPr>
              <a:t>absent</a:t>
            </a:r>
            <a:r>
              <a:rPr lang="en-US" sz="3200" b="1" dirty="0" smtClean="0">
                <a:solidFill>
                  <a:srgbClr val="FF0000"/>
                </a:solidFill>
              </a:rPr>
              <a:t> </a:t>
            </a:r>
            <a:r>
              <a:rPr lang="en-US" sz="3200" b="1" dirty="0" smtClean="0">
                <a:solidFill>
                  <a:srgbClr val="FF0000"/>
                </a:solidFill>
              </a:rPr>
              <a:t/>
            </a:r>
            <a:br>
              <a:rPr lang="en-US" sz="3200" b="1" dirty="0" smtClean="0">
                <a:solidFill>
                  <a:srgbClr val="FF0000"/>
                </a:solidFill>
              </a:rPr>
            </a:br>
            <a:r>
              <a:rPr lang="en-US" sz="3200" b="1" dirty="0" smtClean="0">
                <a:solidFill>
                  <a:srgbClr val="FF0000"/>
                </a:solidFill>
              </a:rPr>
              <a:t>for the </a:t>
            </a:r>
            <a:r>
              <a:rPr lang="en-US" sz="3200" b="1" dirty="0" smtClean="0">
                <a:solidFill>
                  <a:srgbClr val="FF0000"/>
                </a:solidFill>
              </a:rPr>
              <a:t>first part of </a:t>
            </a:r>
            <a:r>
              <a:rPr lang="en-US" sz="3200" b="1" dirty="0" smtClean="0">
                <a:solidFill>
                  <a:srgbClr val="FF0000"/>
                </a:solidFill>
              </a:rPr>
              <a:t>the </a:t>
            </a:r>
            <a:r>
              <a:rPr lang="en-US" sz="3200" b="1" dirty="0" err="1" smtClean="0">
                <a:solidFill>
                  <a:srgbClr val="FF0000"/>
                </a:solidFill>
              </a:rPr>
              <a:t>Yahudim</a:t>
            </a:r>
            <a:r>
              <a:rPr lang="en-US" sz="3200" b="1" dirty="0" smtClean="0">
                <a:solidFill>
                  <a:srgbClr val="FF0000"/>
                </a:solidFill>
              </a:rPr>
              <a:t> </a:t>
            </a:r>
            <a:r>
              <a:rPr lang="en-US" sz="3200" b="1" dirty="0" smtClean="0">
                <a:solidFill>
                  <a:srgbClr val="FF0000"/>
                </a:solidFill>
              </a:rPr>
              <a:t>Feast?</a:t>
            </a:r>
            <a:endParaRPr lang="en-US" sz="3200" dirty="0"/>
          </a:p>
          <a:p>
            <a:pPr marL="0" indent="0">
              <a:buNone/>
            </a:pPr>
            <a:endParaRPr lang="en-US" dirty="0"/>
          </a:p>
        </p:txBody>
      </p:sp>
      <p:cxnSp>
        <p:nvCxnSpPr>
          <p:cNvPr id="6" name="Straight Arrow Connector 5"/>
          <p:cNvCxnSpPr/>
          <p:nvPr/>
        </p:nvCxnSpPr>
        <p:spPr>
          <a:xfrm>
            <a:off x="2373086" y="893618"/>
            <a:ext cx="3145971" cy="1000496"/>
          </a:xfrm>
          <a:prstGeom prst="straightConnector1">
            <a:avLst/>
          </a:prstGeom>
          <a:ln w="76200">
            <a:solidFill>
              <a:srgbClr val="0000FF"/>
            </a:solidFill>
            <a:headEnd type="none" w="med" len="med"/>
            <a:tailEnd type="arrow" w="med" len="med"/>
          </a:ln>
          <a:effectLst>
            <a:glow rad="228600">
              <a:schemeClr val="accent4">
                <a:satMod val="175000"/>
                <a:alpha val="82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4" name="Explosion 1 3"/>
          <p:cNvSpPr/>
          <p:nvPr/>
        </p:nvSpPr>
        <p:spPr>
          <a:xfrm>
            <a:off x="210143" y="62774"/>
            <a:ext cx="3223504" cy="1661688"/>
          </a:xfrm>
          <a:prstGeom prst="irregularSeal1">
            <a:avLst/>
          </a:prstGeom>
          <a:solidFill>
            <a:srgbClr val="FB6BEA"/>
          </a:solidFill>
          <a:ln w="76200">
            <a:solidFill>
              <a:schemeClr val="accent6">
                <a:lumMod val="60000"/>
                <a:lumOff val="40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8385467" y="6244225"/>
            <a:ext cx="2743200" cy="365125"/>
          </a:xfrm>
        </p:spPr>
        <p:txBody>
          <a:bodyPr/>
          <a:lstStyle/>
          <a:p>
            <a:fld id="{0B555D82-D20F-4DB7-B3E9-7B7EAC2F87A9}" type="slidenum">
              <a:rPr lang="en-US" smtClean="0">
                <a:solidFill>
                  <a:schemeClr val="tx1"/>
                </a:solidFill>
              </a:rPr>
              <a:t>23</a:t>
            </a:fld>
            <a:endParaRPr lang="en-US" dirty="0">
              <a:solidFill>
                <a:schemeClr val="tx1"/>
              </a:solidFill>
            </a:endParaRPr>
          </a:p>
        </p:txBody>
      </p:sp>
    </p:spTree>
    <p:extLst>
      <p:ext uri="{BB962C8B-B14F-4D97-AF65-F5344CB8AC3E}">
        <p14:creationId xmlns:p14="http://schemas.microsoft.com/office/powerpoint/2010/main" val="27709964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1250"/>
                                        <p:tgtEl>
                                          <p:spTgt spid="4"/>
                                        </p:tgtEl>
                                      </p:cBhvr>
                                    </p:animEffect>
                                  </p:childTnLst>
                                </p:cTn>
                              </p:par>
                              <p:par>
                                <p:cTn id="8" presetID="22" presetClass="entr" presetSubtype="8" repeatCount="5000" fill="hold" nodeType="withEffect">
                                  <p:stCondLst>
                                    <p:cond delay="200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anim calcmode="lin" valueType="num">
                                      <p:cBhvr>
                                        <p:cTn id="1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551" y="251068"/>
            <a:ext cx="11636330" cy="781897"/>
          </a:xfrm>
          <a:solidFill>
            <a:schemeClr val="accent4">
              <a:lumMod val="20000"/>
              <a:lumOff val="80000"/>
            </a:schemeClr>
          </a:solidFill>
          <a:ln w="76200">
            <a:solidFill>
              <a:schemeClr val="accent2">
                <a:lumMod val="75000"/>
              </a:schemeClr>
            </a:solidFill>
          </a:ln>
          <a:effectLst>
            <a:glow rad="520700">
              <a:srgbClr val="34E9FC">
                <a:alpha val="90000"/>
              </a:srgbClr>
            </a:glow>
          </a:effectLst>
          <a:scene3d>
            <a:camera prst="orthographicFront"/>
            <a:lightRig rig="threePt" dir="t"/>
          </a:scene3d>
          <a:sp3d>
            <a:bevelT prst="angle"/>
          </a:sp3d>
        </p:spPr>
        <p:txBody>
          <a:bodyPr>
            <a:normAutofit/>
            <a:sp3d extrusionH="57150">
              <a:bevelT w="38100" h="38100"/>
            </a:sp3d>
          </a:bodyPr>
          <a:lstStyle/>
          <a:p>
            <a:pPr algn="ctr"/>
            <a:r>
              <a:rPr lang="en-US" sz="3600" b="1" dirty="0" smtClean="0">
                <a:ln>
                  <a:solidFill>
                    <a:schemeClr val="tx1"/>
                  </a:solidFill>
                </a:ln>
                <a:solidFill>
                  <a:srgbClr val="34E9FC"/>
                </a:solidFill>
                <a:effectLst>
                  <a:glow rad="127000">
                    <a:srgbClr val="00FF00"/>
                  </a:glow>
                </a:effectLst>
                <a:latin typeface="Arial Black" panose="020B0A04020102020204" pitchFamily="34" charset="0"/>
              </a:rPr>
              <a:t>Yahusha</a:t>
            </a:r>
            <a:r>
              <a:rPr lang="en-US" sz="3600" b="1" dirty="0" smtClean="0">
                <a:ln>
                  <a:solidFill>
                    <a:schemeClr val="tx1"/>
                  </a:solidFill>
                </a:ln>
                <a:solidFill>
                  <a:srgbClr val="FF3399"/>
                </a:solidFill>
                <a:effectLst>
                  <a:glow rad="127000">
                    <a:srgbClr val="00FF00"/>
                  </a:glow>
                </a:effectLst>
              </a:rPr>
              <a:t> Arrives </a:t>
            </a:r>
            <a:r>
              <a:rPr lang="en-US" sz="3600" b="1" dirty="0" smtClean="0">
                <a:ln w="19050">
                  <a:solidFill>
                    <a:schemeClr val="tx1"/>
                  </a:solidFill>
                </a:ln>
                <a:solidFill>
                  <a:srgbClr val="FF3399"/>
                </a:solidFill>
                <a:effectLst>
                  <a:glow rad="127000">
                    <a:srgbClr val="00FF00"/>
                  </a:glow>
                </a:effectLst>
              </a:rPr>
              <a:t>“Late” - </a:t>
            </a:r>
            <a:r>
              <a:rPr lang="en-US" sz="3600" b="1" dirty="0" smtClean="0">
                <a:ln>
                  <a:solidFill>
                    <a:schemeClr val="tx1"/>
                  </a:solidFill>
                </a:ln>
                <a:solidFill>
                  <a:srgbClr val="FF3399"/>
                </a:solidFill>
                <a:effectLst>
                  <a:glow rad="127000">
                    <a:srgbClr val="00FF00"/>
                  </a:glow>
                </a:effectLst>
              </a:rPr>
              <a:t>But Right </a:t>
            </a:r>
            <a:r>
              <a:rPr lang="en-US" sz="3600" b="1" dirty="0" smtClean="0">
                <a:ln w="28575">
                  <a:solidFill>
                    <a:srgbClr val="CC00FF"/>
                  </a:solidFill>
                </a:ln>
                <a:solidFill>
                  <a:srgbClr val="34E9FC"/>
                </a:solidFill>
                <a:effectLst>
                  <a:glow rad="127000">
                    <a:srgbClr val="00FF00"/>
                  </a:glow>
                </a:effectLst>
                <a:latin typeface="Arial Black" panose="020B0A04020102020204" pitchFamily="34" charset="0"/>
              </a:rPr>
              <a:t>“On Time!”</a:t>
            </a:r>
            <a:endParaRPr lang="en-US" sz="3600" b="1" dirty="0">
              <a:ln w="28575">
                <a:solidFill>
                  <a:srgbClr val="CC00FF"/>
                </a:solidFill>
              </a:ln>
              <a:solidFill>
                <a:srgbClr val="34E9FC"/>
              </a:solidFill>
              <a:effectLst>
                <a:glow rad="127000">
                  <a:srgbClr val="00FF00"/>
                </a:glow>
              </a:effectLst>
              <a:latin typeface="Arial Black" panose="020B0A04020102020204" pitchFamily="34" charset="0"/>
            </a:endParaRPr>
          </a:p>
        </p:txBody>
      </p:sp>
      <p:sp>
        <p:nvSpPr>
          <p:cNvPr id="3" name="Content Placeholder 2"/>
          <p:cNvSpPr>
            <a:spLocks noGrp="1"/>
          </p:cNvSpPr>
          <p:nvPr>
            <p:ph idx="1"/>
          </p:nvPr>
        </p:nvSpPr>
        <p:spPr>
          <a:xfrm>
            <a:off x="215153" y="1250576"/>
            <a:ext cx="11739282" cy="5351930"/>
          </a:xfrm>
          <a:solidFill>
            <a:schemeClr val="bg2"/>
          </a:solidFill>
          <a:ln w="28575">
            <a:solidFill>
              <a:schemeClr val="accent5">
                <a:lumMod val="75000"/>
              </a:schemeClr>
            </a:solidFill>
          </a:ln>
          <a:effectLst/>
          <a:scene3d>
            <a:camera prst="orthographicFront"/>
            <a:lightRig rig="threePt" dir="t"/>
          </a:scene3d>
          <a:sp3d>
            <a:bevelT w="114300" prst="artDeco"/>
          </a:sp3d>
        </p:spPr>
        <p:txBody>
          <a:bodyPr>
            <a:normAutofit/>
            <a:sp3d extrusionH="57150">
              <a:bevelT w="38100" h="38100"/>
            </a:sp3d>
          </a:bodyPr>
          <a:lstStyle/>
          <a:p>
            <a:pPr marL="0" lvl="0" indent="0">
              <a:buNone/>
            </a:pPr>
            <a:r>
              <a:rPr lang="en-US" dirty="0">
                <a:solidFill>
                  <a:srgbClr val="008080"/>
                </a:solidFill>
                <a:latin typeface="Georgia" panose="02040502050405020303" pitchFamily="18" charset="0"/>
              </a:rPr>
              <a:t>John 7:6</a:t>
            </a:r>
            <a:r>
              <a:rPr lang="en-US" dirty="0">
                <a:solidFill>
                  <a:prstClr val="black"/>
                </a:solidFill>
                <a:latin typeface="Georgia" panose="02040502050405020303" pitchFamily="18" charset="0"/>
              </a:rPr>
              <a:t>  </a:t>
            </a:r>
            <a:r>
              <a:rPr lang="he-IL" b="1" dirty="0">
                <a:solidFill>
                  <a:srgbClr val="0000CC"/>
                </a:solidFill>
                <a:latin typeface="SBL Hebrew"/>
              </a:rPr>
              <a:t>יהושע</a:t>
            </a:r>
            <a:r>
              <a:rPr lang="en-US" b="1" dirty="0">
                <a:solidFill>
                  <a:srgbClr val="0000CC"/>
                </a:solidFill>
                <a:latin typeface="Georgia" panose="02040502050405020303" pitchFamily="18" charset="0"/>
              </a:rPr>
              <a:t> [Yahusha] </a:t>
            </a:r>
            <a:r>
              <a:rPr lang="en-US" dirty="0">
                <a:solidFill>
                  <a:prstClr val="black"/>
                </a:solidFill>
                <a:latin typeface="Georgia" panose="02040502050405020303" pitchFamily="18" charset="0"/>
              </a:rPr>
              <a:t>therefore said to them, </a:t>
            </a:r>
            <a:r>
              <a:rPr lang="en-US" b="1" dirty="0">
                <a:solidFill>
                  <a:srgbClr val="0000CC"/>
                </a:solidFill>
                <a:effectLst>
                  <a:glow rad="101600">
                    <a:srgbClr val="34E9FC">
                      <a:alpha val="60000"/>
                    </a:srgbClr>
                  </a:glow>
                </a:effectLst>
                <a:latin typeface="Georgia" panose="02040502050405020303" pitchFamily="18" charset="0"/>
              </a:rPr>
              <a:t>“MY TIME </a:t>
            </a:r>
            <a:r>
              <a:rPr lang="en-US" dirty="0">
                <a:solidFill>
                  <a:prstClr val="black"/>
                </a:solidFill>
                <a:latin typeface="Georgia" panose="02040502050405020303" pitchFamily="18" charset="0"/>
              </a:rPr>
              <a:t>has not yet come, </a:t>
            </a:r>
            <a:endParaRPr lang="en-US" dirty="0" smtClean="0">
              <a:solidFill>
                <a:prstClr val="black"/>
              </a:solidFill>
              <a:latin typeface="Georgia" panose="02040502050405020303" pitchFamily="18" charset="0"/>
            </a:endParaRPr>
          </a:p>
          <a:p>
            <a:pPr marL="0" lvl="0" indent="0">
              <a:buNone/>
            </a:pPr>
            <a:endParaRPr lang="en-US" dirty="0">
              <a:solidFill>
                <a:prstClr val="black"/>
              </a:solidFill>
              <a:latin typeface="Georgia" panose="02040502050405020303" pitchFamily="18" charset="0"/>
            </a:endParaRPr>
          </a:p>
          <a:p>
            <a:pPr marL="0" lvl="0" indent="0">
              <a:buNone/>
            </a:pPr>
            <a:r>
              <a:rPr lang="en-US" dirty="0" smtClean="0">
                <a:solidFill>
                  <a:prstClr val="black"/>
                </a:solidFill>
                <a:latin typeface="Georgia" panose="02040502050405020303" pitchFamily="18" charset="0"/>
              </a:rPr>
              <a:t>     </a:t>
            </a:r>
            <a:endParaRPr lang="en-US" dirty="0" smtClean="0">
              <a:solidFill>
                <a:prstClr val="black"/>
              </a:solidFill>
            </a:endParaRPr>
          </a:p>
          <a:p>
            <a:pPr marL="457200" lvl="1" indent="0">
              <a:buNone/>
            </a:pPr>
            <a:endParaRPr lang="en-US" dirty="0">
              <a:solidFill>
                <a:prstClr val="black"/>
              </a:solidFill>
            </a:endParaRPr>
          </a:p>
          <a:p>
            <a:pPr marL="457200" lvl="1" indent="0">
              <a:buNone/>
            </a:pPr>
            <a:r>
              <a:rPr lang="en-US" dirty="0" smtClean="0">
                <a:solidFill>
                  <a:prstClr val="black"/>
                </a:solidFill>
              </a:rPr>
              <a:t>       </a:t>
            </a:r>
            <a:endParaRPr lang="en-US" dirty="0">
              <a:solidFill>
                <a:prstClr val="black"/>
              </a:solidFill>
            </a:endParaRPr>
          </a:p>
          <a:p>
            <a:pPr marL="457200" lvl="1" indent="0">
              <a:buNone/>
            </a:pPr>
            <a:r>
              <a:rPr lang="en-US" dirty="0">
                <a:solidFill>
                  <a:prstClr val="black"/>
                </a:solidFill>
              </a:rPr>
              <a:t>					</a:t>
            </a:r>
            <a:endParaRPr lang="en-US" dirty="0" smtClean="0">
              <a:solidFill>
                <a:srgbClr val="008080"/>
              </a:solidFill>
              <a:latin typeface="Georgia" panose="02040502050405020303" pitchFamily="18" charset="0"/>
            </a:endParaRPr>
          </a:p>
          <a:p>
            <a:pPr marL="0" indent="0">
              <a:buNone/>
            </a:pPr>
            <a:endParaRPr lang="en-US" dirty="0" smtClean="0">
              <a:solidFill>
                <a:srgbClr val="008080"/>
              </a:solidFill>
              <a:latin typeface="Georgia" panose="02040502050405020303" pitchFamily="18" charset="0"/>
            </a:endParaRPr>
          </a:p>
          <a:p>
            <a:pPr marL="0" indent="0">
              <a:buNone/>
            </a:pPr>
            <a:endParaRPr lang="en-US" dirty="0" smtClean="0">
              <a:solidFill>
                <a:srgbClr val="008080"/>
              </a:solidFill>
              <a:latin typeface="Georgia" panose="02040502050405020303" pitchFamily="18" charset="0"/>
            </a:endParaRPr>
          </a:p>
          <a:p>
            <a:pPr marL="0" indent="0">
              <a:buNone/>
            </a:pPr>
            <a:r>
              <a:rPr lang="en-US" dirty="0" smtClean="0">
                <a:solidFill>
                  <a:srgbClr val="008080"/>
                </a:solidFill>
                <a:latin typeface="Georgia" panose="02040502050405020303" pitchFamily="18" charset="0"/>
              </a:rPr>
              <a:t>John </a:t>
            </a:r>
            <a:r>
              <a:rPr lang="en-US" dirty="0">
                <a:solidFill>
                  <a:srgbClr val="008080"/>
                </a:solidFill>
                <a:latin typeface="Georgia" panose="02040502050405020303" pitchFamily="18" charset="0"/>
              </a:rPr>
              <a:t>7:14</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And about the </a:t>
            </a:r>
            <a:r>
              <a:rPr lang="en-US" dirty="0" smtClean="0">
                <a:solidFill>
                  <a:schemeClr val="accent2">
                    <a:lumMod val="75000"/>
                  </a:schemeClr>
                </a:solidFill>
                <a:latin typeface="Georgia" panose="02040502050405020303" pitchFamily="18" charset="0"/>
              </a:rPr>
              <a:t>				</a:t>
            </a:r>
            <a:r>
              <a:rPr lang="en-US" dirty="0">
                <a:solidFill>
                  <a:schemeClr val="accent2">
                    <a:lumMod val="75000"/>
                  </a:schemeClr>
                </a:solidFill>
                <a:latin typeface="Georgia" panose="02040502050405020303" pitchFamily="18" charset="0"/>
              </a:rPr>
              <a:t> </a:t>
            </a:r>
            <a:r>
              <a:rPr lang="en-US" dirty="0" smtClean="0">
                <a:solidFill>
                  <a:schemeClr val="accent2">
                    <a:lumMod val="75000"/>
                  </a:schemeClr>
                </a:solidFill>
                <a:latin typeface="Georgia" panose="02040502050405020303" pitchFamily="18" charset="0"/>
              </a:rPr>
              <a:t>       </a:t>
            </a:r>
            <a:r>
              <a:rPr lang="he-IL" dirty="0" smtClean="0">
                <a:solidFill>
                  <a:srgbClr val="0000CC"/>
                </a:solidFill>
                <a:latin typeface="SBL Hebrew"/>
              </a:rPr>
              <a:t>יהושע</a:t>
            </a:r>
            <a:r>
              <a:rPr lang="en-US" dirty="0" smtClean="0">
                <a:solidFill>
                  <a:srgbClr val="0000CC"/>
                </a:solidFill>
                <a:latin typeface="Georgia" panose="02040502050405020303" pitchFamily="18" charset="0"/>
              </a:rPr>
              <a:t> [Yahusha]    </a:t>
            </a:r>
            <a:br>
              <a:rPr lang="en-US" dirty="0" smtClean="0">
                <a:solidFill>
                  <a:srgbClr val="0000CC"/>
                </a:solidFill>
                <a:latin typeface="Georgia" panose="02040502050405020303" pitchFamily="18" charset="0"/>
              </a:rPr>
            </a:br>
            <a:r>
              <a:rPr lang="en-US" dirty="0" smtClean="0">
                <a:solidFill>
                  <a:srgbClr val="0000CC"/>
                </a:solidFill>
                <a:latin typeface="Georgia" panose="02040502050405020303" pitchFamily="18" charset="0"/>
              </a:rPr>
              <a:t>                    </a:t>
            </a:r>
            <a:r>
              <a:rPr lang="en-US" b="1" dirty="0" smtClean="0">
                <a:ln>
                  <a:solidFill>
                    <a:schemeClr val="tx1"/>
                  </a:solidFill>
                </a:ln>
                <a:solidFill>
                  <a:schemeClr val="accent2">
                    <a:lumMod val="75000"/>
                  </a:schemeClr>
                </a:solidFill>
                <a:effectLst>
                  <a:glow rad="127000">
                    <a:srgbClr val="34E9FC"/>
                  </a:glow>
                </a:effectLst>
                <a:latin typeface="Georgia" panose="02040502050405020303" pitchFamily="18" charset="0"/>
              </a:rPr>
              <a:t>went up </a:t>
            </a:r>
            <a:r>
              <a:rPr lang="en-US" b="1" dirty="0">
                <a:ln>
                  <a:solidFill>
                    <a:schemeClr val="tx1"/>
                  </a:solidFill>
                </a:ln>
                <a:solidFill>
                  <a:schemeClr val="accent2">
                    <a:lumMod val="75000"/>
                  </a:schemeClr>
                </a:solidFill>
                <a:effectLst>
                  <a:glow rad="127000">
                    <a:srgbClr val="34E9FC"/>
                  </a:glow>
                </a:effectLst>
                <a:latin typeface="Georgia" panose="02040502050405020303" pitchFamily="18" charset="0"/>
              </a:rPr>
              <a:t>into the Set-apart Place,</a:t>
            </a:r>
            <a:r>
              <a:rPr lang="en-US" dirty="0">
                <a:solidFill>
                  <a:schemeClr val="accent2">
                    <a:lumMod val="75000"/>
                  </a:schemeClr>
                </a:solidFill>
                <a:latin typeface="Georgia" panose="02040502050405020303" pitchFamily="18" charset="0"/>
              </a:rPr>
              <a:t> and He was teaching. </a:t>
            </a:r>
            <a:endParaRPr lang="en-US" dirty="0">
              <a:solidFill>
                <a:prstClr val="black"/>
              </a:solidFill>
            </a:endParaRPr>
          </a:p>
        </p:txBody>
      </p:sp>
      <p:sp>
        <p:nvSpPr>
          <p:cNvPr id="4" name="Slide Number Placeholder 3"/>
          <p:cNvSpPr>
            <a:spLocks noGrp="1"/>
          </p:cNvSpPr>
          <p:nvPr>
            <p:ph type="sldNum" sz="quarter" idx="12"/>
          </p:nvPr>
        </p:nvSpPr>
        <p:spPr>
          <a:xfrm>
            <a:off x="9108141" y="6143862"/>
            <a:ext cx="2743200" cy="365125"/>
          </a:xfrm>
        </p:spPr>
        <p:txBody>
          <a:bodyPr/>
          <a:lstStyle/>
          <a:p>
            <a:fld id="{0B555D82-D20F-4DB7-B3E9-7B7EAC2F87A9}" type="slidenum">
              <a:rPr lang="en-US" smtClean="0">
                <a:solidFill>
                  <a:schemeClr val="tx1"/>
                </a:solidFill>
              </a:rPr>
              <a:t>24</a:t>
            </a:fld>
            <a:endParaRPr lang="en-US" dirty="0">
              <a:solidFill>
                <a:schemeClr val="tx1"/>
              </a:solidFill>
            </a:endParaRPr>
          </a:p>
        </p:txBody>
      </p:sp>
      <p:cxnSp>
        <p:nvCxnSpPr>
          <p:cNvPr id="26" name="Straight Arrow Connector 25"/>
          <p:cNvCxnSpPr/>
          <p:nvPr/>
        </p:nvCxnSpPr>
        <p:spPr>
          <a:xfrm>
            <a:off x="3463222" y="2084294"/>
            <a:ext cx="0" cy="296938"/>
          </a:xfrm>
          <a:prstGeom prst="straightConnector1">
            <a:avLst/>
          </a:prstGeom>
          <a:ln w="76200">
            <a:solidFill>
              <a:schemeClr val="bg2">
                <a:lumMod val="50000"/>
              </a:schemeClr>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291111" y="5386616"/>
            <a:ext cx="4030907" cy="405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dirty="0">
                <a:ln>
                  <a:solidFill>
                    <a:schemeClr val="tx1"/>
                  </a:solidFill>
                </a:ln>
                <a:solidFill>
                  <a:schemeClr val="accent2">
                    <a:lumMod val="75000"/>
                  </a:schemeClr>
                </a:solidFill>
                <a:effectLst>
                  <a:glow rad="101600">
                    <a:srgbClr val="34E9FC">
                      <a:alpha val="90000"/>
                    </a:srgbClr>
                  </a:glow>
                </a:effectLst>
                <a:latin typeface="Georgia" panose="02040502050405020303" pitchFamily="18" charset="0"/>
              </a:rPr>
              <a:t>m</a:t>
            </a:r>
            <a:r>
              <a:rPr lang="en-US" sz="2800" b="1" dirty="0" smtClean="0">
                <a:ln>
                  <a:solidFill>
                    <a:schemeClr val="tx1"/>
                  </a:solidFill>
                </a:ln>
                <a:solidFill>
                  <a:schemeClr val="accent2">
                    <a:lumMod val="75000"/>
                  </a:schemeClr>
                </a:solidFill>
                <a:effectLst>
                  <a:glow rad="101600">
                    <a:srgbClr val="34E9FC">
                      <a:alpha val="90000"/>
                    </a:srgbClr>
                  </a:glow>
                </a:effectLst>
                <a:latin typeface="Georgia" panose="02040502050405020303" pitchFamily="18" charset="0"/>
              </a:rPr>
              <a:t>iddle of the festival</a:t>
            </a:r>
            <a:endParaRPr lang="en-US" sz="2800" b="1" dirty="0">
              <a:ln>
                <a:solidFill>
                  <a:schemeClr val="tx1"/>
                </a:solidFill>
              </a:ln>
              <a:solidFill>
                <a:schemeClr val="accent2">
                  <a:lumMod val="75000"/>
                </a:schemeClr>
              </a:solidFill>
              <a:effectLst>
                <a:glow rad="101600">
                  <a:srgbClr val="34E9FC">
                    <a:alpha val="90000"/>
                  </a:srgbClr>
                </a:glow>
              </a:effectLst>
              <a:latin typeface="Georgia" panose="02040502050405020303" pitchFamily="18" charset="0"/>
            </a:endParaRPr>
          </a:p>
        </p:txBody>
      </p:sp>
      <p:sp>
        <p:nvSpPr>
          <p:cNvPr id="5" name="Rectangle 4"/>
          <p:cNvSpPr/>
          <p:nvPr/>
        </p:nvSpPr>
        <p:spPr>
          <a:xfrm>
            <a:off x="1824740" y="1660334"/>
            <a:ext cx="5317647" cy="415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dirty="0">
                <a:solidFill>
                  <a:prstClr val="black"/>
                </a:solidFill>
                <a:latin typeface="Georgia" panose="02040502050405020303" pitchFamily="18" charset="0"/>
              </a:rPr>
              <a:t>but </a:t>
            </a:r>
            <a:r>
              <a:rPr lang="en-US" sz="2800" u="sng" dirty="0">
                <a:solidFill>
                  <a:prstClr val="black"/>
                </a:solidFill>
                <a:latin typeface="Arial Black" panose="020B0A04020102020204" pitchFamily="34" charset="0"/>
              </a:rPr>
              <a:t>Your Time</a:t>
            </a:r>
            <a:r>
              <a:rPr lang="en-US" sz="2800" dirty="0">
                <a:solidFill>
                  <a:prstClr val="black"/>
                </a:solidFill>
                <a:latin typeface="Georgia" panose="02040502050405020303" pitchFamily="18" charset="0"/>
              </a:rPr>
              <a:t> is always ready.</a:t>
            </a:r>
            <a:endParaRPr lang="en-US" dirty="0"/>
          </a:p>
        </p:txBody>
      </p:sp>
      <p:graphicFrame>
        <p:nvGraphicFramePr>
          <p:cNvPr id="32" name="Table 31"/>
          <p:cNvGraphicFramePr>
            <a:graphicFrameLocks noGrp="1"/>
          </p:cNvGraphicFramePr>
          <p:nvPr>
            <p:extLst>
              <p:ext uri="{D42A27DB-BD31-4B8C-83A1-F6EECF244321}">
                <p14:modId xmlns:p14="http://schemas.microsoft.com/office/powerpoint/2010/main" val="49419275"/>
              </p:ext>
            </p:extLst>
          </p:nvPr>
        </p:nvGraphicFramePr>
        <p:xfrm>
          <a:off x="435431" y="3476960"/>
          <a:ext cx="11244944" cy="701040"/>
        </p:xfrm>
        <a:graphic>
          <a:graphicData uri="http://schemas.openxmlformats.org/drawingml/2006/table">
            <a:tbl>
              <a:tblPr firstRow="1" bandRow="1">
                <a:tableStyleId>{5C22544A-7EE6-4342-B048-85BDC9FD1C3A}</a:tableStyleId>
              </a:tblPr>
              <a:tblGrid>
                <a:gridCol w="1405618"/>
                <a:gridCol w="1405618"/>
                <a:gridCol w="1405618"/>
                <a:gridCol w="1405618"/>
                <a:gridCol w="1405618"/>
                <a:gridCol w="1405618"/>
                <a:gridCol w="1405618"/>
                <a:gridCol w="1405618"/>
              </a:tblGrid>
              <a:tr h="675013">
                <a:tc>
                  <a:txBody>
                    <a:bodyPr/>
                    <a:lstStyle/>
                    <a:p>
                      <a:r>
                        <a:rPr lang="en-US" b="0" dirty="0" smtClean="0">
                          <a:solidFill>
                            <a:schemeClr val="tx1"/>
                          </a:solidFill>
                        </a:rPr>
                        <a:t>15       </a:t>
                      </a:r>
                      <a:r>
                        <a:rPr lang="en-US" sz="2800" b="0" dirty="0" smtClean="0">
                          <a:solidFill>
                            <a:schemeClr val="tx1"/>
                          </a:solidFill>
                        </a:rPr>
                        <a:t>1</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smtClean="0">
                          <a:solidFill>
                            <a:schemeClr val="tx1"/>
                          </a:solidFill>
                        </a:rPr>
                        <a:t>16     </a:t>
                      </a:r>
                      <a:r>
                        <a:rPr lang="en-US" sz="2800" b="0" dirty="0" smtClean="0">
                          <a:solidFill>
                            <a:schemeClr val="tx1"/>
                          </a:solidFill>
                        </a:rPr>
                        <a:t> 2</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smtClean="0">
                          <a:solidFill>
                            <a:schemeClr val="tx1"/>
                          </a:solidFill>
                        </a:rPr>
                        <a:t>17      </a:t>
                      </a:r>
                      <a:r>
                        <a:rPr lang="en-US" sz="2800" b="0" dirty="0" smtClean="0">
                          <a:solidFill>
                            <a:schemeClr val="tx1"/>
                          </a:solidFill>
                        </a:rPr>
                        <a:t>3</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smtClean="0">
                          <a:solidFill>
                            <a:schemeClr val="tx1"/>
                          </a:solidFill>
                        </a:rPr>
                        <a:t>18   </a:t>
                      </a:r>
                      <a:r>
                        <a:rPr lang="en-US" sz="4000" b="0" dirty="0" smtClean="0">
                          <a:solidFill>
                            <a:schemeClr val="tx1"/>
                          </a:solidFill>
                        </a:rPr>
                        <a:t>4</a:t>
                      </a:r>
                      <a:endParaRPr lang="en-CA" sz="4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FF3399"/>
                    </a:solidFill>
                  </a:tcPr>
                </a:tc>
                <a:tc>
                  <a:txBody>
                    <a:bodyPr/>
                    <a:lstStyle/>
                    <a:p>
                      <a:r>
                        <a:rPr lang="en-US" b="0" dirty="0" smtClean="0">
                          <a:solidFill>
                            <a:schemeClr val="tx1"/>
                          </a:solidFill>
                        </a:rPr>
                        <a:t>19      </a:t>
                      </a:r>
                      <a:r>
                        <a:rPr lang="en-US" sz="2800" b="0" dirty="0" smtClean="0">
                          <a:solidFill>
                            <a:schemeClr val="tx1"/>
                          </a:solidFill>
                        </a:rPr>
                        <a:t>5</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smtClean="0">
                          <a:solidFill>
                            <a:schemeClr val="tx1"/>
                          </a:solidFill>
                        </a:rPr>
                        <a:t>20      </a:t>
                      </a:r>
                      <a:r>
                        <a:rPr lang="en-US" sz="2800" b="0" dirty="0" smtClean="0">
                          <a:solidFill>
                            <a:schemeClr val="tx1"/>
                          </a:solidFill>
                        </a:rPr>
                        <a:t>6</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smtClean="0">
                          <a:solidFill>
                            <a:schemeClr val="tx1"/>
                          </a:solidFill>
                        </a:rPr>
                        <a:t>21      </a:t>
                      </a:r>
                      <a:r>
                        <a:rPr lang="en-US" sz="2800" b="0" dirty="0" smtClean="0">
                          <a:solidFill>
                            <a:schemeClr val="tx1"/>
                          </a:solidFill>
                        </a:rPr>
                        <a:t>7</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smtClean="0">
                          <a:solidFill>
                            <a:schemeClr val="tx1"/>
                          </a:solidFill>
                        </a:rPr>
                        <a:t>22      </a:t>
                      </a:r>
                      <a:r>
                        <a:rPr lang="en-US" sz="2800" b="0" dirty="0" smtClean="0">
                          <a:solidFill>
                            <a:schemeClr val="tx1"/>
                          </a:solidFill>
                        </a:rPr>
                        <a:t>8</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r>
            </a:tbl>
          </a:graphicData>
        </a:graphic>
      </p:graphicFrame>
      <p:sp>
        <p:nvSpPr>
          <p:cNvPr id="36" name="Right Brace 35"/>
          <p:cNvSpPr/>
          <p:nvPr/>
        </p:nvSpPr>
        <p:spPr>
          <a:xfrm rot="16200000">
            <a:off x="5751209" y="-2420181"/>
            <a:ext cx="646043" cy="11212289"/>
          </a:xfrm>
          <a:prstGeom prst="rightBrace">
            <a:avLst>
              <a:gd name="adj1" fmla="val 69857"/>
              <a:gd name="adj2" fmla="val 30016"/>
            </a:avLst>
          </a:prstGeom>
          <a:solidFill>
            <a:schemeClr val="accent6">
              <a:lumMod val="40000"/>
              <a:lumOff val="60000"/>
            </a:schemeClr>
          </a:solidFill>
          <a:ln w="38100">
            <a:solidFill>
              <a:srgbClr val="CC0099"/>
            </a:solidFill>
            <a:prstDash val="lgDash"/>
          </a:ln>
          <a:effectLst>
            <a:glow rad="101600">
              <a:schemeClr val="accent4">
                <a:lumMod val="75000"/>
                <a:alpha val="60000"/>
              </a:schemeClr>
            </a:glow>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ectangle 36"/>
          <p:cNvSpPr/>
          <p:nvPr/>
        </p:nvSpPr>
        <p:spPr>
          <a:xfrm>
            <a:off x="97968" y="2242458"/>
            <a:ext cx="4749826" cy="620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Sukkot Feast of the </a:t>
            </a:r>
            <a:r>
              <a:rPr lang="en-US" sz="2800" b="1" dirty="0" err="1" smtClean="0">
                <a:solidFill>
                  <a:srgbClr val="CC0099"/>
                </a:solidFill>
              </a:rPr>
              <a:t>Yahudim</a:t>
            </a:r>
            <a:r>
              <a:rPr lang="en-US" sz="2800" b="1" dirty="0" smtClean="0">
                <a:solidFill>
                  <a:srgbClr val="CC0099"/>
                </a:solidFill>
              </a:rPr>
              <a:t>!</a:t>
            </a:r>
            <a:endParaRPr lang="en-CA" sz="2800" b="1" dirty="0">
              <a:solidFill>
                <a:srgbClr val="CC0099"/>
              </a:solidFill>
            </a:endParaRPr>
          </a:p>
        </p:txBody>
      </p:sp>
      <p:graphicFrame>
        <p:nvGraphicFramePr>
          <p:cNvPr id="39" name="Table 38"/>
          <p:cNvGraphicFramePr>
            <a:graphicFrameLocks noGrp="1"/>
          </p:cNvGraphicFramePr>
          <p:nvPr>
            <p:extLst>
              <p:ext uri="{D42A27DB-BD31-4B8C-83A1-F6EECF244321}">
                <p14:modId xmlns:p14="http://schemas.microsoft.com/office/powerpoint/2010/main" val="295408327"/>
              </p:ext>
            </p:extLst>
          </p:nvPr>
        </p:nvGraphicFramePr>
        <p:xfrm>
          <a:off x="4659090" y="4570672"/>
          <a:ext cx="7021285" cy="587338"/>
        </p:xfrm>
        <a:graphic>
          <a:graphicData uri="http://schemas.openxmlformats.org/drawingml/2006/table">
            <a:tbl>
              <a:tblPr firstRow="1" bandRow="1">
                <a:tableStyleId>{5C22544A-7EE6-4342-B048-85BDC9FD1C3A}</a:tableStyleId>
              </a:tblPr>
              <a:tblGrid>
                <a:gridCol w="1404257"/>
                <a:gridCol w="1404257"/>
                <a:gridCol w="1404257"/>
                <a:gridCol w="1404257"/>
                <a:gridCol w="1404257"/>
              </a:tblGrid>
              <a:tr h="587338">
                <a:tc>
                  <a:txBody>
                    <a:bodyPr/>
                    <a:lstStyle/>
                    <a:p>
                      <a:r>
                        <a:rPr lang="en-US" b="0" dirty="0" smtClean="0">
                          <a:solidFill>
                            <a:schemeClr val="tx1"/>
                          </a:solidFill>
                        </a:rPr>
                        <a:t>15    </a:t>
                      </a:r>
                      <a:r>
                        <a:rPr lang="en-US" dirty="0" smtClean="0"/>
                        <a:t>      </a:t>
                      </a:r>
                      <a:r>
                        <a:rPr lang="en-US" sz="3200" dirty="0" smtClean="0">
                          <a:solidFill>
                            <a:srgbClr val="0000CC"/>
                          </a:solidFill>
                        </a:rPr>
                        <a:t>1</a:t>
                      </a:r>
                      <a:endParaRPr lang="en-CA" sz="3200"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FF99FF"/>
                    </a:solidFill>
                  </a:tcPr>
                </a:tc>
                <a:tc>
                  <a:txBody>
                    <a:bodyPr/>
                    <a:lstStyle/>
                    <a:p>
                      <a:r>
                        <a:rPr lang="en-US" b="0" dirty="0" smtClean="0">
                          <a:solidFill>
                            <a:schemeClr val="tx1"/>
                          </a:solidFill>
                        </a:rPr>
                        <a:t>16</a:t>
                      </a:r>
                      <a:r>
                        <a:rPr lang="en-US" dirty="0" smtClean="0"/>
                        <a:t>      </a:t>
                      </a:r>
                      <a:r>
                        <a:rPr lang="en-US" sz="3200" dirty="0" smtClean="0">
                          <a:solidFill>
                            <a:srgbClr val="0000CC"/>
                          </a:solidFill>
                        </a:rPr>
                        <a:t>2</a:t>
                      </a:r>
                      <a:endParaRPr lang="en-CA" sz="3200"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FF99FF"/>
                    </a:solidFill>
                  </a:tcPr>
                </a:tc>
                <a:tc>
                  <a:txBody>
                    <a:bodyPr/>
                    <a:lstStyle/>
                    <a:p>
                      <a:r>
                        <a:rPr lang="en-US" b="0" dirty="0" smtClean="0">
                          <a:solidFill>
                            <a:schemeClr val="tx1"/>
                          </a:solidFill>
                        </a:rPr>
                        <a:t>17      </a:t>
                      </a:r>
                      <a:r>
                        <a:rPr lang="en-US" sz="3200" b="0" dirty="0" smtClean="0">
                          <a:solidFill>
                            <a:srgbClr val="0000CC"/>
                          </a:solidFill>
                        </a:rPr>
                        <a:t>3</a:t>
                      </a:r>
                      <a:endParaRPr lang="en-CA" sz="3200" b="0"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FF99FF"/>
                    </a:solidFill>
                  </a:tcPr>
                </a:tc>
                <a:tc>
                  <a:txBody>
                    <a:bodyPr/>
                    <a:lstStyle/>
                    <a:p>
                      <a:r>
                        <a:rPr lang="en-US" b="0" dirty="0" smtClean="0">
                          <a:solidFill>
                            <a:schemeClr val="tx1"/>
                          </a:solidFill>
                        </a:rPr>
                        <a:t>18      </a:t>
                      </a:r>
                      <a:r>
                        <a:rPr lang="en-US" sz="3200" b="0" dirty="0" smtClean="0">
                          <a:solidFill>
                            <a:srgbClr val="0000CC"/>
                          </a:solidFill>
                        </a:rPr>
                        <a:t>4</a:t>
                      </a:r>
                      <a:endParaRPr lang="en-CA" sz="3200" b="0"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FF99FF"/>
                    </a:solidFill>
                  </a:tcPr>
                </a:tc>
                <a:tc>
                  <a:txBody>
                    <a:bodyPr/>
                    <a:lstStyle/>
                    <a:p>
                      <a:r>
                        <a:rPr lang="en-US" b="0" dirty="0" smtClean="0">
                          <a:solidFill>
                            <a:schemeClr val="tx1"/>
                          </a:solidFill>
                        </a:rPr>
                        <a:t>19     </a:t>
                      </a:r>
                      <a:r>
                        <a:rPr lang="en-US" sz="3200" b="0" dirty="0" smtClean="0">
                          <a:solidFill>
                            <a:srgbClr val="0000CC"/>
                          </a:solidFill>
                        </a:rPr>
                        <a:t>5</a:t>
                      </a:r>
                      <a:endParaRPr lang="en-CA" sz="3200" b="0"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FF99FF"/>
                    </a:solidFill>
                  </a:tcPr>
                </a:tc>
              </a:tr>
            </a:tbl>
          </a:graphicData>
        </a:graphic>
      </p:graphicFrame>
      <p:sp>
        <p:nvSpPr>
          <p:cNvPr id="41" name="Notched Right Arrow 40"/>
          <p:cNvSpPr/>
          <p:nvPr/>
        </p:nvSpPr>
        <p:spPr>
          <a:xfrm rot="16200000">
            <a:off x="4647834" y="4563024"/>
            <a:ext cx="1154185" cy="492999"/>
          </a:xfrm>
          <a:prstGeom prst="notchedRightArrow">
            <a:avLst>
              <a:gd name="adj1" fmla="val 42244"/>
              <a:gd name="adj2" fmla="val 88186"/>
            </a:avLst>
          </a:prstGeom>
          <a:solidFill>
            <a:schemeClr val="accent2">
              <a:lumMod val="75000"/>
            </a:schemeClr>
          </a:solidFill>
          <a:ln w="28575">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flipH="1">
            <a:off x="5758543" y="1710845"/>
            <a:ext cx="3474646" cy="2980898"/>
          </a:xfrm>
          <a:prstGeom prst="straightConnector1">
            <a:avLst/>
          </a:prstGeom>
          <a:ln w="76200">
            <a:solidFill>
              <a:srgbClr val="0000CC"/>
            </a:solidFill>
            <a:headEnd type="none" w="med" len="med"/>
            <a:tailEnd type="arrow" w="med" len="med"/>
          </a:ln>
          <a:effectLst>
            <a:glow rad="228600">
              <a:srgbClr val="34E9FC">
                <a:alpha val="82000"/>
              </a:srgb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0039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500"/>
                                        <p:tgtEl>
                                          <p:spTgt spid="3">
                                            <p:txEl>
                                              <p:pRg st="2" end="2"/>
                                            </p:txEl>
                                          </p:spTgt>
                                        </p:tgtEl>
                                      </p:cBhvr>
                                    </p:animEffect>
                                  </p:childTnLst>
                                </p:cTn>
                              </p:par>
                              <p:par>
                                <p:cTn id="17" presetID="31" presetClass="entr" presetSubtype="0" fill="hold" nodeType="withEffect">
                                  <p:stCondLst>
                                    <p:cond delay="2000"/>
                                  </p:stCondLst>
                                  <p:childTnLst>
                                    <p:set>
                                      <p:cBhvr>
                                        <p:cTn id="18" dur="1" fill="hold">
                                          <p:stCondLst>
                                            <p:cond delay="0"/>
                                          </p:stCondLst>
                                        </p:cTn>
                                        <p:tgtEl>
                                          <p:spTgt spid="35"/>
                                        </p:tgtEl>
                                        <p:attrNameLst>
                                          <p:attrName>style.visibility</p:attrName>
                                        </p:attrNameLst>
                                      </p:cBhvr>
                                      <p:to>
                                        <p:strVal val="visible"/>
                                      </p:to>
                                    </p:set>
                                    <p:anim calcmode="lin" valueType="num">
                                      <p:cBhvr>
                                        <p:cTn id="19" dur="1000" fill="hold"/>
                                        <p:tgtEl>
                                          <p:spTgt spid="35"/>
                                        </p:tgtEl>
                                        <p:attrNameLst>
                                          <p:attrName>ppt_w</p:attrName>
                                        </p:attrNameLst>
                                      </p:cBhvr>
                                      <p:tavLst>
                                        <p:tav tm="0">
                                          <p:val>
                                            <p:fltVal val="0"/>
                                          </p:val>
                                        </p:tav>
                                        <p:tav tm="100000">
                                          <p:val>
                                            <p:strVal val="#ppt_w"/>
                                          </p:val>
                                        </p:tav>
                                      </p:tavLst>
                                    </p:anim>
                                    <p:anim calcmode="lin" valueType="num">
                                      <p:cBhvr>
                                        <p:cTn id="20" dur="1000" fill="hold"/>
                                        <p:tgtEl>
                                          <p:spTgt spid="35"/>
                                        </p:tgtEl>
                                        <p:attrNameLst>
                                          <p:attrName>ppt_h</p:attrName>
                                        </p:attrNameLst>
                                      </p:cBhvr>
                                      <p:tavLst>
                                        <p:tav tm="0">
                                          <p:val>
                                            <p:fltVal val="0"/>
                                          </p:val>
                                        </p:tav>
                                        <p:tav tm="100000">
                                          <p:val>
                                            <p:strVal val="#ppt_h"/>
                                          </p:val>
                                        </p:tav>
                                      </p:tavLst>
                                    </p:anim>
                                    <p:anim calcmode="lin" valueType="num">
                                      <p:cBhvr>
                                        <p:cTn id="21" dur="1000" fill="hold"/>
                                        <p:tgtEl>
                                          <p:spTgt spid="35"/>
                                        </p:tgtEl>
                                        <p:attrNameLst>
                                          <p:attrName>style.rotation</p:attrName>
                                        </p:attrNameLst>
                                      </p:cBhvr>
                                      <p:tavLst>
                                        <p:tav tm="0">
                                          <p:val>
                                            <p:fltVal val="90"/>
                                          </p:val>
                                        </p:tav>
                                        <p:tav tm="100000">
                                          <p:val>
                                            <p:fltVal val="0"/>
                                          </p:val>
                                        </p:tav>
                                      </p:tavLst>
                                    </p:anim>
                                    <p:animEffect transition="in" filter="fade">
                                      <p:cBhvr>
                                        <p:cTn id="22" dur="1000"/>
                                        <p:tgtEl>
                                          <p:spTgt spid="35"/>
                                        </p:tgtEl>
                                      </p:cBhvr>
                                    </p:animEffect>
                                  </p:childTnLst>
                                </p:cTn>
                              </p:par>
                              <p:par>
                                <p:cTn id="23" presetID="22" presetClass="entr" presetSubtype="1" repeatCount="2000" fill="hold" nodeType="withEffect">
                                  <p:stCondLst>
                                    <p:cond delay="200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3000"/>
                                        <p:tgtEl>
                                          <p:spTgt spid="35"/>
                                        </p:tgtEl>
                                      </p:cBhvr>
                                    </p:animEffect>
                                  </p:childTnLst>
                                </p:cTn>
                              </p:par>
                              <p:par>
                                <p:cTn id="26" presetID="22" presetClass="entr" presetSubtype="4" fill="hold" nodeType="withEffect">
                                  <p:stCondLst>
                                    <p:cond delay="150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125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left)">
                                      <p:cBhvr>
                                        <p:cTn id="33" dur="3000"/>
                                        <p:tgtEl>
                                          <p:spTgt spid="5">
                                            <p:txEl>
                                              <p:pRg st="0" end="0"/>
                                            </p:txEl>
                                          </p:spTgt>
                                        </p:tgtEl>
                                      </p:cBhvr>
                                    </p:animEffect>
                                  </p:childTnLst>
                                </p:cTn>
                              </p:par>
                              <p:par>
                                <p:cTn id="34" presetID="47" presetClass="entr" presetSubtype="0" fill="hold" grpId="0" nodeType="withEffect">
                                  <p:stCondLst>
                                    <p:cond delay="150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425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26" presetClass="entr" presetSubtype="0" fill="hold" nodeType="withEffect">
                                  <p:stCondLst>
                                    <p:cond delay="150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80">
                                          <p:stCondLst>
                                            <p:cond delay="0"/>
                                          </p:stCondLst>
                                        </p:cTn>
                                        <p:tgtEl>
                                          <p:spTgt spid="26"/>
                                        </p:tgtEl>
                                      </p:cBhvr>
                                    </p:animEffect>
                                    <p:anim calcmode="lin" valueType="num">
                                      <p:cBhvr>
                                        <p:cTn id="47"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52" dur="26">
                                          <p:stCondLst>
                                            <p:cond delay="650"/>
                                          </p:stCondLst>
                                        </p:cTn>
                                        <p:tgtEl>
                                          <p:spTgt spid="26"/>
                                        </p:tgtEl>
                                      </p:cBhvr>
                                      <p:to x="100000" y="60000"/>
                                    </p:animScale>
                                    <p:animScale>
                                      <p:cBhvr>
                                        <p:cTn id="53" dur="166" decel="50000">
                                          <p:stCondLst>
                                            <p:cond delay="676"/>
                                          </p:stCondLst>
                                        </p:cTn>
                                        <p:tgtEl>
                                          <p:spTgt spid="26"/>
                                        </p:tgtEl>
                                      </p:cBhvr>
                                      <p:to x="100000" y="100000"/>
                                    </p:animScale>
                                    <p:animScale>
                                      <p:cBhvr>
                                        <p:cTn id="54" dur="26">
                                          <p:stCondLst>
                                            <p:cond delay="1312"/>
                                          </p:stCondLst>
                                        </p:cTn>
                                        <p:tgtEl>
                                          <p:spTgt spid="26"/>
                                        </p:tgtEl>
                                      </p:cBhvr>
                                      <p:to x="100000" y="80000"/>
                                    </p:animScale>
                                    <p:animScale>
                                      <p:cBhvr>
                                        <p:cTn id="55" dur="166" decel="50000">
                                          <p:stCondLst>
                                            <p:cond delay="1338"/>
                                          </p:stCondLst>
                                        </p:cTn>
                                        <p:tgtEl>
                                          <p:spTgt spid="26"/>
                                        </p:tgtEl>
                                      </p:cBhvr>
                                      <p:to x="100000" y="100000"/>
                                    </p:animScale>
                                    <p:animScale>
                                      <p:cBhvr>
                                        <p:cTn id="56" dur="26">
                                          <p:stCondLst>
                                            <p:cond delay="1642"/>
                                          </p:stCondLst>
                                        </p:cTn>
                                        <p:tgtEl>
                                          <p:spTgt spid="26"/>
                                        </p:tgtEl>
                                      </p:cBhvr>
                                      <p:to x="100000" y="90000"/>
                                    </p:animScale>
                                    <p:animScale>
                                      <p:cBhvr>
                                        <p:cTn id="57" dur="166" decel="50000">
                                          <p:stCondLst>
                                            <p:cond delay="1668"/>
                                          </p:stCondLst>
                                        </p:cTn>
                                        <p:tgtEl>
                                          <p:spTgt spid="26"/>
                                        </p:tgtEl>
                                      </p:cBhvr>
                                      <p:to x="100000" y="100000"/>
                                    </p:animScale>
                                    <p:animScale>
                                      <p:cBhvr>
                                        <p:cTn id="58" dur="26">
                                          <p:stCondLst>
                                            <p:cond delay="1808"/>
                                          </p:stCondLst>
                                        </p:cTn>
                                        <p:tgtEl>
                                          <p:spTgt spid="26"/>
                                        </p:tgtEl>
                                      </p:cBhvr>
                                      <p:to x="100000" y="95000"/>
                                    </p:animScale>
                                    <p:animScale>
                                      <p:cBhvr>
                                        <p:cTn id="59" dur="166" decel="50000">
                                          <p:stCondLst>
                                            <p:cond delay="1834"/>
                                          </p:stCondLst>
                                        </p:cTn>
                                        <p:tgtEl>
                                          <p:spTgt spid="26"/>
                                        </p:tgtEl>
                                      </p:cBhvr>
                                      <p:to x="100000" y="100000"/>
                                    </p:animScale>
                                  </p:childTnLst>
                                </p:cTn>
                              </p:par>
                              <p:par>
                                <p:cTn id="60" presetID="22" presetClass="entr" presetSubtype="8" fill="hold" nodeType="withEffect">
                                  <p:stCondLst>
                                    <p:cond delay="425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1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Effect transition="in" filter="wipe(left)">
                                      <p:cBhvr>
                                        <p:cTn id="67" dur="1250"/>
                                        <p:tgtEl>
                                          <p:spTgt spid="3">
                                            <p:txEl>
                                              <p:pRg st="8" end="8"/>
                                            </p:txEl>
                                          </p:spTgt>
                                        </p:tgtEl>
                                      </p:cBhvr>
                                    </p:animEffect>
                                  </p:childTnLst>
                                </p:cTn>
                              </p:par>
                              <p:par>
                                <p:cTn id="68" presetID="26" presetClass="entr" presetSubtype="0" fill="hold" grpId="0" nodeType="withEffect">
                                  <p:stCondLst>
                                    <p:cond delay="1250"/>
                                  </p:stCondLst>
                                  <p:childTnLst>
                                    <p:set>
                                      <p:cBhvr>
                                        <p:cTn id="69" dur="1" fill="hold">
                                          <p:stCondLst>
                                            <p:cond delay="0"/>
                                          </p:stCondLst>
                                        </p:cTn>
                                        <p:tgtEl>
                                          <p:spTgt spid="38"/>
                                        </p:tgtEl>
                                        <p:attrNameLst>
                                          <p:attrName>style.visibility</p:attrName>
                                        </p:attrNameLst>
                                      </p:cBhvr>
                                      <p:to>
                                        <p:strVal val="visible"/>
                                      </p:to>
                                    </p:set>
                                    <p:animEffect transition="in" filter="wipe(down)">
                                      <p:cBhvr>
                                        <p:cTn id="70" dur="870">
                                          <p:stCondLst>
                                            <p:cond delay="0"/>
                                          </p:stCondLst>
                                        </p:cTn>
                                        <p:tgtEl>
                                          <p:spTgt spid="38"/>
                                        </p:tgtEl>
                                      </p:cBhvr>
                                    </p:animEffect>
                                    <p:anim calcmode="lin" valueType="num">
                                      <p:cBhvr>
                                        <p:cTn id="71" dur="2733"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72" dur="99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73" dur="996" tmFilter="0, 0; 0.125,0.2665; 0.25,0.4; 0.375,0.465; 0.5,0.5;  0.625,0.535; 0.75,0.6; 0.875,0.7335; 1,1">
                                          <p:stCondLst>
                                            <p:cond delay="996"/>
                                          </p:stCondLst>
                                        </p:cTn>
                                        <p:tgtEl>
                                          <p:spTgt spid="38"/>
                                        </p:tgtEl>
                                        <p:attrNameLst>
                                          <p:attrName>ppt_y</p:attrName>
                                        </p:attrNameLst>
                                      </p:cBhvr>
                                      <p:tavLst>
                                        <p:tav tm="0" fmla="#ppt_y-sin(pi*$)/9">
                                          <p:val>
                                            <p:fltVal val="0"/>
                                          </p:val>
                                        </p:tav>
                                        <p:tav tm="100000">
                                          <p:val>
                                            <p:fltVal val="1"/>
                                          </p:val>
                                        </p:tav>
                                      </p:tavLst>
                                    </p:anim>
                                    <p:anim calcmode="lin" valueType="num">
                                      <p:cBhvr>
                                        <p:cTn id="74" dur="498" tmFilter="0, 0; 0.125,0.2665; 0.25,0.4; 0.375,0.465; 0.5,0.5;  0.625,0.535; 0.75,0.6; 0.875,0.7335; 1,1">
                                          <p:stCondLst>
                                            <p:cond delay="1986"/>
                                          </p:stCondLst>
                                        </p:cTn>
                                        <p:tgtEl>
                                          <p:spTgt spid="38"/>
                                        </p:tgtEl>
                                        <p:attrNameLst>
                                          <p:attrName>ppt_y</p:attrName>
                                        </p:attrNameLst>
                                      </p:cBhvr>
                                      <p:tavLst>
                                        <p:tav tm="0" fmla="#ppt_y-sin(pi*$)/27">
                                          <p:val>
                                            <p:fltVal val="0"/>
                                          </p:val>
                                        </p:tav>
                                        <p:tav tm="100000">
                                          <p:val>
                                            <p:fltVal val="1"/>
                                          </p:val>
                                        </p:tav>
                                      </p:tavLst>
                                    </p:anim>
                                    <p:anim calcmode="lin" valueType="num">
                                      <p:cBhvr>
                                        <p:cTn id="75" dur="246" tmFilter="0, 0; 0.125,0.2665; 0.25,0.4; 0.375,0.465; 0.5,0.5;  0.625,0.535; 0.75,0.6; 0.875,0.7335; 1,1">
                                          <p:stCondLst>
                                            <p:cond delay="2484"/>
                                          </p:stCondLst>
                                        </p:cTn>
                                        <p:tgtEl>
                                          <p:spTgt spid="38"/>
                                        </p:tgtEl>
                                        <p:attrNameLst>
                                          <p:attrName>ppt_y</p:attrName>
                                        </p:attrNameLst>
                                      </p:cBhvr>
                                      <p:tavLst>
                                        <p:tav tm="0" fmla="#ppt_y-sin(pi*$)/81">
                                          <p:val>
                                            <p:fltVal val="0"/>
                                          </p:val>
                                        </p:tav>
                                        <p:tav tm="100000">
                                          <p:val>
                                            <p:fltVal val="1"/>
                                          </p:val>
                                        </p:tav>
                                      </p:tavLst>
                                    </p:anim>
                                    <p:animScale>
                                      <p:cBhvr>
                                        <p:cTn id="76" dur="39">
                                          <p:stCondLst>
                                            <p:cond delay="975"/>
                                          </p:stCondLst>
                                        </p:cTn>
                                        <p:tgtEl>
                                          <p:spTgt spid="38"/>
                                        </p:tgtEl>
                                      </p:cBhvr>
                                      <p:to x="100000" y="60000"/>
                                    </p:animScale>
                                    <p:animScale>
                                      <p:cBhvr>
                                        <p:cTn id="77" dur="249" decel="50000">
                                          <p:stCondLst>
                                            <p:cond delay="1014"/>
                                          </p:stCondLst>
                                        </p:cTn>
                                        <p:tgtEl>
                                          <p:spTgt spid="38"/>
                                        </p:tgtEl>
                                      </p:cBhvr>
                                      <p:to x="100000" y="100000"/>
                                    </p:animScale>
                                    <p:animScale>
                                      <p:cBhvr>
                                        <p:cTn id="78" dur="39">
                                          <p:stCondLst>
                                            <p:cond delay="1968"/>
                                          </p:stCondLst>
                                        </p:cTn>
                                        <p:tgtEl>
                                          <p:spTgt spid="38"/>
                                        </p:tgtEl>
                                      </p:cBhvr>
                                      <p:to x="100000" y="80000"/>
                                    </p:animScale>
                                    <p:animScale>
                                      <p:cBhvr>
                                        <p:cTn id="79" dur="249" decel="50000">
                                          <p:stCondLst>
                                            <p:cond delay="2007"/>
                                          </p:stCondLst>
                                        </p:cTn>
                                        <p:tgtEl>
                                          <p:spTgt spid="38"/>
                                        </p:tgtEl>
                                      </p:cBhvr>
                                      <p:to x="100000" y="100000"/>
                                    </p:animScale>
                                    <p:animScale>
                                      <p:cBhvr>
                                        <p:cTn id="80" dur="39">
                                          <p:stCondLst>
                                            <p:cond delay="2463"/>
                                          </p:stCondLst>
                                        </p:cTn>
                                        <p:tgtEl>
                                          <p:spTgt spid="38"/>
                                        </p:tgtEl>
                                      </p:cBhvr>
                                      <p:to x="100000" y="90000"/>
                                    </p:animScale>
                                    <p:animScale>
                                      <p:cBhvr>
                                        <p:cTn id="81" dur="249" decel="50000">
                                          <p:stCondLst>
                                            <p:cond delay="2502"/>
                                          </p:stCondLst>
                                        </p:cTn>
                                        <p:tgtEl>
                                          <p:spTgt spid="38"/>
                                        </p:tgtEl>
                                      </p:cBhvr>
                                      <p:to x="100000" y="100000"/>
                                    </p:animScale>
                                    <p:animScale>
                                      <p:cBhvr>
                                        <p:cTn id="82" dur="39">
                                          <p:stCondLst>
                                            <p:cond delay="2712"/>
                                          </p:stCondLst>
                                        </p:cTn>
                                        <p:tgtEl>
                                          <p:spTgt spid="38"/>
                                        </p:tgtEl>
                                      </p:cBhvr>
                                      <p:to x="100000" y="95000"/>
                                    </p:animScale>
                                    <p:animScale>
                                      <p:cBhvr>
                                        <p:cTn id="83" dur="249" decel="50000">
                                          <p:stCondLst>
                                            <p:cond delay="2751"/>
                                          </p:stCondLst>
                                        </p:cTn>
                                        <p:tgtEl>
                                          <p:spTgt spid="38"/>
                                        </p:tgtEl>
                                      </p:cBhvr>
                                      <p:to x="100000" y="100000"/>
                                    </p:animScale>
                                  </p:childTnLst>
                                </p:cTn>
                              </p:par>
                              <p:par>
                                <p:cTn id="84" presetID="26" presetClass="entr" presetSubtype="0" fill="hold" grpId="0" nodeType="withEffect">
                                  <p:stCondLst>
                                    <p:cond delay="1250"/>
                                  </p:stCondLst>
                                  <p:childTnLst>
                                    <p:set>
                                      <p:cBhvr>
                                        <p:cTn id="85" dur="1" fill="hold">
                                          <p:stCondLst>
                                            <p:cond delay="0"/>
                                          </p:stCondLst>
                                        </p:cTn>
                                        <p:tgtEl>
                                          <p:spTgt spid="41"/>
                                        </p:tgtEl>
                                        <p:attrNameLst>
                                          <p:attrName>style.visibility</p:attrName>
                                        </p:attrNameLst>
                                      </p:cBhvr>
                                      <p:to>
                                        <p:strVal val="visible"/>
                                      </p:to>
                                    </p:set>
                                    <p:animEffect transition="in" filter="wipe(down)">
                                      <p:cBhvr>
                                        <p:cTn id="86" dur="870">
                                          <p:stCondLst>
                                            <p:cond delay="0"/>
                                          </p:stCondLst>
                                        </p:cTn>
                                        <p:tgtEl>
                                          <p:spTgt spid="41"/>
                                        </p:tgtEl>
                                      </p:cBhvr>
                                    </p:animEffect>
                                    <p:anim calcmode="lin" valueType="num">
                                      <p:cBhvr>
                                        <p:cTn id="87" dur="2733"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88" dur="996"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89" dur="996" tmFilter="0, 0; 0.125,0.2665; 0.25,0.4; 0.375,0.465; 0.5,0.5;  0.625,0.535; 0.75,0.6; 0.875,0.7335; 1,1">
                                          <p:stCondLst>
                                            <p:cond delay="996"/>
                                          </p:stCondLst>
                                        </p:cTn>
                                        <p:tgtEl>
                                          <p:spTgt spid="41"/>
                                        </p:tgtEl>
                                        <p:attrNameLst>
                                          <p:attrName>ppt_y</p:attrName>
                                        </p:attrNameLst>
                                      </p:cBhvr>
                                      <p:tavLst>
                                        <p:tav tm="0" fmla="#ppt_y-sin(pi*$)/9">
                                          <p:val>
                                            <p:fltVal val="0"/>
                                          </p:val>
                                        </p:tav>
                                        <p:tav tm="100000">
                                          <p:val>
                                            <p:fltVal val="1"/>
                                          </p:val>
                                        </p:tav>
                                      </p:tavLst>
                                    </p:anim>
                                    <p:anim calcmode="lin" valueType="num">
                                      <p:cBhvr>
                                        <p:cTn id="90" dur="498" tmFilter="0, 0; 0.125,0.2665; 0.25,0.4; 0.375,0.465; 0.5,0.5;  0.625,0.535; 0.75,0.6; 0.875,0.7335; 1,1">
                                          <p:stCondLst>
                                            <p:cond delay="1986"/>
                                          </p:stCondLst>
                                        </p:cTn>
                                        <p:tgtEl>
                                          <p:spTgt spid="41"/>
                                        </p:tgtEl>
                                        <p:attrNameLst>
                                          <p:attrName>ppt_y</p:attrName>
                                        </p:attrNameLst>
                                      </p:cBhvr>
                                      <p:tavLst>
                                        <p:tav tm="0" fmla="#ppt_y-sin(pi*$)/27">
                                          <p:val>
                                            <p:fltVal val="0"/>
                                          </p:val>
                                        </p:tav>
                                        <p:tav tm="100000">
                                          <p:val>
                                            <p:fltVal val="1"/>
                                          </p:val>
                                        </p:tav>
                                      </p:tavLst>
                                    </p:anim>
                                    <p:anim calcmode="lin" valueType="num">
                                      <p:cBhvr>
                                        <p:cTn id="91" dur="246" tmFilter="0, 0; 0.125,0.2665; 0.25,0.4; 0.375,0.465; 0.5,0.5;  0.625,0.535; 0.75,0.6; 0.875,0.7335; 1,1">
                                          <p:stCondLst>
                                            <p:cond delay="2484"/>
                                          </p:stCondLst>
                                        </p:cTn>
                                        <p:tgtEl>
                                          <p:spTgt spid="41"/>
                                        </p:tgtEl>
                                        <p:attrNameLst>
                                          <p:attrName>ppt_y</p:attrName>
                                        </p:attrNameLst>
                                      </p:cBhvr>
                                      <p:tavLst>
                                        <p:tav tm="0" fmla="#ppt_y-sin(pi*$)/81">
                                          <p:val>
                                            <p:fltVal val="0"/>
                                          </p:val>
                                        </p:tav>
                                        <p:tav tm="100000">
                                          <p:val>
                                            <p:fltVal val="1"/>
                                          </p:val>
                                        </p:tav>
                                      </p:tavLst>
                                    </p:anim>
                                    <p:animScale>
                                      <p:cBhvr>
                                        <p:cTn id="92" dur="39">
                                          <p:stCondLst>
                                            <p:cond delay="975"/>
                                          </p:stCondLst>
                                        </p:cTn>
                                        <p:tgtEl>
                                          <p:spTgt spid="41"/>
                                        </p:tgtEl>
                                      </p:cBhvr>
                                      <p:to x="100000" y="60000"/>
                                    </p:animScale>
                                    <p:animScale>
                                      <p:cBhvr>
                                        <p:cTn id="93" dur="249" decel="50000">
                                          <p:stCondLst>
                                            <p:cond delay="1014"/>
                                          </p:stCondLst>
                                        </p:cTn>
                                        <p:tgtEl>
                                          <p:spTgt spid="41"/>
                                        </p:tgtEl>
                                      </p:cBhvr>
                                      <p:to x="100000" y="100000"/>
                                    </p:animScale>
                                    <p:animScale>
                                      <p:cBhvr>
                                        <p:cTn id="94" dur="39">
                                          <p:stCondLst>
                                            <p:cond delay="1968"/>
                                          </p:stCondLst>
                                        </p:cTn>
                                        <p:tgtEl>
                                          <p:spTgt spid="41"/>
                                        </p:tgtEl>
                                      </p:cBhvr>
                                      <p:to x="100000" y="80000"/>
                                    </p:animScale>
                                    <p:animScale>
                                      <p:cBhvr>
                                        <p:cTn id="95" dur="249" decel="50000">
                                          <p:stCondLst>
                                            <p:cond delay="2007"/>
                                          </p:stCondLst>
                                        </p:cTn>
                                        <p:tgtEl>
                                          <p:spTgt spid="41"/>
                                        </p:tgtEl>
                                      </p:cBhvr>
                                      <p:to x="100000" y="100000"/>
                                    </p:animScale>
                                    <p:animScale>
                                      <p:cBhvr>
                                        <p:cTn id="96" dur="39">
                                          <p:stCondLst>
                                            <p:cond delay="2463"/>
                                          </p:stCondLst>
                                        </p:cTn>
                                        <p:tgtEl>
                                          <p:spTgt spid="41"/>
                                        </p:tgtEl>
                                      </p:cBhvr>
                                      <p:to x="100000" y="90000"/>
                                    </p:animScale>
                                    <p:animScale>
                                      <p:cBhvr>
                                        <p:cTn id="97" dur="249" decel="50000">
                                          <p:stCondLst>
                                            <p:cond delay="2502"/>
                                          </p:stCondLst>
                                        </p:cTn>
                                        <p:tgtEl>
                                          <p:spTgt spid="41"/>
                                        </p:tgtEl>
                                      </p:cBhvr>
                                      <p:to x="100000" y="100000"/>
                                    </p:animScale>
                                    <p:animScale>
                                      <p:cBhvr>
                                        <p:cTn id="98" dur="39">
                                          <p:stCondLst>
                                            <p:cond delay="2712"/>
                                          </p:stCondLst>
                                        </p:cTn>
                                        <p:tgtEl>
                                          <p:spTgt spid="41"/>
                                        </p:tgtEl>
                                      </p:cBhvr>
                                      <p:to x="100000" y="95000"/>
                                    </p:animScale>
                                    <p:animScale>
                                      <p:cBhvr>
                                        <p:cTn id="99" dur="249" decel="50000">
                                          <p:stCondLst>
                                            <p:cond delay="2751"/>
                                          </p:stCondLst>
                                        </p:cTn>
                                        <p:tgtEl>
                                          <p:spTgt spid="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6" grpId="0" animBg="1"/>
      <p:bldP spid="37"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28" y="251068"/>
            <a:ext cx="11586954" cy="781897"/>
          </a:xfrm>
          <a:solidFill>
            <a:schemeClr val="accent4">
              <a:lumMod val="20000"/>
              <a:lumOff val="80000"/>
            </a:schemeClr>
          </a:solidFill>
          <a:ln w="76200">
            <a:solidFill>
              <a:schemeClr val="accent2">
                <a:lumMod val="75000"/>
              </a:schemeClr>
            </a:solidFill>
          </a:ln>
          <a:effectLst>
            <a:glow rad="520700">
              <a:srgbClr val="34E9FC">
                <a:alpha val="90000"/>
              </a:srgbClr>
            </a:glow>
          </a:effectLst>
          <a:scene3d>
            <a:camera prst="orthographicFront"/>
            <a:lightRig rig="threePt" dir="t"/>
          </a:scene3d>
          <a:sp3d>
            <a:bevelT prst="angle"/>
          </a:sp3d>
        </p:spPr>
        <p:txBody>
          <a:bodyPr>
            <a:normAutofit/>
            <a:sp3d extrusionH="57150">
              <a:bevelT w="38100" h="38100"/>
            </a:sp3d>
          </a:bodyPr>
          <a:lstStyle/>
          <a:p>
            <a:pPr algn="ctr"/>
            <a:r>
              <a:rPr lang="en-US" sz="3600" b="1" dirty="0" smtClean="0">
                <a:ln>
                  <a:solidFill>
                    <a:schemeClr val="tx1"/>
                  </a:solidFill>
                </a:ln>
                <a:solidFill>
                  <a:srgbClr val="34E9FC"/>
                </a:solidFill>
                <a:effectLst>
                  <a:glow rad="127000">
                    <a:srgbClr val="00FF00"/>
                  </a:glow>
                </a:effectLst>
                <a:latin typeface="Arial Black" panose="020B0A04020102020204" pitchFamily="34" charset="0"/>
              </a:rPr>
              <a:t>Yahusha</a:t>
            </a:r>
            <a:r>
              <a:rPr lang="en-US" sz="3600" b="1" dirty="0" smtClean="0">
                <a:ln>
                  <a:solidFill>
                    <a:schemeClr val="tx1"/>
                  </a:solidFill>
                </a:ln>
                <a:solidFill>
                  <a:srgbClr val="FF3399"/>
                </a:solidFill>
                <a:effectLst>
                  <a:glow rad="127000">
                    <a:srgbClr val="00FF00"/>
                  </a:glow>
                </a:effectLst>
              </a:rPr>
              <a:t> Arrives </a:t>
            </a:r>
            <a:r>
              <a:rPr lang="en-US" sz="3600" b="1" dirty="0" smtClean="0">
                <a:ln w="19050">
                  <a:solidFill>
                    <a:schemeClr val="tx1"/>
                  </a:solidFill>
                </a:ln>
                <a:solidFill>
                  <a:srgbClr val="FF3399"/>
                </a:solidFill>
                <a:effectLst>
                  <a:glow rad="127000">
                    <a:srgbClr val="00FF00"/>
                  </a:glow>
                </a:effectLst>
              </a:rPr>
              <a:t>“Late” - </a:t>
            </a:r>
            <a:r>
              <a:rPr lang="en-US" sz="3600" b="1" dirty="0" smtClean="0">
                <a:ln>
                  <a:solidFill>
                    <a:schemeClr val="tx1"/>
                  </a:solidFill>
                </a:ln>
                <a:solidFill>
                  <a:srgbClr val="FF3399"/>
                </a:solidFill>
                <a:effectLst>
                  <a:glow rad="127000">
                    <a:srgbClr val="00FF00"/>
                  </a:glow>
                </a:effectLst>
              </a:rPr>
              <a:t>But Very  -  </a:t>
            </a:r>
            <a:r>
              <a:rPr lang="en-US" sz="3600" b="1" dirty="0" smtClean="0">
                <a:ln w="28575">
                  <a:solidFill>
                    <a:srgbClr val="CC00FF"/>
                  </a:solidFill>
                </a:ln>
                <a:solidFill>
                  <a:srgbClr val="34E9FC"/>
                </a:solidFill>
                <a:effectLst>
                  <a:glow rad="127000">
                    <a:srgbClr val="00FF00"/>
                  </a:glow>
                </a:effectLst>
                <a:latin typeface="Arial Black" panose="020B0A04020102020204" pitchFamily="34" charset="0"/>
              </a:rPr>
              <a:t>“On Time!”</a:t>
            </a:r>
            <a:endParaRPr lang="en-US" sz="3600" b="1" dirty="0">
              <a:ln w="28575">
                <a:solidFill>
                  <a:srgbClr val="CC00FF"/>
                </a:solidFill>
              </a:ln>
              <a:solidFill>
                <a:srgbClr val="34E9FC"/>
              </a:solidFill>
              <a:effectLst>
                <a:glow rad="127000">
                  <a:srgbClr val="00FF00"/>
                </a:glow>
              </a:effectLst>
              <a:latin typeface="Arial Black" panose="020B0A04020102020204" pitchFamily="34" charset="0"/>
            </a:endParaRPr>
          </a:p>
        </p:txBody>
      </p:sp>
      <p:sp>
        <p:nvSpPr>
          <p:cNvPr id="3" name="Content Placeholder 2"/>
          <p:cNvSpPr>
            <a:spLocks noGrp="1"/>
          </p:cNvSpPr>
          <p:nvPr>
            <p:ph idx="1"/>
          </p:nvPr>
        </p:nvSpPr>
        <p:spPr>
          <a:xfrm>
            <a:off x="215153" y="1250576"/>
            <a:ext cx="11739282" cy="5351930"/>
          </a:xfrm>
          <a:solidFill>
            <a:schemeClr val="bg2"/>
          </a:solidFill>
          <a:ln w="28575">
            <a:solidFill>
              <a:schemeClr val="accent5">
                <a:lumMod val="75000"/>
              </a:schemeClr>
            </a:solidFill>
          </a:ln>
          <a:effectLst/>
          <a:scene3d>
            <a:camera prst="orthographicFront"/>
            <a:lightRig rig="threePt" dir="t"/>
          </a:scene3d>
          <a:sp3d>
            <a:bevelT w="114300" prst="artDeco"/>
          </a:sp3d>
        </p:spPr>
        <p:txBody>
          <a:bodyPr>
            <a:normAutofit/>
            <a:sp3d extrusionH="57150">
              <a:bevelT w="38100" h="38100"/>
            </a:sp3d>
          </a:bodyPr>
          <a:lstStyle/>
          <a:p>
            <a:pPr marL="0" lvl="0" indent="0">
              <a:buNone/>
            </a:pPr>
            <a:endParaRPr lang="en-US" dirty="0">
              <a:solidFill>
                <a:prstClr val="black"/>
              </a:solidFill>
              <a:latin typeface="Georgia" panose="02040502050405020303" pitchFamily="18" charset="0"/>
            </a:endParaRPr>
          </a:p>
          <a:p>
            <a:pPr marL="0" lvl="0" indent="0">
              <a:buNone/>
            </a:pPr>
            <a:r>
              <a:rPr lang="en-US" dirty="0" smtClean="0">
                <a:solidFill>
                  <a:prstClr val="black"/>
                </a:solidFill>
                <a:latin typeface="Georgia" panose="02040502050405020303" pitchFamily="18" charset="0"/>
              </a:rPr>
              <a:t>     </a:t>
            </a:r>
            <a:endParaRPr lang="en-US" dirty="0" smtClean="0">
              <a:solidFill>
                <a:prstClr val="black"/>
              </a:solidFill>
            </a:endParaRPr>
          </a:p>
          <a:p>
            <a:pPr marL="457200" lvl="1" indent="0">
              <a:buNone/>
            </a:pPr>
            <a:endParaRPr lang="en-US" dirty="0">
              <a:solidFill>
                <a:prstClr val="black"/>
              </a:solidFill>
            </a:endParaRPr>
          </a:p>
          <a:p>
            <a:pPr marL="457200" lvl="1" indent="0">
              <a:buNone/>
            </a:pPr>
            <a:r>
              <a:rPr lang="en-US" dirty="0" smtClean="0">
                <a:solidFill>
                  <a:prstClr val="black"/>
                </a:solidFill>
              </a:rPr>
              <a:t>       </a:t>
            </a:r>
            <a:endParaRPr lang="en-US" dirty="0">
              <a:solidFill>
                <a:prstClr val="black"/>
              </a:solidFill>
            </a:endParaRPr>
          </a:p>
          <a:p>
            <a:pPr marL="457200" lvl="1" indent="0">
              <a:buNone/>
            </a:pPr>
            <a:r>
              <a:rPr lang="en-US" dirty="0">
                <a:solidFill>
                  <a:prstClr val="black"/>
                </a:solidFill>
              </a:rPr>
              <a:t>					</a:t>
            </a:r>
            <a:endParaRPr lang="en-US" dirty="0" smtClean="0">
              <a:solidFill>
                <a:srgbClr val="008080"/>
              </a:solidFill>
              <a:latin typeface="Georgia" panose="02040502050405020303" pitchFamily="18" charset="0"/>
            </a:endParaRPr>
          </a:p>
          <a:p>
            <a:pPr marL="0" indent="0">
              <a:buNone/>
            </a:pPr>
            <a:r>
              <a:rPr lang="en-US" dirty="0" smtClean="0">
                <a:solidFill>
                  <a:srgbClr val="008080"/>
                </a:solidFill>
                <a:latin typeface="Georgia" panose="02040502050405020303" pitchFamily="18" charset="0"/>
              </a:rPr>
              <a:t>John 7:14</a:t>
            </a:r>
            <a:r>
              <a:rPr lang="en-US" dirty="0" smtClean="0">
                <a:solidFill>
                  <a:prstClr val="black"/>
                </a:solidFill>
                <a:latin typeface="Georgia" panose="02040502050405020303" pitchFamily="18" charset="0"/>
              </a:rPr>
              <a:t>  </a:t>
            </a:r>
            <a:r>
              <a:rPr lang="en-US" dirty="0" smtClean="0">
                <a:solidFill>
                  <a:schemeClr val="accent2">
                    <a:lumMod val="75000"/>
                  </a:schemeClr>
                </a:solidFill>
                <a:latin typeface="Georgia" panose="02040502050405020303" pitchFamily="18" charset="0"/>
              </a:rPr>
              <a:t>And about the        				        </a:t>
            </a:r>
            <a:r>
              <a:rPr lang="he-IL" dirty="0" smtClean="0">
                <a:solidFill>
                  <a:srgbClr val="0000CC"/>
                </a:solidFill>
                <a:latin typeface="SBL Hebrew"/>
              </a:rPr>
              <a:t>יהושע</a:t>
            </a:r>
            <a:r>
              <a:rPr lang="en-US" dirty="0" smtClean="0">
                <a:solidFill>
                  <a:srgbClr val="0000CC"/>
                </a:solidFill>
                <a:latin typeface="SBL Hebrew"/>
              </a:rPr>
              <a:t> </a:t>
            </a:r>
            <a:r>
              <a:rPr lang="en-US" dirty="0" smtClean="0">
                <a:solidFill>
                  <a:srgbClr val="0000CC"/>
                </a:solidFill>
                <a:latin typeface="Georgia" panose="02040502050405020303" pitchFamily="18" charset="0"/>
              </a:rPr>
              <a:t> [</a:t>
            </a:r>
            <a:r>
              <a:rPr lang="en-US" dirty="0" err="1" smtClean="0">
                <a:solidFill>
                  <a:srgbClr val="0000CC"/>
                </a:solidFill>
                <a:latin typeface="Georgia" panose="02040502050405020303" pitchFamily="18" charset="0"/>
              </a:rPr>
              <a:t>Yahusha</a:t>
            </a:r>
            <a:r>
              <a:rPr lang="en-US" dirty="0" smtClean="0">
                <a:solidFill>
                  <a:srgbClr val="0000CC"/>
                </a:solidFill>
                <a:latin typeface="Georgia" panose="02040502050405020303" pitchFamily="18" charset="0"/>
              </a:rPr>
              <a:t>] 	</a:t>
            </a:r>
            <a:r>
              <a:rPr lang="en-US" b="1" dirty="0" smtClean="0">
                <a:ln>
                  <a:solidFill>
                    <a:schemeClr val="tx1"/>
                  </a:solidFill>
                </a:ln>
                <a:solidFill>
                  <a:schemeClr val="accent2">
                    <a:lumMod val="75000"/>
                  </a:schemeClr>
                </a:solidFill>
                <a:effectLst>
                  <a:glow rad="127000">
                    <a:srgbClr val="34E9FC"/>
                  </a:glow>
                </a:effectLst>
                <a:latin typeface="Georgia" panose="02040502050405020303" pitchFamily="18" charset="0"/>
              </a:rPr>
              <a:t>went up into the Set-apart Place,</a:t>
            </a:r>
            <a:r>
              <a:rPr lang="en-US" dirty="0" smtClean="0">
                <a:solidFill>
                  <a:schemeClr val="accent2">
                    <a:lumMod val="75000"/>
                  </a:schemeClr>
                </a:solidFill>
                <a:latin typeface="Georgia" panose="02040502050405020303" pitchFamily="18" charset="0"/>
              </a:rPr>
              <a:t> and He was teaching. </a:t>
            </a:r>
            <a:endParaRPr lang="en-US" dirty="0">
              <a:solidFill>
                <a:prstClr val="black"/>
              </a:solidFill>
            </a:endParaRPr>
          </a:p>
        </p:txBody>
      </p:sp>
      <p:sp>
        <p:nvSpPr>
          <p:cNvPr id="4" name="Slide Number Placeholder 3"/>
          <p:cNvSpPr>
            <a:spLocks noGrp="1"/>
          </p:cNvSpPr>
          <p:nvPr>
            <p:ph type="sldNum" sz="quarter" idx="12"/>
          </p:nvPr>
        </p:nvSpPr>
        <p:spPr>
          <a:xfrm>
            <a:off x="11908981" y="6547305"/>
            <a:ext cx="366912" cy="365125"/>
          </a:xfrm>
        </p:spPr>
        <p:txBody>
          <a:bodyPr/>
          <a:lstStyle/>
          <a:p>
            <a:fld id="{0B555D82-D20F-4DB7-B3E9-7B7EAC2F87A9}" type="slidenum">
              <a:rPr lang="en-US" smtClean="0">
                <a:solidFill>
                  <a:schemeClr val="tx1"/>
                </a:solidFill>
              </a:rPr>
              <a:t>25</a:t>
            </a:fld>
            <a:endParaRPr lang="en-US" dirty="0">
              <a:solidFill>
                <a:schemeClr val="tx1"/>
              </a:solidFill>
            </a:endParaRPr>
          </a:p>
        </p:txBody>
      </p:sp>
      <p:sp>
        <p:nvSpPr>
          <p:cNvPr id="38" name="Rectangle 37"/>
          <p:cNvSpPr/>
          <p:nvPr/>
        </p:nvSpPr>
        <p:spPr>
          <a:xfrm>
            <a:off x="4291107" y="3331029"/>
            <a:ext cx="4820234" cy="593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600" b="1" dirty="0" smtClean="0">
                <a:ln>
                  <a:solidFill>
                    <a:schemeClr val="tx1"/>
                  </a:solidFill>
                </a:ln>
                <a:solidFill>
                  <a:schemeClr val="accent2">
                    <a:lumMod val="75000"/>
                  </a:schemeClr>
                </a:solidFill>
                <a:effectLst>
                  <a:glow rad="101600">
                    <a:srgbClr val="34E9FC">
                      <a:alpha val="90000"/>
                    </a:srgbClr>
                  </a:glow>
                </a:effectLst>
                <a:latin typeface="Georgia" panose="02040502050405020303" pitchFamily="18" charset="0"/>
              </a:rPr>
              <a:t>MIDDLE</a:t>
            </a:r>
            <a:r>
              <a:rPr lang="en-US" sz="2800" b="1" dirty="0" smtClean="0">
                <a:ln>
                  <a:solidFill>
                    <a:schemeClr val="tx1"/>
                  </a:solidFill>
                </a:ln>
                <a:solidFill>
                  <a:schemeClr val="accent2">
                    <a:lumMod val="75000"/>
                  </a:schemeClr>
                </a:solidFill>
                <a:effectLst>
                  <a:glow rad="101600">
                    <a:srgbClr val="34E9FC">
                      <a:alpha val="90000"/>
                    </a:srgbClr>
                  </a:glow>
                </a:effectLst>
                <a:latin typeface="Georgia" panose="02040502050405020303" pitchFamily="18" charset="0"/>
              </a:rPr>
              <a:t> of the festival</a:t>
            </a:r>
            <a:endParaRPr lang="en-US" sz="2800" b="1" dirty="0">
              <a:ln>
                <a:solidFill>
                  <a:schemeClr val="tx1"/>
                </a:solidFill>
              </a:ln>
              <a:solidFill>
                <a:schemeClr val="accent2">
                  <a:lumMod val="75000"/>
                </a:schemeClr>
              </a:solidFill>
              <a:effectLst>
                <a:glow rad="101600">
                  <a:srgbClr val="34E9FC">
                    <a:alpha val="90000"/>
                  </a:srgbClr>
                </a:glow>
              </a:effectLst>
              <a:latin typeface="Georgia" panose="02040502050405020303" pitchFamily="18"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328060873"/>
              </p:ext>
            </p:extLst>
          </p:nvPr>
        </p:nvGraphicFramePr>
        <p:xfrm>
          <a:off x="435431" y="2048317"/>
          <a:ext cx="11244944" cy="701040"/>
        </p:xfrm>
        <a:graphic>
          <a:graphicData uri="http://schemas.openxmlformats.org/drawingml/2006/table">
            <a:tbl>
              <a:tblPr firstRow="1" bandRow="1">
                <a:tableStyleId>{5C22544A-7EE6-4342-B048-85BDC9FD1C3A}</a:tableStyleId>
              </a:tblPr>
              <a:tblGrid>
                <a:gridCol w="1405618"/>
                <a:gridCol w="1405618"/>
                <a:gridCol w="1405618"/>
                <a:gridCol w="1405618"/>
                <a:gridCol w="1405618"/>
                <a:gridCol w="1405618"/>
                <a:gridCol w="1405618"/>
                <a:gridCol w="1405618"/>
              </a:tblGrid>
              <a:tr h="675013">
                <a:tc>
                  <a:txBody>
                    <a:bodyPr/>
                    <a:lstStyle/>
                    <a:p>
                      <a:r>
                        <a:rPr lang="en-US" b="0" dirty="0" smtClean="0">
                          <a:solidFill>
                            <a:schemeClr val="tx1"/>
                          </a:solidFill>
                        </a:rPr>
                        <a:t>15       </a:t>
                      </a:r>
                      <a:r>
                        <a:rPr lang="en-US" sz="2800" b="0" dirty="0" smtClean="0">
                          <a:solidFill>
                            <a:schemeClr val="tx1"/>
                          </a:solidFill>
                        </a:rPr>
                        <a:t>1</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smtClean="0">
                          <a:solidFill>
                            <a:schemeClr val="tx1"/>
                          </a:solidFill>
                        </a:rPr>
                        <a:t>16     </a:t>
                      </a:r>
                      <a:r>
                        <a:rPr lang="en-US" sz="2800" b="0" dirty="0" smtClean="0">
                          <a:solidFill>
                            <a:schemeClr val="tx1"/>
                          </a:solidFill>
                        </a:rPr>
                        <a:t> 2</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smtClean="0">
                          <a:solidFill>
                            <a:schemeClr val="tx1"/>
                          </a:solidFill>
                        </a:rPr>
                        <a:t>17      </a:t>
                      </a:r>
                      <a:r>
                        <a:rPr lang="en-US" sz="2800" b="0" smtClean="0">
                          <a:solidFill>
                            <a:schemeClr val="tx1"/>
                          </a:solidFill>
                        </a:rPr>
                        <a:t>3</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smtClean="0">
                          <a:solidFill>
                            <a:schemeClr val="tx1"/>
                          </a:solidFill>
                        </a:rPr>
                        <a:t>18    </a:t>
                      </a:r>
                      <a:r>
                        <a:rPr lang="en-US" sz="4000" b="0" dirty="0" smtClean="0">
                          <a:solidFill>
                            <a:schemeClr val="tx1"/>
                          </a:solidFill>
                        </a:rPr>
                        <a:t>4</a:t>
                      </a:r>
                      <a:endParaRPr lang="en-CA" sz="4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FF3399"/>
                    </a:solidFill>
                  </a:tcPr>
                </a:tc>
                <a:tc>
                  <a:txBody>
                    <a:bodyPr/>
                    <a:lstStyle/>
                    <a:p>
                      <a:r>
                        <a:rPr lang="en-US" b="0" dirty="0" smtClean="0">
                          <a:solidFill>
                            <a:schemeClr val="tx1"/>
                          </a:solidFill>
                        </a:rPr>
                        <a:t>19      </a:t>
                      </a:r>
                      <a:r>
                        <a:rPr lang="en-US" sz="2800" b="0" dirty="0" smtClean="0">
                          <a:solidFill>
                            <a:schemeClr val="tx1"/>
                          </a:solidFill>
                        </a:rPr>
                        <a:t>5</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smtClean="0">
                          <a:solidFill>
                            <a:schemeClr val="tx1"/>
                          </a:solidFill>
                        </a:rPr>
                        <a:t>20      </a:t>
                      </a:r>
                      <a:r>
                        <a:rPr lang="en-US" sz="2800" b="0" dirty="0" smtClean="0">
                          <a:solidFill>
                            <a:schemeClr val="tx1"/>
                          </a:solidFill>
                        </a:rPr>
                        <a:t>6</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smtClean="0">
                          <a:solidFill>
                            <a:schemeClr val="tx1"/>
                          </a:solidFill>
                        </a:rPr>
                        <a:t>21      </a:t>
                      </a:r>
                      <a:r>
                        <a:rPr lang="en-US" sz="2800" b="0" dirty="0" smtClean="0">
                          <a:solidFill>
                            <a:schemeClr val="tx1"/>
                          </a:solidFill>
                        </a:rPr>
                        <a:t>7</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smtClean="0">
                          <a:solidFill>
                            <a:schemeClr val="tx1"/>
                          </a:solidFill>
                        </a:rPr>
                        <a:t>22      </a:t>
                      </a:r>
                      <a:r>
                        <a:rPr lang="en-US" sz="2800" b="0" dirty="0" smtClean="0">
                          <a:solidFill>
                            <a:schemeClr val="tx1"/>
                          </a:solidFill>
                        </a:rPr>
                        <a:t>8</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r>
            </a:tbl>
          </a:graphicData>
        </a:graphic>
      </p:graphicFrame>
      <p:sp>
        <p:nvSpPr>
          <p:cNvPr id="41" name="Notched Right Arrow 40"/>
          <p:cNvSpPr/>
          <p:nvPr/>
        </p:nvSpPr>
        <p:spPr>
          <a:xfrm rot="16200000">
            <a:off x="4922522" y="2749460"/>
            <a:ext cx="757209" cy="492999"/>
          </a:xfrm>
          <a:prstGeom prst="notchedRightArrow">
            <a:avLst>
              <a:gd name="adj1" fmla="val 42244"/>
              <a:gd name="adj2" fmla="val 88186"/>
            </a:avLst>
          </a:prstGeom>
          <a:solidFill>
            <a:schemeClr val="accent2">
              <a:lumMod val="75000"/>
            </a:schemeClr>
          </a:solidFill>
          <a:ln w="28575">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Bracket 5"/>
          <p:cNvSpPr/>
          <p:nvPr/>
        </p:nvSpPr>
        <p:spPr>
          <a:xfrm rot="16200000">
            <a:off x="5709562" y="-3924304"/>
            <a:ext cx="729342" cy="11212293"/>
          </a:xfrm>
          <a:prstGeom prst="rightBracket">
            <a:avLst>
              <a:gd name="adj" fmla="val 142675"/>
            </a:avLst>
          </a:prstGeom>
          <a:solidFill>
            <a:schemeClr val="accent6">
              <a:lumMod val="40000"/>
              <a:lumOff val="60000"/>
            </a:schemeClr>
          </a:solidFill>
          <a:ln w="76200">
            <a:solidFill>
              <a:srgbClr val="CC0099"/>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Rectangle 6"/>
          <p:cNvSpPr/>
          <p:nvPr/>
        </p:nvSpPr>
        <p:spPr>
          <a:xfrm>
            <a:off x="4953002" y="1426282"/>
            <a:ext cx="5274131" cy="544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4400" dirty="0" smtClean="0">
                <a:solidFill>
                  <a:schemeClr val="bg2">
                    <a:lumMod val="10000"/>
                  </a:schemeClr>
                </a:solidFill>
                <a:effectLst>
                  <a:glow rad="127000">
                    <a:srgbClr val="FF9900"/>
                  </a:glow>
                </a:effectLst>
              </a:rPr>
              <a:t>Feast of the </a:t>
            </a:r>
            <a:r>
              <a:rPr lang="en-US" sz="4400" dirty="0" err="1" smtClean="0">
                <a:solidFill>
                  <a:schemeClr val="bg2">
                    <a:lumMod val="10000"/>
                  </a:schemeClr>
                </a:solidFill>
                <a:effectLst>
                  <a:glow rad="127000">
                    <a:srgbClr val="FF9900"/>
                  </a:glow>
                </a:effectLst>
              </a:rPr>
              <a:t>Yahudim</a:t>
            </a:r>
            <a:r>
              <a:rPr lang="en-US" sz="4400" dirty="0" smtClean="0">
                <a:solidFill>
                  <a:schemeClr val="bg2">
                    <a:lumMod val="10000"/>
                  </a:schemeClr>
                </a:solidFill>
                <a:effectLst>
                  <a:glow rad="127000">
                    <a:srgbClr val="FF9900"/>
                  </a:glow>
                </a:effectLst>
              </a:rPr>
              <a:t>! </a:t>
            </a:r>
            <a:endParaRPr lang="en-CA" sz="4400" dirty="0">
              <a:solidFill>
                <a:schemeClr val="bg2">
                  <a:lumMod val="10000"/>
                </a:schemeClr>
              </a:solidFill>
              <a:effectLst>
                <a:glow rad="127000">
                  <a:srgbClr val="FF9900"/>
                </a:glow>
              </a:effectLst>
            </a:endParaRPr>
          </a:p>
        </p:txBody>
      </p:sp>
      <p:sp>
        <p:nvSpPr>
          <p:cNvPr id="8" name="Rounded Rectangle 7"/>
          <p:cNvSpPr/>
          <p:nvPr/>
        </p:nvSpPr>
        <p:spPr>
          <a:xfrm>
            <a:off x="311727" y="4427516"/>
            <a:ext cx="11513128" cy="2318657"/>
          </a:xfrm>
          <a:prstGeom prst="roundRect">
            <a:avLst/>
          </a:prstGeom>
          <a:solidFill>
            <a:schemeClr val="accent6">
              <a:lumMod val="60000"/>
              <a:lumOff val="40000"/>
            </a:schemeClr>
          </a:solidFill>
          <a:ln w="76200">
            <a:solidFill>
              <a:srgbClr val="0000CC"/>
            </a:solidFill>
          </a:ln>
          <a:effectLst>
            <a:glow rad="127000">
              <a:srgbClr val="FF99FF"/>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000" dirty="0" smtClean="0">
                <a:solidFill>
                  <a:schemeClr val="bg2">
                    <a:lumMod val="10000"/>
                  </a:schemeClr>
                </a:solidFill>
              </a:rPr>
              <a:t>What </a:t>
            </a:r>
            <a:r>
              <a:rPr lang="en-US" sz="4000" dirty="0" smtClean="0">
                <a:solidFill>
                  <a:srgbClr val="FF0000"/>
                </a:solidFill>
              </a:rPr>
              <a:t>LEGAL</a:t>
            </a:r>
            <a:r>
              <a:rPr lang="en-US" sz="4000" dirty="0" smtClean="0">
                <a:solidFill>
                  <a:schemeClr val="bg2">
                    <a:lumMod val="10000"/>
                  </a:schemeClr>
                </a:solidFill>
              </a:rPr>
              <a:t> right does </a:t>
            </a:r>
            <a:r>
              <a:rPr lang="en-US" sz="4000" b="1" dirty="0" err="1" smtClean="0">
                <a:solidFill>
                  <a:srgbClr val="CC00FF"/>
                </a:solidFill>
              </a:rPr>
              <a:t>Yahusha</a:t>
            </a:r>
            <a:r>
              <a:rPr lang="en-US" sz="4000" b="1" dirty="0" smtClean="0">
                <a:solidFill>
                  <a:srgbClr val="CC00FF"/>
                </a:solidFill>
              </a:rPr>
              <a:t> Ha </a:t>
            </a:r>
            <a:r>
              <a:rPr lang="en-US" sz="4000" b="1" dirty="0" err="1" smtClean="0">
                <a:solidFill>
                  <a:srgbClr val="CC00FF"/>
                </a:solidFill>
              </a:rPr>
              <a:t>Mashiach</a:t>
            </a:r>
            <a:r>
              <a:rPr lang="en-US" sz="4000" b="1" dirty="0" smtClean="0">
                <a:solidFill>
                  <a:srgbClr val="CC00FF"/>
                </a:solidFill>
              </a:rPr>
              <a:t> </a:t>
            </a:r>
            <a:r>
              <a:rPr lang="en-US" sz="4000" dirty="0" smtClean="0">
                <a:solidFill>
                  <a:schemeClr val="bg2">
                    <a:lumMod val="10000"/>
                  </a:schemeClr>
                </a:solidFill>
              </a:rPr>
              <a:t>claim from the Scriptures that legally allowed Him to miss out on the first part of Sukkot (Tabernacles) – </a:t>
            </a:r>
            <a:br>
              <a:rPr lang="en-US" sz="4000" dirty="0" smtClean="0">
                <a:solidFill>
                  <a:schemeClr val="bg2">
                    <a:lumMod val="10000"/>
                  </a:schemeClr>
                </a:solidFill>
              </a:rPr>
            </a:br>
            <a:r>
              <a:rPr lang="en-US" sz="4000" dirty="0" smtClean="0">
                <a:solidFill>
                  <a:schemeClr val="bg2">
                    <a:lumMod val="10000"/>
                  </a:schemeClr>
                </a:solidFill>
                <a:effectLst>
                  <a:glow rad="127000">
                    <a:srgbClr val="FF9900"/>
                  </a:glow>
                </a:effectLst>
              </a:rPr>
              <a:t>AND NOT BREAK THE STATUTES OF EXODUS 23:17? </a:t>
            </a:r>
            <a:endParaRPr lang="en-CA" sz="4000" dirty="0">
              <a:solidFill>
                <a:schemeClr val="bg2">
                  <a:lumMod val="10000"/>
                </a:schemeClr>
              </a:solidFill>
              <a:effectLst>
                <a:glow rad="127000">
                  <a:srgbClr val="FF9900"/>
                </a:glow>
              </a:effectLst>
            </a:endParaRPr>
          </a:p>
        </p:txBody>
      </p:sp>
      <p:sp>
        <p:nvSpPr>
          <p:cNvPr id="5" name="Rectangle 4"/>
          <p:cNvSpPr/>
          <p:nvPr/>
        </p:nvSpPr>
        <p:spPr>
          <a:xfrm>
            <a:off x="2050170" y="1382738"/>
            <a:ext cx="3004457" cy="593715"/>
          </a:xfrm>
          <a:prstGeom prst="rect">
            <a:avLst/>
          </a:prstGeom>
          <a:solidFill>
            <a:schemeClr val="tx1"/>
          </a:solidFill>
          <a:ln>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400" dirty="0">
                <a:ln>
                  <a:solidFill>
                    <a:sysClr val="windowText" lastClr="000000"/>
                  </a:solidFill>
                </a:ln>
                <a:solidFill>
                  <a:srgbClr val="FF99FF"/>
                </a:solidFill>
                <a:effectLst>
                  <a:glow rad="127000">
                    <a:srgbClr val="FF9900"/>
                  </a:glow>
                </a:effectLst>
              </a:rPr>
              <a:t>Lunar Based </a:t>
            </a:r>
            <a:endParaRPr lang="en-CA" dirty="0">
              <a:ln>
                <a:solidFill>
                  <a:sysClr val="windowText" lastClr="000000"/>
                </a:solidFill>
              </a:ln>
              <a:solidFill>
                <a:srgbClr val="FF99FF"/>
              </a:solidFill>
            </a:endParaRPr>
          </a:p>
        </p:txBody>
      </p:sp>
    </p:spTree>
    <p:extLst>
      <p:ext uri="{BB962C8B-B14F-4D97-AF65-F5344CB8AC3E}">
        <p14:creationId xmlns:p14="http://schemas.microsoft.com/office/powerpoint/2010/main" val="2794744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1" presetClass="entr" presetSubtype="8" fill="hold" grpId="0" nodeType="withEffect">
                                  <p:stCondLst>
                                    <p:cond delay="1000"/>
                                  </p:stCondLst>
                                  <p:iterate type="lt">
                                    <p:tmPct val="0"/>
                                  </p:iterate>
                                  <p:childTnLst>
                                    <p:set>
                                      <p:cBhvr>
                                        <p:cTn id="16" dur="1" fill="hold">
                                          <p:stCondLst>
                                            <p:cond delay="0"/>
                                          </p:stCondLst>
                                        </p:cTn>
                                        <p:tgtEl>
                                          <p:spTgt spid="5"/>
                                        </p:tgtEl>
                                        <p:attrNameLst>
                                          <p:attrName>style.visibility</p:attrName>
                                        </p:attrNameLst>
                                      </p:cBhvr>
                                      <p:to>
                                        <p:strVal val="visible"/>
                                      </p:to>
                                    </p:set>
                                    <p:animEffect transition="in" filter="wheel(8)">
                                      <p:cBhvr>
                                        <p:cTn id="17" dur="1500"/>
                                        <p:tgtEl>
                                          <p:spTgt spid="5"/>
                                        </p:tgtEl>
                                      </p:cBhvr>
                                    </p:animEffect>
                                  </p:childTnLst>
                                </p:cTn>
                              </p:par>
                              <p:par>
                                <p:cTn id="18" presetID="22" presetClass="entr" presetSubtype="8" fill="hold" grpId="0" nodeType="withEffect">
                                  <p:stCondLst>
                                    <p:cond delay="275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2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1250"/>
                                        <p:tgtEl>
                                          <p:spTgt spid="3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25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heckerboard(across)">
                                      <p:cBhvr>
                                        <p:cTn id="40"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animBg="1"/>
      <p:bldP spid="6" grpId="0" animBg="1"/>
      <p:bldP spid="7" grpId="0"/>
      <p:bldP spid="8"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976" y="145233"/>
            <a:ext cx="7853032" cy="784407"/>
          </a:xfrm>
          <a:solidFill>
            <a:schemeClr val="bg1"/>
          </a:solidFill>
          <a:ln w="76200">
            <a:solidFill>
              <a:srgbClr val="0000CC"/>
            </a:solidFill>
          </a:ln>
          <a:effectLst>
            <a:glow rad="228600">
              <a:schemeClr val="accent1">
                <a:satMod val="175000"/>
                <a:alpha val="40000"/>
              </a:schemeClr>
            </a:glow>
          </a:effectLst>
          <a:scene3d>
            <a:camera prst="orthographicFront"/>
            <a:lightRig rig="threePt" dir="t"/>
          </a:scene3d>
          <a:sp3d>
            <a:bevelT w="139700" h="139700" prst="divot"/>
          </a:sp3d>
        </p:spPr>
        <p:txBody>
          <a:bodyPr>
            <a:sp3d extrusionH="57150">
              <a:bevelT w="38100" h="38100"/>
            </a:sp3d>
          </a:bodyPr>
          <a:lstStyle/>
          <a:p>
            <a:pPr algn="ctr"/>
            <a:r>
              <a:rPr lang="en-US" b="1" dirty="0" err="1" smtClean="0">
                <a:solidFill>
                  <a:srgbClr val="0000CC"/>
                </a:solidFill>
              </a:rPr>
              <a:t>Yahusha’s</a:t>
            </a:r>
            <a:r>
              <a:rPr lang="en-US" b="1" dirty="0" smtClean="0">
                <a:solidFill>
                  <a:srgbClr val="0000CC"/>
                </a:solidFill>
              </a:rPr>
              <a:t>  </a:t>
            </a:r>
            <a:r>
              <a:rPr lang="en-US" b="1" i="1" dirty="0" smtClean="0">
                <a:ln>
                  <a:solidFill>
                    <a:sysClr val="windowText" lastClr="000000"/>
                  </a:solidFill>
                </a:ln>
                <a:solidFill>
                  <a:srgbClr val="7030A0"/>
                </a:solidFill>
                <a:effectLst>
                  <a:glow rad="127000">
                    <a:srgbClr val="FF9900"/>
                  </a:glow>
                </a:effectLst>
                <a:latin typeface="Comic Sans MS" pitchFamily="66" charset="0"/>
              </a:rPr>
              <a:t>Legal Right!</a:t>
            </a:r>
            <a:endParaRPr lang="en-US" b="1" i="1" dirty="0">
              <a:ln>
                <a:solidFill>
                  <a:sysClr val="windowText" lastClr="000000"/>
                </a:solidFill>
              </a:ln>
              <a:solidFill>
                <a:srgbClr val="7030A0"/>
              </a:solidFill>
              <a:effectLst>
                <a:glow rad="127000">
                  <a:srgbClr val="FF9900"/>
                </a:glow>
              </a:effectLst>
              <a:latin typeface="Comic Sans MS" pitchFamily="66" charset="0"/>
            </a:endParaRPr>
          </a:p>
        </p:txBody>
      </p:sp>
      <p:sp>
        <p:nvSpPr>
          <p:cNvPr id="3" name="Content Placeholder 2"/>
          <p:cNvSpPr>
            <a:spLocks noGrp="1"/>
          </p:cNvSpPr>
          <p:nvPr>
            <p:ph idx="1"/>
          </p:nvPr>
        </p:nvSpPr>
        <p:spPr>
          <a:xfrm>
            <a:off x="199999" y="1215142"/>
            <a:ext cx="11782697" cy="5454378"/>
          </a:xfrm>
          <a:solidFill>
            <a:schemeClr val="bg2"/>
          </a:solidFill>
          <a:ln w="57150">
            <a:solidFill>
              <a:srgbClr val="FFFF00"/>
            </a:solidFill>
          </a:ln>
          <a:effectLst>
            <a:glow rad="228600">
              <a:srgbClr val="0070C0">
                <a:alpha val="40000"/>
              </a:srgbClr>
            </a:glow>
          </a:effectLst>
          <a:scene3d>
            <a:camera prst="orthographicFront"/>
            <a:lightRig rig="threePt" dir="t"/>
          </a:scene3d>
          <a:sp3d>
            <a:bevelT w="101600" prst="riblet"/>
          </a:sp3d>
        </p:spPr>
        <p:txBody>
          <a:bodyPr lIns="182880" anchor="ctr">
            <a:normAutofit/>
            <a:sp3d extrusionH="57150">
              <a:bevelT w="38100" h="38100"/>
            </a:sp3d>
          </a:bodyPr>
          <a:lstStyle/>
          <a:p>
            <a:pPr marL="0" indent="0">
              <a:lnSpc>
                <a:spcPct val="100000"/>
              </a:lnSpc>
              <a:buNone/>
            </a:pPr>
            <a:r>
              <a:rPr lang="en-US" dirty="0" smtClean="0">
                <a:solidFill>
                  <a:srgbClr val="008080"/>
                </a:solidFill>
                <a:latin typeface="Georgia" panose="02040502050405020303" pitchFamily="18" charset="0"/>
              </a:rPr>
              <a:t>John </a:t>
            </a:r>
            <a:r>
              <a:rPr lang="en-US" dirty="0">
                <a:solidFill>
                  <a:srgbClr val="008080"/>
                </a:solidFill>
                <a:latin typeface="Georgia" panose="02040502050405020303" pitchFamily="18" charset="0"/>
              </a:rPr>
              <a:t>7:8</a:t>
            </a:r>
            <a:r>
              <a:rPr lang="en-US" dirty="0">
                <a:solidFill>
                  <a:prstClr val="black"/>
                </a:solidFill>
                <a:latin typeface="Georgia" panose="02040502050405020303" pitchFamily="18" charset="0"/>
              </a:rPr>
              <a:t>  “You go up to this festival. I am not yet going up to this festival, </a:t>
            </a:r>
            <a:r>
              <a:rPr lang="en-US" dirty="0" smtClean="0">
                <a:solidFill>
                  <a:prstClr val="black"/>
                </a:solidFill>
                <a:latin typeface="Georgia" panose="02040502050405020303" pitchFamily="18" charset="0"/>
              </a:rPr>
              <a:t>	       </a:t>
            </a:r>
            <a:r>
              <a:rPr lang="en-US" sz="4000" dirty="0" smtClean="0">
                <a:solidFill>
                  <a:prstClr val="black"/>
                </a:solidFill>
                <a:effectLst>
                  <a:glow rad="50800">
                    <a:srgbClr val="FF0000">
                      <a:alpha val="94000"/>
                    </a:srgbClr>
                  </a:glow>
                </a:effectLst>
                <a:latin typeface="Georgia" panose="02040502050405020303" pitchFamily="18" charset="0"/>
              </a:rPr>
              <a:t>for </a:t>
            </a:r>
            <a:r>
              <a:rPr lang="en-US" sz="4000" dirty="0">
                <a:solidFill>
                  <a:prstClr val="black"/>
                </a:solidFill>
                <a:effectLst>
                  <a:glow rad="50800">
                    <a:srgbClr val="0070C0">
                      <a:alpha val="94000"/>
                    </a:srgbClr>
                  </a:glow>
                </a:effectLst>
                <a:latin typeface="Georgia" panose="02040502050405020303" pitchFamily="18" charset="0"/>
              </a:rPr>
              <a:t>My </a:t>
            </a:r>
            <a:r>
              <a:rPr lang="en-US" sz="4000" dirty="0" smtClean="0">
                <a:solidFill>
                  <a:prstClr val="black"/>
                </a:solidFill>
                <a:effectLst>
                  <a:glow rad="50800">
                    <a:srgbClr val="0070C0">
                      <a:alpha val="94000"/>
                    </a:srgbClr>
                  </a:glow>
                </a:effectLst>
                <a:latin typeface="Georgia" panose="02040502050405020303" pitchFamily="18" charset="0"/>
              </a:rPr>
              <a:t>Time </a:t>
            </a:r>
            <a:r>
              <a:rPr lang="en-US" sz="4000" dirty="0">
                <a:solidFill>
                  <a:prstClr val="black"/>
                </a:solidFill>
                <a:effectLst>
                  <a:glow rad="50800">
                    <a:srgbClr val="FF0000">
                      <a:alpha val="94000"/>
                    </a:srgbClr>
                  </a:glow>
                </a:effectLst>
                <a:latin typeface="Georgia" panose="02040502050405020303" pitchFamily="18" charset="0"/>
              </a:rPr>
              <a:t>has not yet been </a:t>
            </a:r>
            <a:r>
              <a:rPr lang="en-US" sz="4000" dirty="0" smtClean="0">
                <a:solidFill>
                  <a:prstClr val="black"/>
                </a:solidFill>
                <a:effectLst>
                  <a:glow rad="50800">
                    <a:srgbClr val="FF0000">
                      <a:alpha val="94000"/>
                    </a:srgbClr>
                  </a:glow>
                </a:effectLst>
                <a:latin typeface="Georgia" panose="02040502050405020303" pitchFamily="18" charset="0"/>
              </a:rPr>
              <a:t>filled.” </a:t>
            </a:r>
            <a:r>
              <a:rPr lang="en-US" sz="2000" i="1" dirty="0" smtClean="0">
                <a:solidFill>
                  <a:srgbClr val="008080"/>
                </a:solidFill>
                <a:latin typeface="Georgia" panose="02040502050405020303" pitchFamily="18" charset="0"/>
              </a:rPr>
              <a:t>The Scriptures</a:t>
            </a:r>
          </a:p>
          <a:p>
            <a:pPr marL="0" indent="0">
              <a:lnSpc>
                <a:spcPct val="100000"/>
              </a:lnSpc>
              <a:buNone/>
            </a:pPr>
            <a:endParaRPr lang="en-US" sz="2000" i="1" dirty="0">
              <a:solidFill>
                <a:srgbClr val="008080"/>
              </a:solidFill>
              <a:latin typeface="Georgia" panose="02040502050405020303" pitchFamily="18" charset="0"/>
            </a:endParaRPr>
          </a:p>
          <a:p>
            <a:pPr marL="0" indent="0">
              <a:lnSpc>
                <a:spcPct val="100000"/>
              </a:lnSpc>
              <a:buNone/>
            </a:pPr>
            <a:endParaRPr lang="en-US" sz="2000" i="1" dirty="0" smtClean="0">
              <a:solidFill>
                <a:srgbClr val="008080"/>
              </a:solidFill>
              <a:latin typeface="Georgia" panose="02040502050405020303" pitchFamily="18" charset="0"/>
            </a:endParaRPr>
          </a:p>
          <a:p>
            <a:pPr marL="0" indent="0">
              <a:lnSpc>
                <a:spcPct val="100000"/>
              </a:lnSpc>
              <a:buNone/>
            </a:pPr>
            <a:endParaRPr lang="en-US" sz="2000" i="1" dirty="0">
              <a:solidFill>
                <a:srgbClr val="008080"/>
              </a:solidFill>
              <a:latin typeface="Georgia" panose="02040502050405020303" pitchFamily="18" charset="0"/>
            </a:endParaRPr>
          </a:p>
          <a:p>
            <a:pPr marL="0" indent="0">
              <a:lnSpc>
                <a:spcPct val="100000"/>
              </a:lnSpc>
              <a:buNone/>
            </a:pPr>
            <a:endParaRPr lang="en-US" sz="2000" i="1" dirty="0" smtClean="0">
              <a:solidFill>
                <a:srgbClr val="008080"/>
              </a:solidFill>
            </a:endParaRPr>
          </a:p>
          <a:p>
            <a:pPr marL="0" indent="0">
              <a:lnSpc>
                <a:spcPct val="100000"/>
              </a:lnSpc>
              <a:buNone/>
            </a:pPr>
            <a:endParaRPr lang="en-US" sz="2000" i="1" dirty="0">
              <a:solidFill>
                <a:srgbClr val="008080"/>
              </a:solidFill>
            </a:endParaRPr>
          </a:p>
          <a:p>
            <a:pPr marL="0" indent="0">
              <a:lnSpc>
                <a:spcPct val="100000"/>
              </a:lnSpc>
              <a:buNone/>
            </a:pPr>
            <a:endParaRPr lang="en-US" sz="2000" i="1" dirty="0" smtClean="0">
              <a:solidFill>
                <a:srgbClr val="008080"/>
              </a:solidFill>
            </a:endParaRPr>
          </a:p>
          <a:p>
            <a:pPr marL="0" indent="0" algn="ctr">
              <a:lnSpc>
                <a:spcPct val="100000"/>
              </a:lnSpc>
              <a:buNone/>
            </a:pPr>
            <a:r>
              <a:rPr lang="en-US" sz="4000" dirty="0" smtClean="0"/>
              <a:t>Where do we find  </a:t>
            </a:r>
            <a:r>
              <a:rPr lang="en-US" sz="4000" b="1" dirty="0" smtClean="0">
                <a:solidFill>
                  <a:srgbClr val="0000CC"/>
                </a:solidFill>
              </a:rPr>
              <a:t>“Yahusha’s Time?”</a:t>
            </a:r>
          </a:p>
          <a:p>
            <a:pPr marL="0" indent="0" algn="ctr">
              <a:lnSpc>
                <a:spcPct val="100000"/>
              </a:lnSpc>
              <a:buNone/>
            </a:pPr>
            <a:r>
              <a:rPr lang="en-US" sz="4000" b="1" dirty="0" smtClean="0">
                <a:ln>
                  <a:solidFill>
                    <a:schemeClr val="tx1"/>
                  </a:solidFill>
                </a:ln>
                <a:solidFill>
                  <a:srgbClr val="FFFF00"/>
                </a:solidFill>
              </a:rPr>
              <a:t>In the </a:t>
            </a:r>
            <a:r>
              <a:rPr lang="en-US" sz="4000" b="1" dirty="0" smtClean="0">
                <a:ln>
                  <a:solidFill>
                    <a:schemeClr val="tx1"/>
                  </a:solidFill>
                </a:ln>
                <a:solidFill>
                  <a:srgbClr val="0000CC"/>
                </a:solidFill>
                <a:effectLst>
                  <a:glow rad="101600">
                    <a:srgbClr val="34E9FC">
                      <a:alpha val="60000"/>
                    </a:srgbClr>
                  </a:glow>
                </a:effectLst>
              </a:rPr>
              <a:t>Covenant Calendar: </a:t>
            </a:r>
            <a:r>
              <a:rPr lang="en-US" sz="4000" b="1" dirty="0" smtClean="0">
                <a:ln>
                  <a:solidFill>
                    <a:schemeClr val="tx1"/>
                  </a:solidFill>
                </a:ln>
                <a:solidFill>
                  <a:srgbClr val="FFFF00"/>
                </a:solidFill>
              </a:rPr>
              <a:t> Gen 1 – </a:t>
            </a:r>
            <a:r>
              <a:rPr lang="en-US" sz="4000" b="1" dirty="0" err="1" smtClean="0">
                <a:ln>
                  <a:solidFill>
                    <a:schemeClr val="tx1"/>
                  </a:solidFill>
                </a:ln>
                <a:solidFill>
                  <a:srgbClr val="FFFF00"/>
                </a:solidFill>
              </a:rPr>
              <a:t>Exo</a:t>
            </a:r>
            <a:r>
              <a:rPr lang="en-US" sz="4000" b="1" dirty="0" smtClean="0">
                <a:ln>
                  <a:solidFill>
                    <a:schemeClr val="tx1"/>
                  </a:solidFill>
                </a:ln>
                <a:solidFill>
                  <a:srgbClr val="FFFF00"/>
                </a:solidFill>
              </a:rPr>
              <a:t> 24:11!  </a:t>
            </a:r>
            <a:r>
              <a:rPr lang="en-US" sz="4000" b="1" dirty="0" smtClean="0">
                <a:ln>
                  <a:solidFill>
                    <a:schemeClr val="tx1"/>
                  </a:solidFill>
                </a:ln>
                <a:solidFill>
                  <a:srgbClr val="FFFF00"/>
                </a:solidFill>
                <a:effectLst>
                  <a:outerShdw blurRad="38100" dist="38100" dir="2700000" algn="tl">
                    <a:srgbClr val="000000">
                      <a:alpha val="43137"/>
                    </a:srgbClr>
                  </a:outerShdw>
                </a:effectLst>
                <a:sym typeface="Wingdings" panose="05000000000000000000" pitchFamily="2" charset="2"/>
              </a:rPr>
              <a:t></a:t>
            </a:r>
            <a:endParaRPr lang="en-US" sz="4000" b="1" dirty="0">
              <a:ln>
                <a:solidFill>
                  <a:schemeClr val="tx1"/>
                </a:solidFill>
              </a:ln>
              <a:solidFill>
                <a:srgbClr val="FFFF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9161323" y="6200485"/>
            <a:ext cx="2743200" cy="365125"/>
          </a:xfrm>
        </p:spPr>
        <p:txBody>
          <a:bodyPr/>
          <a:lstStyle/>
          <a:p>
            <a:fld id="{0B555D82-D20F-4DB7-B3E9-7B7EAC2F87A9}" type="slidenum">
              <a:rPr lang="en-US" smtClean="0">
                <a:solidFill>
                  <a:schemeClr val="tx1">
                    <a:lumMod val="95000"/>
                    <a:lumOff val="5000"/>
                  </a:schemeClr>
                </a:solidFill>
              </a:rPr>
              <a:t>26</a:t>
            </a:fld>
            <a:endParaRPr lang="en-US" dirty="0">
              <a:solidFill>
                <a:schemeClr val="tx1">
                  <a:lumMod val="95000"/>
                  <a:lumOff val="5000"/>
                </a:schemeClr>
              </a:solidFill>
            </a:endParaRPr>
          </a:p>
        </p:txBody>
      </p:sp>
      <p:sp>
        <p:nvSpPr>
          <p:cNvPr id="5" name="Cloud Callout 4"/>
          <p:cNvSpPr/>
          <p:nvPr/>
        </p:nvSpPr>
        <p:spPr>
          <a:xfrm>
            <a:off x="620493" y="3014571"/>
            <a:ext cx="10983686" cy="1648869"/>
          </a:xfrm>
          <a:prstGeom prst="cloudCallout">
            <a:avLst>
              <a:gd name="adj1" fmla="val -22527"/>
              <a:gd name="adj2" fmla="val -72091"/>
            </a:avLst>
          </a:prstGeom>
          <a:solidFill>
            <a:schemeClr val="bg1">
              <a:lumMod val="75000"/>
            </a:schemeClr>
          </a:solidFill>
          <a:ln w="57150">
            <a:solidFill>
              <a:schemeClr val="accent6">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tx1"/>
                </a:solidFill>
              </a:rPr>
              <a:t>What?  Why?  &amp; How?</a:t>
            </a:r>
            <a:endParaRPr lang="en-US" sz="6000" dirty="0">
              <a:solidFill>
                <a:schemeClr val="tx1"/>
              </a:solidFill>
            </a:endParaRPr>
          </a:p>
        </p:txBody>
      </p:sp>
      <p:cxnSp>
        <p:nvCxnSpPr>
          <p:cNvPr id="7" name="Straight Connector 6"/>
          <p:cNvCxnSpPr/>
          <p:nvPr/>
        </p:nvCxnSpPr>
        <p:spPr>
          <a:xfrm>
            <a:off x="2623457" y="2481941"/>
            <a:ext cx="2024743" cy="0"/>
          </a:xfrm>
          <a:prstGeom prst="line">
            <a:avLst/>
          </a:prstGeom>
          <a:ln w="76200">
            <a:solidFill>
              <a:srgbClr val="FFFF00"/>
            </a:solidFill>
          </a:ln>
          <a:effectLst>
            <a:glow rad="127000">
              <a:schemeClr val="tx1"/>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2675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1000"/>
                                        <p:tgtEl>
                                          <p:spTgt spid="5"/>
                                        </p:tgtEl>
                                      </p:cBhvr>
                                    </p:animEffect>
                                  </p:childTnLst>
                                </p:cTn>
                              </p:par>
                              <p:par>
                                <p:cTn id="15" presetID="7" presetClass="emph" presetSubtype="6" accel="500" fill="hold" nodeType="withEffect">
                                  <p:stCondLst>
                                    <p:cond delay="1000"/>
                                  </p:stCondLst>
                                  <p:childTnLst>
                                    <p:animClr clrSpc="hsl" dir="cw">
                                      <p:cBhvr>
                                        <p:cTn id="16" dur="3000" fill="hold"/>
                                        <p:tgtEl>
                                          <p:spTgt spid="5"/>
                                        </p:tgtEl>
                                        <p:attrNameLst>
                                          <p:attrName>stroke.color</p:attrName>
                                        </p:attrNameLst>
                                      </p:cBhvr>
                                      <p:to>
                                        <a:srgbClr val="F727D9"/>
                                      </p:to>
                                    </p:animClr>
                                    <p:set>
                                      <p:cBhvr>
                                        <p:cTn id="17" dur="3000" fill="hold"/>
                                        <p:tgtEl>
                                          <p:spTgt spid="5"/>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up)">
                                      <p:cBhvr>
                                        <p:cTn id="22" dur="750"/>
                                        <p:tgtEl>
                                          <p:spTgt spid="3">
                                            <p:txEl>
                                              <p:pRg st="7" end="7"/>
                                            </p:txEl>
                                          </p:spTgt>
                                        </p:tgtEl>
                                      </p:cBhvr>
                                    </p:animEffect>
                                  </p:childTnLst>
                                </p:cTn>
                              </p:par>
                            </p:childTnLst>
                          </p:cTn>
                        </p:par>
                        <p:par>
                          <p:cTn id="23" fill="hold">
                            <p:stCondLst>
                              <p:cond delay="750"/>
                            </p:stCondLst>
                            <p:childTnLst>
                              <p:par>
                                <p:cTn id="24" presetID="22" presetClass="entr" presetSubtype="1" fill="hold" nodeType="after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wipe(up)">
                                      <p:cBhvr>
                                        <p:cTn id="26" dur="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374" y="178284"/>
            <a:ext cx="11605117" cy="784407"/>
          </a:xfrm>
          <a:solidFill>
            <a:schemeClr val="bg1"/>
          </a:solidFill>
          <a:ln w="76200">
            <a:solidFill>
              <a:srgbClr val="0000CC"/>
            </a:solidFill>
          </a:ln>
          <a:effectLst>
            <a:glow rad="228600">
              <a:srgbClr val="FF0066">
                <a:alpha val="40000"/>
              </a:srgbClr>
            </a:glow>
          </a:effectLst>
          <a:scene3d>
            <a:camera prst="orthographicFront"/>
            <a:lightRig rig="threePt" dir="t"/>
          </a:scene3d>
          <a:sp3d>
            <a:bevelT w="139700" h="139700" prst="divot"/>
          </a:sp3d>
        </p:spPr>
        <p:txBody>
          <a:bodyPr>
            <a:normAutofit fontScale="90000"/>
          </a:bodyPr>
          <a:lstStyle/>
          <a:p>
            <a:pPr algn="ctr"/>
            <a:r>
              <a:rPr lang="en-US" b="1" dirty="0" err="1" smtClean="0">
                <a:solidFill>
                  <a:srgbClr val="0000CC"/>
                </a:solidFill>
              </a:rPr>
              <a:t>Melchi-Tzedek</a:t>
            </a:r>
            <a:r>
              <a:rPr lang="en-US" b="1" dirty="0" smtClean="0">
                <a:solidFill>
                  <a:srgbClr val="0000CC"/>
                </a:solidFill>
              </a:rPr>
              <a:t> Witness </a:t>
            </a:r>
            <a:r>
              <a:rPr lang="en-US" b="1" dirty="0" smtClean="0"/>
              <a:t>or</a:t>
            </a:r>
            <a:r>
              <a:rPr lang="en-US" b="1" dirty="0" smtClean="0">
                <a:solidFill>
                  <a:srgbClr val="0000CC"/>
                </a:solidFill>
              </a:rPr>
              <a:t>  </a:t>
            </a:r>
            <a:r>
              <a:rPr lang="en-US" b="1" i="1" dirty="0" smtClean="0">
                <a:ln>
                  <a:solidFill>
                    <a:sysClr val="windowText" lastClr="000000"/>
                  </a:solidFill>
                </a:ln>
                <a:solidFill>
                  <a:srgbClr val="7030A0"/>
                </a:solidFill>
                <a:effectLst>
                  <a:glow rad="127000">
                    <a:srgbClr val="FF9900"/>
                  </a:glow>
                </a:effectLst>
                <a:latin typeface="Comic Sans MS" pitchFamily="66" charset="0"/>
              </a:rPr>
              <a:t>Lunar Confusion? </a:t>
            </a:r>
            <a:endParaRPr lang="en-US" b="1" i="1" dirty="0">
              <a:ln>
                <a:solidFill>
                  <a:sysClr val="windowText" lastClr="000000"/>
                </a:solidFill>
              </a:ln>
              <a:solidFill>
                <a:srgbClr val="7030A0"/>
              </a:solidFill>
              <a:effectLst>
                <a:glow rad="127000">
                  <a:srgbClr val="FF9900"/>
                </a:glow>
              </a:effectLst>
              <a:latin typeface="Comic Sans MS" pitchFamily="66" charset="0"/>
            </a:endParaRPr>
          </a:p>
        </p:txBody>
      </p:sp>
      <p:sp>
        <p:nvSpPr>
          <p:cNvPr id="3" name="Content Placeholder 2"/>
          <p:cNvSpPr>
            <a:spLocks noGrp="1"/>
          </p:cNvSpPr>
          <p:nvPr>
            <p:ph idx="1"/>
          </p:nvPr>
        </p:nvSpPr>
        <p:spPr>
          <a:xfrm>
            <a:off x="199999" y="1215142"/>
            <a:ext cx="11782697" cy="5454378"/>
          </a:xfrm>
          <a:solidFill>
            <a:schemeClr val="bg2"/>
          </a:solidFill>
          <a:ln w="57150">
            <a:solidFill>
              <a:srgbClr val="FFFF00"/>
            </a:solidFill>
          </a:ln>
          <a:effectLst>
            <a:glow rad="228600">
              <a:srgbClr val="0070C0">
                <a:alpha val="40000"/>
              </a:srgbClr>
            </a:glow>
          </a:effectLst>
          <a:scene3d>
            <a:camera prst="orthographicFront"/>
            <a:lightRig rig="threePt" dir="t"/>
          </a:scene3d>
          <a:sp3d>
            <a:bevelT w="101600" prst="riblet"/>
          </a:sp3d>
        </p:spPr>
        <p:txBody>
          <a:bodyPr lIns="182880" anchor="ctr">
            <a:normAutofit/>
          </a:bodyPr>
          <a:lstStyle/>
          <a:p>
            <a:pPr marL="0" indent="0">
              <a:lnSpc>
                <a:spcPct val="100000"/>
              </a:lnSpc>
              <a:buNone/>
            </a:pPr>
            <a:endParaRPr lang="en-US" sz="2000" i="1" dirty="0" smtClean="0">
              <a:solidFill>
                <a:srgbClr val="008080"/>
              </a:solidFill>
              <a:latin typeface="Georgia" panose="02040502050405020303" pitchFamily="18" charset="0"/>
            </a:endParaRPr>
          </a:p>
          <a:p>
            <a:pPr marL="0" indent="0">
              <a:lnSpc>
                <a:spcPct val="100000"/>
              </a:lnSpc>
              <a:buNone/>
            </a:pPr>
            <a:endParaRPr lang="en-US" sz="2000" i="1" dirty="0">
              <a:solidFill>
                <a:srgbClr val="008080"/>
              </a:solidFill>
              <a:latin typeface="Georgia" panose="02040502050405020303" pitchFamily="18" charset="0"/>
            </a:endParaRPr>
          </a:p>
          <a:p>
            <a:pPr marL="0" indent="0">
              <a:lnSpc>
                <a:spcPct val="100000"/>
              </a:lnSpc>
              <a:buNone/>
            </a:pPr>
            <a:endParaRPr lang="en-US" sz="2000" i="1" dirty="0" smtClean="0">
              <a:solidFill>
                <a:srgbClr val="008080"/>
              </a:solidFill>
              <a:latin typeface="Georgia" panose="02040502050405020303" pitchFamily="18" charset="0"/>
            </a:endParaRPr>
          </a:p>
          <a:p>
            <a:pPr marL="0" indent="0">
              <a:lnSpc>
                <a:spcPct val="100000"/>
              </a:lnSpc>
              <a:buNone/>
            </a:pPr>
            <a:endParaRPr lang="en-US" sz="2000" i="1" dirty="0">
              <a:solidFill>
                <a:srgbClr val="008080"/>
              </a:solidFill>
              <a:latin typeface="Georgia" panose="02040502050405020303" pitchFamily="18" charset="0"/>
            </a:endParaRPr>
          </a:p>
          <a:p>
            <a:pPr marL="0" indent="0">
              <a:lnSpc>
                <a:spcPct val="100000"/>
              </a:lnSpc>
              <a:buNone/>
            </a:pPr>
            <a:endParaRPr lang="en-US" sz="2000" i="1" dirty="0" smtClean="0">
              <a:solidFill>
                <a:srgbClr val="008080"/>
              </a:solidFill>
            </a:endParaRPr>
          </a:p>
          <a:p>
            <a:pPr marL="0" indent="0">
              <a:lnSpc>
                <a:spcPct val="100000"/>
              </a:lnSpc>
              <a:buNone/>
            </a:pPr>
            <a:endParaRPr lang="en-US" sz="2000" i="1" dirty="0">
              <a:solidFill>
                <a:srgbClr val="008080"/>
              </a:solidFill>
            </a:endParaRPr>
          </a:p>
          <a:p>
            <a:pPr marL="0" indent="0">
              <a:lnSpc>
                <a:spcPct val="100000"/>
              </a:lnSpc>
              <a:buNone/>
            </a:pPr>
            <a:endParaRPr lang="en-US" sz="2000" i="1" dirty="0" smtClean="0">
              <a:solidFill>
                <a:srgbClr val="008080"/>
              </a:solidFill>
            </a:endParaRPr>
          </a:p>
        </p:txBody>
      </p:sp>
      <p:sp>
        <p:nvSpPr>
          <p:cNvPr id="4" name="Slide Number Placeholder 3"/>
          <p:cNvSpPr>
            <a:spLocks noGrp="1"/>
          </p:cNvSpPr>
          <p:nvPr>
            <p:ph type="sldNum" sz="quarter" idx="12"/>
          </p:nvPr>
        </p:nvSpPr>
        <p:spPr>
          <a:xfrm>
            <a:off x="9161323" y="6200485"/>
            <a:ext cx="2743200" cy="365125"/>
          </a:xfrm>
        </p:spPr>
        <p:txBody>
          <a:bodyPr/>
          <a:lstStyle/>
          <a:p>
            <a:fld id="{0B555D82-D20F-4DB7-B3E9-7B7EAC2F87A9}" type="slidenum">
              <a:rPr lang="en-US" smtClean="0">
                <a:solidFill>
                  <a:schemeClr val="tx1">
                    <a:lumMod val="95000"/>
                    <a:lumOff val="5000"/>
                  </a:schemeClr>
                </a:solidFill>
              </a:rPr>
              <a:t>27</a:t>
            </a:fld>
            <a:endParaRPr lang="en-US" dirty="0">
              <a:solidFill>
                <a:schemeClr val="tx1">
                  <a:lumMod val="95000"/>
                  <a:lumOff val="5000"/>
                </a:schemeClr>
              </a:solidFill>
            </a:endParaRPr>
          </a:p>
        </p:txBody>
      </p:sp>
      <p:sp>
        <p:nvSpPr>
          <p:cNvPr id="5" name="12-Point Star 4"/>
          <p:cNvSpPr/>
          <p:nvPr/>
        </p:nvSpPr>
        <p:spPr>
          <a:xfrm>
            <a:off x="7174523" y="1361209"/>
            <a:ext cx="4452904" cy="2445172"/>
          </a:xfrm>
          <a:prstGeom prst="star12">
            <a:avLst/>
          </a:prstGeom>
          <a:solidFill>
            <a:schemeClr val="tx1"/>
          </a:solidFill>
          <a:ln w="76200">
            <a:solidFill>
              <a:srgbClr val="00FF00"/>
            </a:solidFill>
          </a:ln>
          <a:effectLst>
            <a:glow rad="127000">
              <a:srgbClr val="FF99FF"/>
            </a:glow>
            <a:softEdge rad="31750"/>
          </a:effectLst>
          <a:scene3d>
            <a:camera prst="isometricOffAxis2Left"/>
            <a:lightRig rig="contrasting" dir="t">
              <a:rot lat="0" lon="0" rev="7800000"/>
            </a:lightRig>
          </a:scene3d>
          <a:sp3d>
            <a:bevelT w="139700" h="139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000" dirty="0" smtClean="0"/>
              <a:t>Sukkot starts here!</a:t>
            </a:r>
            <a:endParaRPr lang="en-CA" sz="4000" dirty="0"/>
          </a:p>
        </p:txBody>
      </p:sp>
      <p:sp>
        <p:nvSpPr>
          <p:cNvPr id="6" name="12-Point Star 5"/>
          <p:cNvSpPr/>
          <p:nvPr/>
        </p:nvSpPr>
        <p:spPr>
          <a:xfrm>
            <a:off x="368448" y="1361209"/>
            <a:ext cx="4322618" cy="2286000"/>
          </a:xfrm>
          <a:prstGeom prst="star12">
            <a:avLst/>
          </a:prstGeom>
          <a:solidFill>
            <a:srgbClr val="34E9FC"/>
          </a:solidFill>
          <a:ln w="76200">
            <a:solidFill>
              <a:srgbClr val="0000CC"/>
            </a:solidFill>
          </a:ln>
          <a:effectLst>
            <a:glow rad="127000">
              <a:srgbClr val="FFFF00"/>
            </a:glow>
            <a:softEdge rad="31750"/>
          </a:effectLst>
          <a:scene3d>
            <a:camera prst="isometricOffAxis1Right"/>
            <a:lightRig rig="contrasting" dir="t">
              <a:rot lat="0" lon="0" rev="7800000"/>
            </a:lightRig>
          </a:scene3d>
          <a:sp3d>
            <a:bevelT w="139700" h="139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000" dirty="0" smtClean="0">
                <a:solidFill>
                  <a:srgbClr val="FF3399"/>
                </a:solidFill>
              </a:rPr>
              <a:t>Sukkot starts here!</a:t>
            </a:r>
            <a:endParaRPr lang="en-CA" sz="4000" dirty="0">
              <a:solidFill>
                <a:srgbClr val="FF3399"/>
              </a:solidFill>
            </a:endParaRPr>
          </a:p>
        </p:txBody>
      </p:sp>
      <p:sp>
        <p:nvSpPr>
          <p:cNvPr id="7" name="Cloud Callout 6"/>
          <p:cNvSpPr/>
          <p:nvPr/>
        </p:nvSpPr>
        <p:spPr>
          <a:xfrm>
            <a:off x="446807" y="4208317"/>
            <a:ext cx="5850083" cy="2379519"/>
          </a:xfrm>
          <a:prstGeom prst="cloudCallout">
            <a:avLst>
              <a:gd name="adj1" fmla="val -3437"/>
              <a:gd name="adj2" fmla="val -87115"/>
            </a:avLst>
          </a:prstGeom>
          <a:solidFill>
            <a:srgbClr val="FF0000"/>
          </a:solidFill>
          <a:ln w="76200">
            <a:solidFill>
              <a:srgbClr val="66FFFF"/>
            </a:solidFill>
          </a:ln>
          <a:effectLst>
            <a:glow rad="127000">
              <a:srgbClr val="7030A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6000" b="1" dirty="0" err="1" smtClean="0">
                <a:ln>
                  <a:solidFill>
                    <a:srgbClr val="0000CC"/>
                  </a:solidFill>
                </a:ln>
                <a:solidFill>
                  <a:srgbClr val="CC00FF"/>
                </a:solidFill>
                <a:effectLst>
                  <a:glow rad="127000">
                    <a:srgbClr val="FFFF00"/>
                  </a:glow>
                </a:effectLst>
              </a:rPr>
              <a:t>Mazzaroth</a:t>
            </a:r>
            <a:r>
              <a:rPr lang="en-US" sz="6000" b="1" dirty="0" smtClean="0">
                <a:ln>
                  <a:solidFill>
                    <a:srgbClr val="0000CC"/>
                  </a:solidFill>
                </a:ln>
                <a:solidFill>
                  <a:srgbClr val="CC00FF"/>
                </a:solidFill>
                <a:effectLst>
                  <a:glow rad="127000">
                    <a:srgbClr val="FFFF00"/>
                  </a:glow>
                </a:effectLst>
              </a:rPr>
              <a:t>!</a:t>
            </a:r>
            <a:endParaRPr lang="en-CA" sz="6000" b="1" dirty="0">
              <a:ln>
                <a:solidFill>
                  <a:srgbClr val="0000CC"/>
                </a:solidFill>
              </a:ln>
              <a:solidFill>
                <a:srgbClr val="CC00FF"/>
              </a:solidFill>
              <a:effectLst>
                <a:glow rad="127000">
                  <a:srgbClr val="FFFF00"/>
                </a:glow>
              </a:effectLst>
            </a:endParaRPr>
          </a:p>
        </p:txBody>
      </p:sp>
      <p:pic>
        <p:nvPicPr>
          <p:cNvPr id="1026" name="Picture 2" descr="Image result for crescent moon">
            <a:hlinkClick r:id="rId2" tooltip="Search images of crescent mo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132425" y="3726891"/>
            <a:ext cx="2667388" cy="28263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Oval 7"/>
          <p:cNvSpPr/>
          <p:nvPr/>
        </p:nvSpPr>
        <p:spPr>
          <a:xfrm>
            <a:off x="4457700" y="1288472"/>
            <a:ext cx="3138055" cy="329391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16000" dirty="0" smtClean="0">
                <a:solidFill>
                  <a:srgbClr val="CC00FF"/>
                </a:solidFill>
                <a:effectLst>
                  <a:glow rad="127000">
                    <a:srgbClr val="FF9900"/>
                  </a:glow>
                </a:effectLst>
              </a:rPr>
              <a:t>??</a:t>
            </a:r>
            <a:endParaRPr lang="en-CA" sz="16000" dirty="0">
              <a:solidFill>
                <a:srgbClr val="CC00FF"/>
              </a:solidFill>
              <a:effectLst>
                <a:glow rad="127000">
                  <a:srgbClr val="FF9900"/>
                </a:glow>
              </a:effectLst>
            </a:endParaRPr>
          </a:p>
        </p:txBody>
      </p:sp>
    </p:spTree>
    <p:extLst>
      <p:ext uri="{BB962C8B-B14F-4D97-AF65-F5344CB8AC3E}">
        <p14:creationId xmlns:p14="http://schemas.microsoft.com/office/powerpoint/2010/main" val="19682401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17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80">
                                          <p:stCondLst>
                                            <p:cond delay="0"/>
                                          </p:stCondLst>
                                        </p:cTn>
                                        <p:tgtEl>
                                          <p:spTgt spid="7"/>
                                        </p:tgtEl>
                                      </p:cBhvr>
                                    </p:animEffect>
                                    <p:anim calcmode="lin" valueType="num">
                                      <p:cBhvr>
                                        <p:cTn id="2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3" dur="26">
                                          <p:stCondLst>
                                            <p:cond delay="650"/>
                                          </p:stCondLst>
                                        </p:cTn>
                                        <p:tgtEl>
                                          <p:spTgt spid="7"/>
                                        </p:tgtEl>
                                      </p:cBhvr>
                                      <p:to x="100000" y="60000"/>
                                    </p:animScale>
                                    <p:animScale>
                                      <p:cBhvr>
                                        <p:cTn id="34" dur="166" decel="50000">
                                          <p:stCondLst>
                                            <p:cond delay="676"/>
                                          </p:stCondLst>
                                        </p:cTn>
                                        <p:tgtEl>
                                          <p:spTgt spid="7"/>
                                        </p:tgtEl>
                                      </p:cBhvr>
                                      <p:to x="100000" y="100000"/>
                                    </p:animScale>
                                    <p:animScale>
                                      <p:cBhvr>
                                        <p:cTn id="35" dur="26">
                                          <p:stCondLst>
                                            <p:cond delay="1312"/>
                                          </p:stCondLst>
                                        </p:cTn>
                                        <p:tgtEl>
                                          <p:spTgt spid="7"/>
                                        </p:tgtEl>
                                      </p:cBhvr>
                                      <p:to x="100000" y="80000"/>
                                    </p:animScale>
                                    <p:animScale>
                                      <p:cBhvr>
                                        <p:cTn id="36" dur="166" decel="50000">
                                          <p:stCondLst>
                                            <p:cond delay="1338"/>
                                          </p:stCondLst>
                                        </p:cTn>
                                        <p:tgtEl>
                                          <p:spTgt spid="7"/>
                                        </p:tgtEl>
                                      </p:cBhvr>
                                      <p:to x="100000" y="100000"/>
                                    </p:animScale>
                                    <p:animScale>
                                      <p:cBhvr>
                                        <p:cTn id="37" dur="26">
                                          <p:stCondLst>
                                            <p:cond delay="1642"/>
                                          </p:stCondLst>
                                        </p:cTn>
                                        <p:tgtEl>
                                          <p:spTgt spid="7"/>
                                        </p:tgtEl>
                                      </p:cBhvr>
                                      <p:to x="100000" y="90000"/>
                                    </p:animScale>
                                    <p:animScale>
                                      <p:cBhvr>
                                        <p:cTn id="38" dur="166" decel="50000">
                                          <p:stCondLst>
                                            <p:cond delay="1668"/>
                                          </p:stCondLst>
                                        </p:cTn>
                                        <p:tgtEl>
                                          <p:spTgt spid="7"/>
                                        </p:tgtEl>
                                      </p:cBhvr>
                                      <p:to x="100000" y="100000"/>
                                    </p:animScale>
                                    <p:animScale>
                                      <p:cBhvr>
                                        <p:cTn id="39" dur="26">
                                          <p:stCondLst>
                                            <p:cond delay="1808"/>
                                          </p:stCondLst>
                                        </p:cTn>
                                        <p:tgtEl>
                                          <p:spTgt spid="7"/>
                                        </p:tgtEl>
                                      </p:cBhvr>
                                      <p:to x="100000" y="95000"/>
                                    </p:animScale>
                                    <p:animScale>
                                      <p:cBhvr>
                                        <p:cTn id="40" dur="166" decel="50000">
                                          <p:stCondLst>
                                            <p:cond delay="1834"/>
                                          </p:stCondLst>
                                        </p:cTn>
                                        <p:tgtEl>
                                          <p:spTgt spid="7"/>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anim calcmode="lin" valueType="num">
                                      <p:cBhvr>
                                        <p:cTn id="45" dur="500" fill="hold"/>
                                        <p:tgtEl>
                                          <p:spTgt spid="1026"/>
                                        </p:tgtEl>
                                        <p:attrNameLst>
                                          <p:attrName>ppt_w</p:attrName>
                                        </p:attrNameLst>
                                      </p:cBhvr>
                                      <p:tavLst>
                                        <p:tav tm="0">
                                          <p:val>
                                            <p:fltVal val="0"/>
                                          </p:val>
                                        </p:tav>
                                        <p:tav tm="100000">
                                          <p:val>
                                            <p:strVal val="#ppt_w"/>
                                          </p:val>
                                        </p:tav>
                                      </p:tavLst>
                                    </p:anim>
                                    <p:anim calcmode="lin" valueType="num">
                                      <p:cBhvr>
                                        <p:cTn id="46" dur="500" fill="hold"/>
                                        <p:tgtEl>
                                          <p:spTgt spid="1026"/>
                                        </p:tgtEl>
                                        <p:attrNameLst>
                                          <p:attrName>ppt_h</p:attrName>
                                        </p:attrNameLst>
                                      </p:cBhvr>
                                      <p:tavLst>
                                        <p:tav tm="0">
                                          <p:val>
                                            <p:fltVal val="0"/>
                                          </p:val>
                                        </p:tav>
                                        <p:tav tm="100000">
                                          <p:val>
                                            <p:strVal val="#ppt_h"/>
                                          </p:val>
                                        </p:tav>
                                      </p:tavLst>
                                    </p:anim>
                                    <p:animEffect transition="in" filter="fade">
                                      <p:cBhvr>
                                        <p:cTn id="47" dur="500"/>
                                        <p:tgtEl>
                                          <p:spTgt spid="1026"/>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repeatCount="400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edge">
                                      <p:cBhvr>
                                        <p:cTn id="5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divot">
          <a:fgClr>
            <a:srgbClr val="CC0099"/>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6914" y="189964"/>
            <a:ext cx="9352846" cy="745217"/>
          </a:xfrm>
          <a:solidFill>
            <a:schemeClr val="bg1"/>
          </a:solidFill>
          <a:ln w="38100">
            <a:solidFill>
              <a:srgbClr val="00B050"/>
            </a:solidFill>
          </a:ln>
          <a:effectLst>
            <a:glow rad="228600">
              <a:schemeClr val="accent1">
                <a:satMod val="175000"/>
                <a:alpha val="40000"/>
              </a:schemeClr>
            </a:glow>
          </a:effectLst>
          <a:scene3d>
            <a:camera prst="orthographicFront"/>
            <a:lightRig rig="threePt" dir="t"/>
          </a:scene3d>
          <a:sp3d>
            <a:bevelT w="114300" prst="artDeco"/>
          </a:sp3d>
        </p:spPr>
        <p:txBody>
          <a:bodyPr>
            <a:normAutofit/>
            <a:sp3d extrusionH="57150">
              <a:bevelT w="38100" h="38100"/>
            </a:sp3d>
          </a:bodyPr>
          <a:lstStyle/>
          <a:p>
            <a:pPr algn="ctr"/>
            <a:r>
              <a:rPr lang="en-US" b="1" dirty="0" err="1" smtClean="0">
                <a:ln>
                  <a:solidFill>
                    <a:schemeClr val="tx1"/>
                  </a:solidFill>
                </a:ln>
                <a:solidFill>
                  <a:srgbClr val="0000CC"/>
                </a:solidFill>
              </a:rPr>
              <a:t>Yahusha’s</a:t>
            </a:r>
            <a:r>
              <a:rPr lang="en-US" b="1" dirty="0" smtClean="0">
                <a:ln>
                  <a:solidFill>
                    <a:schemeClr val="tx1"/>
                  </a:solidFill>
                </a:ln>
                <a:solidFill>
                  <a:srgbClr val="0000CC"/>
                </a:solidFill>
              </a:rPr>
              <a:t> Time </a:t>
            </a:r>
            <a:r>
              <a:rPr lang="en-US" dirty="0" smtClean="0">
                <a:ln>
                  <a:solidFill>
                    <a:schemeClr val="tx1"/>
                  </a:solidFill>
                </a:ln>
              </a:rPr>
              <a:t>– </a:t>
            </a:r>
            <a:r>
              <a:rPr lang="en-US" b="1" dirty="0" smtClean="0">
                <a:ln>
                  <a:solidFill>
                    <a:schemeClr val="tx1"/>
                  </a:solidFill>
                </a:ln>
                <a:solidFill>
                  <a:srgbClr val="00B050"/>
                </a:solidFill>
              </a:rPr>
              <a:t>Leviticus 23</a:t>
            </a:r>
            <a:endParaRPr lang="en-US" b="1" dirty="0">
              <a:ln>
                <a:solidFill>
                  <a:schemeClr val="tx1"/>
                </a:solidFill>
              </a:ln>
              <a:solidFill>
                <a:srgbClr val="00B050"/>
              </a:solidFill>
            </a:endParaRPr>
          </a:p>
        </p:txBody>
      </p:sp>
      <p:sp>
        <p:nvSpPr>
          <p:cNvPr id="3" name="Content Placeholder 2"/>
          <p:cNvSpPr>
            <a:spLocks noGrp="1"/>
          </p:cNvSpPr>
          <p:nvPr>
            <p:ph idx="1"/>
          </p:nvPr>
        </p:nvSpPr>
        <p:spPr>
          <a:xfrm>
            <a:off x="862445" y="1236518"/>
            <a:ext cx="10515600" cy="5205846"/>
          </a:xfrm>
          <a:solidFill>
            <a:schemeClr val="bg2"/>
          </a:solidFill>
          <a:ln w="57150">
            <a:solidFill>
              <a:srgbClr val="34E9FC"/>
            </a:solidFill>
          </a:ln>
          <a:effectLst>
            <a:glow rad="63500">
              <a:srgbClr val="CC00FF">
                <a:alpha val="91000"/>
              </a:srgbClr>
            </a:glow>
          </a:effectLst>
          <a:scene3d>
            <a:camera prst="orthographicFront"/>
            <a:lightRig rig="threePt" dir="t"/>
          </a:scene3d>
          <a:sp3d>
            <a:bevelT w="114300" prst="artDeco"/>
          </a:sp3d>
        </p:spPr>
        <p:txBody>
          <a:bodyPr anchor="ctr">
            <a:sp3d extrusionH="57150">
              <a:bevelT w="38100" h="38100"/>
            </a:sp3d>
          </a:bodyPr>
          <a:lstStyle/>
          <a:p>
            <a:pPr marL="1828800" lvl="0" indent="-1828800">
              <a:lnSpc>
                <a:spcPct val="100000"/>
              </a:lnSpc>
              <a:spcBef>
                <a:spcPts val="0"/>
              </a:spcBef>
              <a:spcAft>
                <a:spcPts val="1800"/>
              </a:spcAft>
              <a:buNone/>
            </a:pPr>
            <a:r>
              <a:rPr lang="en-US" dirty="0">
                <a:solidFill>
                  <a:srgbClr val="008080"/>
                </a:solidFill>
                <a:latin typeface="Georgia" panose="02040502050405020303" pitchFamily="18" charset="0"/>
              </a:rPr>
              <a:t>Lev </a:t>
            </a:r>
            <a:r>
              <a:rPr lang="en-US" dirty="0" smtClean="0">
                <a:solidFill>
                  <a:srgbClr val="008080"/>
                </a:solidFill>
                <a:latin typeface="Georgia" panose="02040502050405020303" pitchFamily="18" charset="0"/>
              </a:rPr>
              <a:t>23:24</a:t>
            </a:r>
            <a:r>
              <a:rPr lang="en-US" dirty="0">
                <a:solidFill>
                  <a:prstClr val="black"/>
                </a:solidFill>
                <a:latin typeface="Georgia" panose="02040502050405020303" pitchFamily="18" charset="0"/>
              </a:rPr>
              <a:t>	</a:t>
            </a:r>
            <a:r>
              <a:rPr lang="en-US" dirty="0" smtClean="0">
                <a:solidFill>
                  <a:prstClr val="black"/>
                </a:solidFill>
                <a:latin typeface="Georgia" panose="02040502050405020303" pitchFamily="18" charset="0"/>
              </a:rPr>
              <a:t>“Speak </a:t>
            </a:r>
            <a:r>
              <a:rPr lang="en-US" dirty="0">
                <a:solidFill>
                  <a:prstClr val="black"/>
                </a:solidFill>
                <a:latin typeface="Georgia" panose="02040502050405020303" pitchFamily="18" charset="0"/>
              </a:rPr>
              <a:t>to the children of Yisra’ĕl, saying, </a:t>
            </a:r>
            <a:r>
              <a:rPr lang="en-US" dirty="0">
                <a:ln>
                  <a:solidFill>
                    <a:prstClr val="black"/>
                  </a:solidFill>
                </a:ln>
                <a:solidFill>
                  <a:srgbClr val="CC00FF"/>
                </a:solidFill>
                <a:effectLst>
                  <a:glow rad="127000">
                    <a:srgbClr val="00FF00"/>
                  </a:glow>
                </a:effectLst>
                <a:latin typeface="Georgia" panose="02040502050405020303" pitchFamily="18" charset="0"/>
              </a:rPr>
              <a:t>‘In the seventh month, on the first day of the month,</a:t>
            </a:r>
            <a:r>
              <a:rPr lang="en-US" dirty="0">
                <a:solidFill>
                  <a:prstClr val="black"/>
                </a:solidFill>
                <a:latin typeface="Georgia" panose="02040502050405020303" pitchFamily="18" charset="0"/>
              </a:rPr>
              <a:t> you have a rest, a remembrance of blowing of trumpets, </a:t>
            </a:r>
            <a:r>
              <a:rPr lang="en-US" dirty="0" smtClean="0">
                <a:solidFill>
                  <a:prstClr val="black"/>
                </a:solidFill>
                <a:latin typeface="Georgia" panose="02040502050405020303" pitchFamily="18" charset="0"/>
              </a:rPr>
              <a:t/>
            </a:r>
            <a:br>
              <a:rPr lang="en-US" dirty="0" smtClean="0">
                <a:solidFill>
                  <a:prstClr val="black"/>
                </a:solidFill>
                <a:latin typeface="Georgia" panose="02040502050405020303" pitchFamily="18" charset="0"/>
              </a:rPr>
            </a:br>
            <a:r>
              <a:rPr lang="en-US" dirty="0" smtClean="0">
                <a:solidFill>
                  <a:prstClr val="black"/>
                </a:solidFill>
                <a:latin typeface="Georgia" panose="02040502050405020303" pitchFamily="18" charset="0"/>
              </a:rPr>
              <a:t>a </a:t>
            </a:r>
            <a:r>
              <a:rPr lang="en-US" dirty="0">
                <a:solidFill>
                  <a:prstClr val="black"/>
                </a:solidFill>
                <a:latin typeface="Georgia" panose="02040502050405020303" pitchFamily="18" charset="0"/>
              </a:rPr>
              <a:t>set-apart gathering.</a:t>
            </a:r>
          </a:p>
          <a:p>
            <a:pPr marL="1828800" lvl="0" indent="-1828800">
              <a:lnSpc>
                <a:spcPct val="100000"/>
              </a:lnSpc>
              <a:spcBef>
                <a:spcPts val="0"/>
              </a:spcBef>
              <a:spcAft>
                <a:spcPts val="1800"/>
              </a:spcAft>
              <a:buNone/>
            </a:pPr>
            <a:r>
              <a:rPr lang="en-US" dirty="0">
                <a:solidFill>
                  <a:srgbClr val="008080"/>
                </a:solidFill>
                <a:latin typeface="Georgia" panose="02040502050405020303" pitchFamily="18" charset="0"/>
              </a:rPr>
              <a:t>Lev </a:t>
            </a:r>
            <a:r>
              <a:rPr lang="en-US" dirty="0" smtClean="0">
                <a:solidFill>
                  <a:srgbClr val="008080"/>
                </a:solidFill>
                <a:latin typeface="Georgia" panose="02040502050405020303" pitchFamily="18" charset="0"/>
              </a:rPr>
              <a:t>23:34</a:t>
            </a:r>
            <a:r>
              <a:rPr lang="en-US" dirty="0">
                <a:solidFill>
                  <a:prstClr val="black"/>
                </a:solidFill>
                <a:latin typeface="Georgia" panose="02040502050405020303" pitchFamily="18" charset="0"/>
              </a:rPr>
              <a:t>	</a:t>
            </a:r>
            <a:r>
              <a:rPr lang="en-US" dirty="0" smtClean="0">
                <a:solidFill>
                  <a:prstClr val="black"/>
                </a:solidFill>
                <a:latin typeface="Georgia" panose="02040502050405020303" pitchFamily="18" charset="0"/>
              </a:rPr>
              <a:t>“Speak </a:t>
            </a:r>
            <a:r>
              <a:rPr lang="en-US" dirty="0">
                <a:solidFill>
                  <a:prstClr val="black"/>
                </a:solidFill>
                <a:latin typeface="Georgia" panose="02040502050405020303" pitchFamily="18" charset="0"/>
              </a:rPr>
              <a:t>to the children of Yisra’ĕl, saying, </a:t>
            </a:r>
            <a:r>
              <a:rPr lang="en-US" dirty="0">
                <a:ln>
                  <a:solidFill>
                    <a:prstClr val="black"/>
                  </a:solidFill>
                </a:ln>
                <a:solidFill>
                  <a:srgbClr val="CC00FF"/>
                </a:solidFill>
                <a:effectLst>
                  <a:glow rad="127000">
                    <a:srgbClr val="00FF00"/>
                  </a:glow>
                </a:effectLst>
                <a:latin typeface="Georgia" panose="02040502050405020303" pitchFamily="18" charset="0"/>
              </a:rPr>
              <a:t>‘On the fifteenth day of this seventh month is the Festival </a:t>
            </a:r>
            <a:r>
              <a:rPr lang="en-US" dirty="0" smtClean="0">
                <a:ln>
                  <a:solidFill>
                    <a:prstClr val="black"/>
                  </a:solidFill>
                </a:ln>
                <a:solidFill>
                  <a:srgbClr val="CC00FF"/>
                </a:solidFill>
                <a:effectLst>
                  <a:glow rad="127000">
                    <a:srgbClr val="00FF00"/>
                  </a:glow>
                </a:effectLst>
                <a:latin typeface="Georgia" panose="02040502050405020303" pitchFamily="18" charset="0"/>
              </a:rPr>
              <a:t/>
            </a:r>
            <a:br>
              <a:rPr lang="en-US" dirty="0" smtClean="0">
                <a:ln>
                  <a:solidFill>
                    <a:prstClr val="black"/>
                  </a:solidFill>
                </a:ln>
                <a:solidFill>
                  <a:srgbClr val="CC00FF"/>
                </a:solidFill>
                <a:effectLst>
                  <a:glow rad="127000">
                    <a:srgbClr val="00FF00"/>
                  </a:glow>
                </a:effectLst>
                <a:latin typeface="Georgia" panose="02040502050405020303" pitchFamily="18" charset="0"/>
              </a:rPr>
            </a:br>
            <a:r>
              <a:rPr lang="en-US" dirty="0" smtClean="0">
                <a:ln>
                  <a:solidFill>
                    <a:prstClr val="black"/>
                  </a:solidFill>
                </a:ln>
                <a:solidFill>
                  <a:srgbClr val="CC00FF"/>
                </a:solidFill>
                <a:effectLst>
                  <a:glow rad="127000">
                    <a:srgbClr val="00FF00"/>
                  </a:glow>
                </a:effectLst>
                <a:latin typeface="Georgia" panose="02040502050405020303" pitchFamily="18" charset="0"/>
              </a:rPr>
              <a:t>of </a:t>
            </a:r>
            <a:r>
              <a:rPr lang="en-US" dirty="0">
                <a:ln>
                  <a:solidFill>
                    <a:prstClr val="black"/>
                  </a:solidFill>
                </a:ln>
                <a:solidFill>
                  <a:srgbClr val="CC00FF"/>
                </a:solidFill>
                <a:effectLst>
                  <a:glow rad="127000">
                    <a:srgbClr val="00FF00"/>
                  </a:glow>
                </a:effectLst>
                <a:latin typeface="Georgia" panose="02040502050405020303" pitchFamily="18" charset="0"/>
              </a:rPr>
              <a:t>Booths </a:t>
            </a:r>
            <a:r>
              <a:rPr lang="en-US" dirty="0">
                <a:solidFill>
                  <a:prstClr val="black"/>
                </a:solidFill>
                <a:latin typeface="Georgia" panose="02040502050405020303" pitchFamily="18" charset="0"/>
              </a:rPr>
              <a:t>for seven days to </a:t>
            </a:r>
            <a:r>
              <a:rPr lang="he-IL" dirty="0" smtClean="0">
                <a:solidFill>
                  <a:srgbClr val="0000CC"/>
                </a:solidFill>
                <a:latin typeface="SBL Hebrew"/>
              </a:rPr>
              <a:t>יהוה</a:t>
            </a:r>
            <a:r>
              <a:rPr lang="en-US" dirty="0" smtClean="0">
                <a:solidFill>
                  <a:srgbClr val="0000CC"/>
                </a:solidFill>
                <a:latin typeface="Georgia" panose="02040502050405020303" pitchFamily="18" charset="0"/>
              </a:rPr>
              <a:t> [Yahuah].</a:t>
            </a:r>
          </a:p>
          <a:p>
            <a:pPr marL="0" lvl="0" indent="0">
              <a:lnSpc>
                <a:spcPct val="100000"/>
              </a:lnSpc>
              <a:buNone/>
            </a:pPr>
            <a:r>
              <a:rPr lang="en-US" dirty="0" smtClean="0">
                <a:solidFill>
                  <a:prstClr val="black"/>
                </a:solidFill>
                <a:latin typeface="Georgia" panose="02040502050405020303" pitchFamily="18" charset="0"/>
              </a:rPr>
              <a:t>When </a:t>
            </a:r>
            <a:r>
              <a:rPr lang="en-US" dirty="0" smtClean="0">
                <a:solidFill>
                  <a:srgbClr val="0000CC"/>
                </a:solidFill>
                <a:latin typeface="Georgia" panose="02040502050405020303" pitchFamily="18" charset="0"/>
              </a:rPr>
              <a:t>Yahusha</a:t>
            </a:r>
            <a:r>
              <a:rPr lang="en-US" dirty="0" smtClean="0">
                <a:solidFill>
                  <a:prstClr val="black"/>
                </a:solidFill>
                <a:latin typeface="Georgia" panose="02040502050405020303" pitchFamily="18" charset="0"/>
              </a:rPr>
              <a:t> said – </a:t>
            </a:r>
            <a:r>
              <a:rPr lang="en-US" b="1" dirty="0" smtClean="0">
                <a:solidFill>
                  <a:srgbClr val="0000CC"/>
                </a:solidFill>
                <a:latin typeface="Georgia" panose="02040502050405020303" pitchFamily="18" charset="0"/>
              </a:rPr>
              <a:t>... For </a:t>
            </a:r>
            <a:r>
              <a:rPr lang="en-US" b="1" dirty="0" smtClean="0">
                <a:solidFill>
                  <a:srgbClr val="0000CC"/>
                </a:solidFill>
                <a:effectLst>
                  <a:glow rad="127000">
                    <a:srgbClr val="FF99FF"/>
                  </a:glow>
                </a:effectLst>
                <a:latin typeface="Georgia" panose="02040502050405020303" pitchFamily="18" charset="0"/>
              </a:rPr>
              <a:t>My Time </a:t>
            </a:r>
            <a:r>
              <a:rPr lang="en-US" b="1" dirty="0" smtClean="0">
                <a:solidFill>
                  <a:srgbClr val="0000CC"/>
                </a:solidFill>
                <a:latin typeface="Georgia" panose="02040502050405020303" pitchFamily="18" charset="0"/>
              </a:rPr>
              <a:t>has not yet been filled..., </a:t>
            </a:r>
            <a:r>
              <a:rPr lang="en-US" dirty="0" smtClean="0">
                <a:latin typeface="Georgia" panose="02040502050405020303" pitchFamily="18" charset="0"/>
              </a:rPr>
              <a:t>it is these </a:t>
            </a:r>
            <a:r>
              <a:rPr lang="en-US" b="1" dirty="0" smtClean="0">
                <a:solidFill>
                  <a:srgbClr val="CC0099"/>
                </a:solidFill>
                <a:effectLst>
                  <a:glow rad="228600">
                    <a:schemeClr val="accent4">
                      <a:satMod val="175000"/>
                      <a:alpha val="89000"/>
                    </a:schemeClr>
                  </a:glow>
                </a:effectLst>
                <a:latin typeface="Georgia" panose="02040502050405020303" pitchFamily="18" charset="0"/>
              </a:rPr>
              <a:t>times</a:t>
            </a:r>
            <a:r>
              <a:rPr lang="en-US" dirty="0" smtClean="0">
                <a:latin typeface="Georgia" panose="02040502050405020303" pitchFamily="18" charset="0"/>
              </a:rPr>
              <a:t> found in the Torah, that must be fulfilled completely.  </a:t>
            </a:r>
            <a:endParaRPr lang="en-US" dirty="0"/>
          </a:p>
        </p:txBody>
      </p:sp>
      <p:sp>
        <p:nvSpPr>
          <p:cNvPr id="4" name="Slide Number Placeholder 3"/>
          <p:cNvSpPr>
            <a:spLocks noGrp="1"/>
          </p:cNvSpPr>
          <p:nvPr>
            <p:ph type="sldNum" sz="quarter" idx="12"/>
          </p:nvPr>
        </p:nvSpPr>
        <p:spPr>
          <a:xfrm>
            <a:off x="8547657" y="5974217"/>
            <a:ext cx="2743200" cy="365125"/>
          </a:xfrm>
        </p:spPr>
        <p:txBody>
          <a:bodyPr/>
          <a:lstStyle/>
          <a:p>
            <a:fld id="{0B555D82-D20F-4DB7-B3E9-7B7EAC2F87A9}" type="slidenum">
              <a:rPr lang="en-US" smtClean="0">
                <a:solidFill>
                  <a:schemeClr val="tx1"/>
                </a:solidFill>
              </a:rPr>
              <a:t>28</a:t>
            </a:fld>
            <a:endParaRPr lang="en-US" dirty="0">
              <a:solidFill>
                <a:schemeClr val="tx1"/>
              </a:solidFill>
            </a:endParaRPr>
          </a:p>
        </p:txBody>
      </p:sp>
    </p:spTree>
    <p:extLst>
      <p:ext uri="{BB962C8B-B14F-4D97-AF65-F5344CB8AC3E}">
        <p14:creationId xmlns:p14="http://schemas.microsoft.com/office/powerpoint/2010/main" val="27377332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253" y="72736"/>
            <a:ext cx="9201772" cy="602673"/>
          </a:xfrm>
          <a:solidFill>
            <a:srgbClr val="FAEBFF"/>
          </a:solidFill>
          <a:ln w="57150">
            <a:solidFill>
              <a:srgbClr val="34E9FC"/>
            </a:solidFill>
          </a:ln>
          <a:effectLst>
            <a:glow rad="228600">
              <a:schemeClr val="accent4">
                <a:satMod val="175000"/>
                <a:alpha val="40000"/>
              </a:schemeClr>
            </a:glow>
          </a:effectLst>
          <a:scene3d>
            <a:camera prst="orthographicFront"/>
            <a:lightRig rig="threePt" dir="t"/>
          </a:scene3d>
          <a:sp3d>
            <a:bevelT w="114300" prst="artDeco"/>
          </a:sp3d>
        </p:spPr>
        <p:txBody>
          <a:bodyPr>
            <a:normAutofit fontScale="90000"/>
            <a:sp3d extrusionH="57150">
              <a:bevelT w="38100" h="38100"/>
            </a:sp3d>
          </a:bodyPr>
          <a:lstStyle/>
          <a:p>
            <a:pPr algn="ctr"/>
            <a:r>
              <a:rPr lang="en-US" b="1" dirty="0" smtClean="0">
                <a:solidFill>
                  <a:srgbClr val="CC0099"/>
                </a:solidFill>
              </a:rPr>
              <a:t>Determining the Start of the Year</a:t>
            </a:r>
            <a:endParaRPr lang="en-US" b="1" dirty="0">
              <a:solidFill>
                <a:srgbClr val="CC0099"/>
              </a:solidFill>
            </a:endParaRPr>
          </a:p>
        </p:txBody>
      </p:sp>
      <p:sp>
        <p:nvSpPr>
          <p:cNvPr id="3" name="Content Placeholder 2"/>
          <p:cNvSpPr>
            <a:spLocks noGrp="1"/>
          </p:cNvSpPr>
          <p:nvPr>
            <p:ph idx="1"/>
          </p:nvPr>
        </p:nvSpPr>
        <p:spPr>
          <a:xfrm>
            <a:off x="287383" y="770709"/>
            <a:ext cx="11586754" cy="5969725"/>
          </a:xfrm>
          <a:solidFill>
            <a:schemeClr val="bg2"/>
          </a:solidFill>
          <a:ln w="57150">
            <a:solidFill>
              <a:schemeClr val="bg2">
                <a:lumMod val="50000"/>
              </a:schemeClr>
            </a:solidFill>
          </a:ln>
          <a:effectLst>
            <a:glow rad="101600">
              <a:srgbClr val="FF3399">
                <a:alpha val="60000"/>
              </a:srgbClr>
            </a:glow>
          </a:effectLst>
          <a:scene3d>
            <a:camera prst="orthographicFront"/>
            <a:lightRig rig="threePt" dir="t"/>
          </a:scene3d>
          <a:sp3d>
            <a:bevelT w="114300" prst="artDeco"/>
          </a:sp3d>
        </p:spPr>
        <p:txBody>
          <a:bodyPr lIns="182880" anchor="ctr">
            <a:noAutofit/>
            <a:sp3d extrusionH="57150">
              <a:bevelT w="38100" h="38100"/>
            </a:sp3d>
          </a:bodyPr>
          <a:lstStyle/>
          <a:p>
            <a:r>
              <a:rPr lang="en-US" sz="2700" dirty="0" smtClean="0"/>
              <a:t>To determine the 7</a:t>
            </a:r>
            <a:r>
              <a:rPr lang="en-US" sz="2700" baseline="30000" dirty="0" smtClean="0"/>
              <a:t>th</a:t>
            </a:r>
            <a:r>
              <a:rPr lang="en-US" sz="2700" dirty="0" smtClean="0"/>
              <a:t> month correctly, the very first day of the year must be correctly ascertained first.</a:t>
            </a:r>
          </a:p>
          <a:p>
            <a:r>
              <a:rPr lang="en-US" sz="2700" dirty="0" smtClean="0"/>
              <a:t>There are 10 verses in the Tanach that indicate very clearly what celestial event maintains </a:t>
            </a:r>
            <a:r>
              <a:rPr lang="en-US" sz="2700" b="1" dirty="0" err="1" smtClean="0">
                <a:solidFill>
                  <a:srgbClr val="0000CC"/>
                </a:solidFill>
              </a:rPr>
              <a:t>Yahuah’s</a:t>
            </a:r>
            <a:r>
              <a:rPr lang="en-US" sz="2700" dirty="0" smtClean="0"/>
              <a:t> worship year.  One is </a:t>
            </a:r>
            <a:r>
              <a:rPr lang="en-US" sz="2700" dirty="0" smtClean="0">
                <a:solidFill>
                  <a:srgbClr val="00B050"/>
                </a:solidFill>
              </a:rPr>
              <a:t>Exodus 34:22 </a:t>
            </a:r>
            <a:r>
              <a:rPr lang="en-US" sz="2700" dirty="0" smtClean="0"/>
              <a:t>in</a:t>
            </a:r>
            <a:r>
              <a:rPr lang="en-US" sz="2700" dirty="0" smtClean="0">
                <a:solidFill>
                  <a:srgbClr val="00B050"/>
                </a:solidFill>
              </a:rPr>
              <a:t> </a:t>
            </a:r>
            <a:r>
              <a:rPr lang="en-US" sz="2700" dirty="0" smtClean="0"/>
              <a:t>which the autumnal </a:t>
            </a:r>
            <a:r>
              <a:rPr lang="en-US" sz="2700" i="1" dirty="0" smtClean="0">
                <a:solidFill>
                  <a:srgbClr val="CC00FF"/>
                </a:solidFill>
              </a:rPr>
              <a:t>tequfah (equinox)</a:t>
            </a:r>
            <a:r>
              <a:rPr lang="en-US" sz="2700" dirty="0" smtClean="0"/>
              <a:t> signals final events of </a:t>
            </a:r>
            <a:r>
              <a:rPr lang="en-US" sz="2700" b="1" dirty="0" smtClean="0">
                <a:solidFill>
                  <a:srgbClr val="0000CC"/>
                </a:solidFill>
              </a:rPr>
              <a:t>Yahuah’s</a:t>
            </a:r>
            <a:r>
              <a:rPr lang="en-US" sz="2700" dirty="0" smtClean="0"/>
              <a:t> worship calendar year.</a:t>
            </a:r>
            <a:endParaRPr lang="en-US" sz="2700" dirty="0" smtClean="0">
              <a:solidFill>
                <a:srgbClr val="0000CC"/>
              </a:solidFill>
            </a:endParaRPr>
          </a:p>
          <a:p>
            <a:r>
              <a:rPr lang="en-US" sz="2700" dirty="0" smtClean="0"/>
              <a:t>6 Months prior is the spring </a:t>
            </a:r>
            <a:r>
              <a:rPr lang="en-US" sz="2700" i="1" dirty="0" smtClean="0">
                <a:solidFill>
                  <a:srgbClr val="CC00FF"/>
                </a:solidFill>
              </a:rPr>
              <a:t>tequfah</a:t>
            </a:r>
            <a:r>
              <a:rPr lang="en-US" sz="2700" dirty="0" smtClean="0"/>
              <a:t> (equinox) and consequently the start of the new year.  If this is not realized specifically by the Torah instructions, the Feasts and Festivals will not be on </a:t>
            </a:r>
            <a:r>
              <a:rPr lang="en-US" sz="2700" b="1" dirty="0" smtClean="0">
                <a:solidFill>
                  <a:srgbClr val="0000CC"/>
                </a:solidFill>
              </a:rPr>
              <a:t>Yahuah’s</a:t>
            </a:r>
            <a:r>
              <a:rPr lang="en-US" sz="2700" dirty="0" smtClean="0">
                <a:solidFill>
                  <a:srgbClr val="0000CC"/>
                </a:solidFill>
              </a:rPr>
              <a:t> </a:t>
            </a:r>
            <a:r>
              <a:rPr lang="en-US" sz="2700" dirty="0" err="1" smtClean="0">
                <a:solidFill>
                  <a:srgbClr val="0000CC"/>
                </a:solidFill>
              </a:rPr>
              <a:t>Qodesh</a:t>
            </a:r>
            <a:r>
              <a:rPr lang="en-US" sz="2700" dirty="0" smtClean="0"/>
              <a:t> (Set-Apart) </a:t>
            </a:r>
            <a:r>
              <a:rPr lang="en-US" sz="2700" dirty="0" smtClean="0">
                <a:solidFill>
                  <a:srgbClr val="0000CC"/>
                </a:solidFill>
              </a:rPr>
              <a:t>Calendar.  </a:t>
            </a:r>
          </a:p>
          <a:p>
            <a:r>
              <a:rPr lang="en-US" sz="2700" b="1" dirty="0" smtClean="0">
                <a:solidFill>
                  <a:srgbClr val="0000CC"/>
                </a:solidFill>
              </a:rPr>
              <a:t>Yahusha</a:t>
            </a:r>
            <a:r>
              <a:rPr lang="en-US" sz="2700" dirty="0" smtClean="0">
                <a:solidFill>
                  <a:srgbClr val="0000CC"/>
                </a:solidFill>
              </a:rPr>
              <a:t> </a:t>
            </a:r>
            <a:r>
              <a:rPr lang="en-US" sz="2700" dirty="0" smtClean="0"/>
              <a:t>was living out the Torah and </a:t>
            </a:r>
            <a:r>
              <a:rPr lang="en-US" sz="2700" b="1" dirty="0" smtClean="0">
                <a:solidFill>
                  <a:srgbClr val="0000CC"/>
                </a:solidFill>
              </a:rPr>
              <a:t>His Time </a:t>
            </a:r>
            <a:r>
              <a:rPr lang="en-US" sz="2700" dirty="0" smtClean="0"/>
              <a:t>was according to the </a:t>
            </a:r>
            <a:r>
              <a:rPr lang="en-US" sz="2700" i="1" dirty="0" smtClean="0">
                <a:solidFill>
                  <a:srgbClr val="CC00FF"/>
                </a:solidFill>
              </a:rPr>
              <a:t>tequfah</a:t>
            </a:r>
            <a:r>
              <a:rPr lang="en-US" sz="2700" dirty="0" smtClean="0"/>
              <a:t> (equinox) system for determining the new year.  </a:t>
            </a:r>
          </a:p>
          <a:p>
            <a:r>
              <a:rPr lang="en-US" sz="2700" dirty="0" smtClean="0"/>
              <a:t>The Pharisees (Yahudim) of the second Temple era were observing their </a:t>
            </a:r>
            <a:r>
              <a:rPr lang="en-US" sz="2700" b="1" dirty="0" smtClean="0">
                <a:solidFill>
                  <a:srgbClr val="FF0000"/>
                </a:solidFill>
              </a:rPr>
              <a:t>“month-start” [for the appointed times] </a:t>
            </a:r>
            <a:r>
              <a:rPr lang="en-US" sz="2700" dirty="0" smtClean="0"/>
              <a:t>by the lunar calculations.</a:t>
            </a:r>
          </a:p>
          <a:p>
            <a:r>
              <a:rPr lang="en-US" sz="2700" b="1" dirty="0" smtClean="0">
                <a:solidFill>
                  <a:srgbClr val="0000CC"/>
                </a:solidFill>
              </a:rPr>
              <a:t>Yahusha</a:t>
            </a:r>
            <a:r>
              <a:rPr lang="en-US" sz="2700" dirty="0" smtClean="0"/>
              <a:t> could not, and would not, observe the feasts of </a:t>
            </a:r>
            <a:r>
              <a:rPr lang="en-US" sz="2700" b="1" dirty="0" smtClean="0">
                <a:solidFill>
                  <a:srgbClr val="0000CC"/>
                </a:solidFill>
              </a:rPr>
              <a:t>Yahuah</a:t>
            </a:r>
            <a:r>
              <a:rPr lang="en-US" sz="2700" dirty="0" smtClean="0"/>
              <a:t> </a:t>
            </a:r>
            <a:r>
              <a:rPr lang="en-US" sz="2700" b="1" dirty="0" smtClean="0">
                <a:solidFill>
                  <a:srgbClr val="FF0000"/>
                </a:solidFill>
              </a:rPr>
              <a:t>that were placed on</a:t>
            </a:r>
            <a:r>
              <a:rPr lang="en-US" sz="2700" dirty="0" smtClean="0"/>
              <a:t> a lunar based calendar.</a:t>
            </a:r>
            <a:endParaRPr lang="en-US" sz="2700" dirty="0">
              <a:solidFill>
                <a:srgbClr val="0000CC"/>
              </a:solidFill>
            </a:endParaRPr>
          </a:p>
        </p:txBody>
      </p:sp>
      <p:sp>
        <p:nvSpPr>
          <p:cNvPr id="4" name="Slide Number Placeholder 3"/>
          <p:cNvSpPr>
            <a:spLocks noGrp="1"/>
          </p:cNvSpPr>
          <p:nvPr>
            <p:ph type="sldNum" sz="quarter" idx="12"/>
          </p:nvPr>
        </p:nvSpPr>
        <p:spPr>
          <a:xfrm>
            <a:off x="9028611" y="6265462"/>
            <a:ext cx="2743200" cy="365125"/>
          </a:xfrm>
        </p:spPr>
        <p:txBody>
          <a:bodyPr/>
          <a:lstStyle/>
          <a:p>
            <a:fld id="{0B555D82-D20F-4DB7-B3E9-7B7EAC2F87A9}" type="slidenum">
              <a:rPr lang="en-US" smtClean="0">
                <a:solidFill>
                  <a:schemeClr val="tx1"/>
                </a:solidFill>
              </a:rPr>
              <a:t>29</a:t>
            </a:fld>
            <a:endParaRPr lang="en-US" dirty="0">
              <a:solidFill>
                <a:schemeClr val="tx1"/>
              </a:solidFill>
            </a:endParaRPr>
          </a:p>
        </p:txBody>
      </p:sp>
    </p:spTree>
    <p:extLst>
      <p:ext uri="{BB962C8B-B14F-4D97-AF65-F5344CB8AC3E}">
        <p14:creationId xmlns:p14="http://schemas.microsoft.com/office/powerpoint/2010/main" val="30489465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1000"/>
                                        <p:tgtEl>
                                          <p:spTgt spid="3">
                                            <p:txEl>
                                              <p:pRg st="2" end="2"/>
                                            </p:txEl>
                                          </p:spTgt>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arn(inVertical)">
                                      <p:cBhvr>
                                        <p:cTn id="11" dur="10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1000"/>
                                        <p:tgtEl>
                                          <p:spTgt spid="3">
                                            <p:txEl>
                                              <p:pRg st="4" end="4"/>
                                            </p:txEl>
                                          </p:spTgt>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arn(inVertical)">
                                      <p:cBhvr>
                                        <p:cTn id="2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33000">
              <a:srgbClr val="FF0000"/>
            </a:gs>
            <a:gs pos="50000">
              <a:srgbClr val="FF9900"/>
            </a:gs>
            <a:gs pos="100000">
              <a:srgbClr val="7030A0"/>
            </a:gs>
          </a:gsLst>
          <a:lin ang="5400000" scaled="0"/>
        </a:gradFill>
        <a:effectLst/>
      </p:bgPr>
    </p:bg>
    <p:spTree>
      <p:nvGrpSpPr>
        <p:cNvPr id="1" name=""/>
        <p:cNvGrpSpPr/>
        <p:nvPr/>
      </p:nvGrpSpPr>
      <p:grpSpPr>
        <a:xfrm>
          <a:off x="0" y="0"/>
          <a:ext cx="0" cy="0"/>
          <a:chOff x="0" y="0"/>
          <a:chExt cx="0" cy="0"/>
        </a:xfrm>
      </p:grpSpPr>
      <p:sp>
        <p:nvSpPr>
          <p:cNvPr id="33" name="Title 32"/>
          <p:cNvSpPr>
            <a:spLocks noGrp="1"/>
          </p:cNvSpPr>
          <p:nvPr>
            <p:ph type="title"/>
          </p:nvPr>
        </p:nvSpPr>
        <p:spPr>
          <a:xfrm>
            <a:off x="622570" y="1509313"/>
            <a:ext cx="11000225" cy="5010692"/>
          </a:xfrm>
          <a:solidFill>
            <a:schemeClr val="bg1">
              <a:lumMod val="85000"/>
            </a:schemeClr>
          </a:solidFill>
          <a:ln w="76200">
            <a:solidFill>
              <a:schemeClr val="tx1"/>
            </a:solidFill>
            <a:prstDash val="sysDot"/>
          </a:ln>
          <a:effectLst>
            <a:glow rad="139700">
              <a:schemeClr val="accent2">
                <a:satMod val="175000"/>
                <a:alpha val="40000"/>
              </a:schemeClr>
            </a:glow>
          </a:effectLst>
          <a:scene3d>
            <a:camera prst="orthographicFront"/>
            <a:lightRig rig="threePt" dir="t"/>
          </a:scene3d>
          <a:sp3d>
            <a:bevelT w="139700" h="139700" prst="divot"/>
          </a:sp3d>
        </p:spPr>
        <p:txBody>
          <a:bodyPr anchor="ctr">
            <a:normAutofit/>
            <a:sp3d extrusionH="57150">
              <a:bevelT w="82550" h="38100" prst="coolSlant"/>
            </a:sp3d>
          </a:bodyPr>
          <a:lstStyle/>
          <a:p>
            <a:r>
              <a:rPr lang="en-CA" sz="3600" b="1" dirty="0">
                <a:solidFill>
                  <a:srgbClr val="404040"/>
                </a:solidFill>
                <a:latin typeface="Arial"/>
              </a:rPr>
              <a:t>1. </a:t>
            </a:r>
            <a:r>
              <a:rPr lang="en-CA" sz="3600" u="sng" dirty="0">
                <a:solidFill>
                  <a:srgbClr val="1D4994"/>
                </a:solidFill>
                <a:latin typeface="Arial"/>
              </a:rPr>
              <a:t>The</a:t>
            </a:r>
            <a:r>
              <a:rPr lang="en-CA" sz="3600" dirty="0">
                <a:solidFill>
                  <a:srgbClr val="404040"/>
                </a:solidFill>
                <a:latin typeface="Arial"/>
              </a:rPr>
              <a:t> feeling or attitude of </a:t>
            </a:r>
            <a:r>
              <a:rPr lang="en-CA" sz="3600" dirty="0">
                <a:solidFill>
                  <a:srgbClr val="404040"/>
                </a:solidFill>
                <a:effectLst>
                  <a:glow rad="127000">
                    <a:srgbClr val="FFFF00"/>
                  </a:glow>
                </a:effectLst>
                <a:latin typeface="Arial"/>
              </a:rPr>
              <a:t>regarding</a:t>
            </a:r>
            <a:r>
              <a:rPr lang="en-CA" sz="3600" dirty="0">
                <a:solidFill>
                  <a:srgbClr val="404040"/>
                </a:solidFill>
                <a:latin typeface="Arial"/>
              </a:rPr>
              <a:t> someone or </a:t>
            </a:r>
            <a:r>
              <a:rPr lang="en-CA" sz="3600" dirty="0">
                <a:solidFill>
                  <a:srgbClr val="404040"/>
                </a:solidFill>
                <a:effectLst>
                  <a:glow rad="127000">
                    <a:srgbClr val="FFFF00"/>
                  </a:glow>
                </a:effectLst>
                <a:latin typeface="Arial"/>
              </a:rPr>
              <a:t>something as inferior, base, or worthless; scorn</a:t>
            </a:r>
            <a:r>
              <a:rPr lang="en-CA" sz="3600" dirty="0" smtClean="0">
                <a:solidFill>
                  <a:srgbClr val="404040"/>
                </a:solidFill>
                <a:effectLst>
                  <a:glow rad="127000">
                    <a:srgbClr val="FFFF00"/>
                  </a:glow>
                </a:effectLst>
                <a:latin typeface="Arial"/>
              </a:rPr>
              <a:t>.</a:t>
            </a:r>
            <a:br>
              <a:rPr lang="en-CA" sz="3600" dirty="0" smtClean="0">
                <a:solidFill>
                  <a:srgbClr val="404040"/>
                </a:solidFill>
                <a:effectLst>
                  <a:glow rad="127000">
                    <a:srgbClr val="FFFF00"/>
                  </a:glow>
                </a:effectLst>
                <a:latin typeface="Arial"/>
              </a:rPr>
            </a:br>
            <a:r>
              <a:rPr lang="en-CA" sz="3600" dirty="0">
                <a:solidFill>
                  <a:srgbClr val="404040"/>
                </a:solidFill>
                <a:latin typeface="Arial"/>
              </a:rPr>
              <a:t/>
            </a:r>
            <a:br>
              <a:rPr lang="en-CA" sz="3600" dirty="0">
                <a:solidFill>
                  <a:srgbClr val="404040"/>
                </a:solidFill>
                <a:latin typeface="Arial"/>
              </a:rPr>
            </a:br>
            <a:r>
              <a:rPr lang="en-CA" sz="3600" b="1" dirty="0">
                <a:solidFill>
                  <a:srgbClr val="404040"/>
                </a:solidFill>
                <a:latin typeface="Arial"/>
              </a:rPr>
              <a:t>2. </a:t>
            </a:r>
            <a:r>
              <a:rPr lang="en-CA" sz="3600" dirty="0">
                <a:solidFill>
                  <a:srgbClr val="404040"/>
                </a:solidFill>
                <a:latin typeface="Arial"/>
              </a:rPr>
              <a:t>The state of being despised or </a:t>
            </a:r>
            <a:r>
              <a:rPr lang="en-CA" sz="3600" dirty="0" err="1">
                <a:solidFill>
                  <a:srgbClr val="404040"/>
                </a:solidFill>
                <a:latin typeface="Arial"/>
              </a:rPr>
              <a:t>dishonored</a:t>
            </a:r>
            <a:r>
              <a:rPr lang="en-CA" sz="3600" dirty="0">
                <a:solidFill>
                  <a:srgbClr val="404040"/>
                </a:solidFill>
                <a:latin typeface="Arial"/>
              </a:rPr>
              <a:t>: </a:t>
            </a:r>
            <a:r>
              <a:rPr lang="en-CA" sz="3600" i="1" dirty="0">
                <a:solidFill>
                  <a:srgbClr val="966A00"/>
                </a:solidFill>
                <a:latin typeface="Arial"/>
              </a:rPr>
              <a:t>was held in contempt by his former friends</a:t>
            </a:r>
            <a:r>
              <a:rPr lang="en-CA" sz="3600" i="1" dirty="0" smtClean="0">
                <a:solidFill>
                  <a:srgbClr val="966A00"/>
                </a:solidFill>
                <a:latin typeface="Arial"/>
              </a:rPr>
              <a:t>.</a:t>
            </a:r>
            <a:br>
              <a:rPr lang="en-CA" sz="3600" i="1" dirty="0" smtClean="0">
                <a:solidFill>
                  <a:srgbClr val="966A00"/>
                </a:solidFill>
                <a:latin typeface="Arial"/>
              </a:rPr>
            </a:br>
            <a:r>
              <a:rPr lang="en-CA" sz="3600" dirty="0">
                <a:solidFill>
                  <a:srgbClr val="404040"/>
                </a:solidFill>
                <a:latin typeface="Arial"/>
              </a:rPr>
              <a:t/>
            </a:r>
            <a:br>
              <a:rPr lang="en-CA" sz="3600" dirty="0">
                <a:solidFill>
                  <a:srgbClr val="404040"/>
                </a:solidFill>
                <a:latin typeface="Arial"/>
              </a:rPr>
            </a:br>
            <a:r>
              <a:rPr lang="en-CA" sz="3600" b="1" dirty="0">
                <a:solidFill>
                  <a:srgbClr val="404040"/>
                </a:solidFill>
                <a:latin typeface="Arial"/>
              </a:rPr>
              <a:t>3. </a:t>
            </a:r>
            <a:r>
              <a:rPr lang="en-CA" sz="3600" dirty="0">
                <a:solidFill>
                  <a:srgbClr val="404040"/>
                </a:solidFill>
                <a:effectLst>
                  <a:glow rad="127000">
                    <a:srgbClr val="00FF00"/>
                  </a:glow>
                </a:effectLst>
                <a:latin typeface="Arial"/>
              </a:rPr>
              <a:t>Open disrespect or </a:t>
            </a:r>
            <a:r>
              <a:rPr lang="en-CA" sz="3600" dirty="0" err="1">
                <a:solidFill>
                  <a:srgbClr val="404040"/>
                </a:solidFill>
                <a:effectLst>
                  <a:glow rad="127000">
                    <a:srgbClr val="00FF00"/>
                  </a:glow>
                </a:effectLst>
                <a:latin typeface="Arial"/>
              </a:rPr>
              <a:t>willful</a:t>
            </a:r>
            <a:r>
              <a:rPr lang="en-CA" sz="3600" dirty="0">
                <a:solidFill>
                  <a:srgbClr val="404040"/>
                </a:solidFill>
                <a:effectLst>
                  <a:glow rad="127000">
                    <a:srgbClr val="00FF00"/>
                  </a:glow>
                </a:effectLst>
                <a:latin typeface="Arial"/>
              </a:rPr>
              <a:t> disobedience of the authority of a court of law or legislative body.</a:t>
            </a:r>
            <a:endParaRPr lang="en-CA" sz="3600" b="0" i="0" u="none" strike="noStrike" dirty="0">
              <a:solidFill>
                <a:srgbClr val="404040"/>
              </a:solidFill>
              <a:effectLst>
                <a:glow rad="127000">
                  <a:srgbClr val="00FF00"/>
                </a:glow>
              </a:effectLst>
              <a:latin typeface="Arial"/>
            </a:endParaRPr>
          </a:p>
        </p:txBody>
      </p:sp>
      <p:sp>
        <p:nvSpPr>
          <p:cNvPr id="2" name="Slide Number Placeholder 1"/>
          <p:cNvSpPr>
            <a:spLocks noGrp="1"/>
          </p:cNvSpPr>
          <p:nvPr>
            <p:ph type="sldNum" sz="quarter" idx="12"/>
          </p:nvPr>
        </p:nvSpPr>
        <p:spPr>
          <a:xfrm>
            <a:off x="9317188" y="6408305"/>
            <a:ext cx="2743200" cy="365125"/>
          </a:xfrm>
        </p:spPr>
        <p:txBody>
          <a:bodyPr/>
          <a:lstStyle/>
          <a:p>
            <a:fld id="{0B555D82-D20F-4DB7-B3E9-7B7EAC2F87A9}" type="slidenum">
              <a:rPr lang="en-US" smtClean="0">
                <a:solidFill>
                  <a:srgbClr val="000000"/>
                </a:solidFill>
              </a:rPr>
              <a:t>3</a:t>
            </a:fld>
            <a:endParaRPr lang="en-US" dirty="0">
              <a:solidFill>
                <a:srgbClr val="000000"/>
              </a:solidFill>
            </a:endParaRPr>
          </a:p>
        </p:txBody>
      </p:sp>
      <p:sp>
        <p:nvSpPr>
          <p:cNvPr id="3" name="Rectangle 2"/>
          <p:cNvSpPr/>
          <p:nvPr/>
        </p:nvSpPr>
        <p:spPr>
          <a:xfrm>
            <a:off x="3647441" y="194642"/>
            <a:ext cx="4814162" cy="1028230"/>
          </a:xfrm>
          <a:prstGeom prst="rect">
            <a:avLst/>
          </a:prstGeom>
          <a:solidFill>
            <a:srgbClr val="0000CC"/>
          </a:solidFill>
          <a:ln w="38100">
            <a:solidFill>
              <a:srgbClr val="FF0066"/>
            </a:solidFill>
          </a:ln>
          <a:effectLst>
            <a:glow rad="127000">
              <a:srgbClr val="00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6600" b="1" dirty="0" smtClean="0">
                <a:ln w="12700">
                  <a:solidFill>
                    <a:schemeClr val="tx2">
                      <a:lumMod val="75000"/>
                    </a:schemeClr>
                  </a:solidFill>
                  <a:prstDash val="solid"/>
                </a:ln>
                <a:solidFill>
                  <a:srgbClr val="FF3399"/>
                </a:solidFill>
                <a:effectLst>
                  <a:glow rad="127000">
                    <a:srgbClr val="00FF00"/>
                  </a:glow>
                  <a:outerShdw dist="38100" dir="2640000" algn="bl" rotWithShape="0">
                    <a:schemeClr val="tx2">
                      <a:lumMod val="75000"/>
                    </a:schemeClr>
                  </a:outerShdw>
                </a:effectLst>
              </a:rPr>
              <a:t>Contempt</a:t>
            </a:r>
            <a:endParaRPr lang="en-US" sz="6600" b="1" dirty="0">
              <a:ln w="12700">
                <a:solidFill>
                  <a:schemeClr val="tx2">
                    <a:lumMod val="75000"/>
                  </a:schemeClr>
                </a:solidFill>
                <a:prstDash val="solid"/>
              </a:ln>
              <a:solidFill>
                <a:srgbClr val="FF3399"/>
              </a:solidFill>
              <a:effectLst>
                <a:glow rad="127000">
                  <a:srgbClr val="00FF00"/>
                </a:glow>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168583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2000" fill="hold" nodeType="with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par>
                                <p:cTn id="8" presetID="36" presetClass="emph" presetSubtype="0" repeatCount="2000" fill="hold" nodeType="withEffect">
                                  <p:stCondLst>
                                    <p:cond delay="0"/>
                                  </p:stCondLst>
                                  <p:iterate type="lt">
                                    <p:tmPct val="10000"/>
                                  </p:iterate>
                                  <p:childTnLst>
                                    <p:animScale>
                                      <p:cBhvr>
                                        <p:cTn id="9" dur="250" autoRev="1" fill="hold">
                                          <p:stCondLst>
                                            <p:cond delay="0"/>
                                          </p:stCondLst>
                                        </p:cTn>
                                        <p:tgtEl>
                                          <p:spTgt spid="3">
                                            <p:txEl>
                                              <p:pRg st="0" end="0"/>
                                            </p:txEl>
                                          </p:spTgt>
                                        </p:tgtEl>
                                      </p:cBhvr>
                                      <p:to x="80000" y="100000"/>
                                    </p:animScale>
                                    <p:anim by="(#ppt_w*0.10)" calcmode="lin" valueType="num">
                                      <p:cBhvr>
                                        <p:cTn id="10" dur="250" autoRev="1" fill="hold">
                                          <p:stCondLst>
                                            <p:cond delay="0"/>
                                          </p:stCondLst>
                                        </p:cTn>
                                        <p:tgtEl>
                                          <p:spTgt spid="3">
                                            <p:txEl>
                                              <p:pRg st="0" end="0"/>
                                            </p:txEl>
                                          </p:spTgt>
                                        </p:tgtEl>
                                        <p:attrNameLst>
                                          <p:attrName>ppt_x</p:attrName>
                                        </p:attrNameLst>
                                      </p:cBhvr>
                                    </p:anim>
                                    <p:anim by="(-#ppt_w*0.10)" calcmode="lin" valueType="num">
                                      <p:cBhvr>
                                        <p:cTn id="11" dur="250" autoRev="1" fill="hold">
                                          <p:stCondLst>
                                            <p:cond delay="0"/>
                                          </p:stCondLst>
                                        </p:cTn>
                                        <p:tgtEl>
                                          <p:spTgt spid="3">
                                            <p:txEl>
                                              <p:pRg st="0" end="0"/>
                                            </p:txEl>
                                          </p:spTgt>
                                        </p:tgtEl>
                                        <p:attrNameLst>
                                          <p:attrName>ppt_y</p:attrName>
                                        </p:attrNameLst>
                                      </p:cBhvr>
                                    </p:anim>
                                    <p:animRot by="-480000">
                                      <p:cBhvr>
                                        <p:cTn id="12" dur="250" autoRev="1" fill="hold">
                                          <p:stCondLst>
                                            <p:cond delay="0"/>
                                          </p:stCondLst>
                                        </p:cTn>
                                        <p:tgtEl>
                                          <p:spTgt spid="3">
                                            <p:txEl>
                                              <p:pRg st="0" end="0"/>
                                            </p:txEl>
                                          </p:spTgt>
                                        </p:tgtEl>
                                        <p:attrNameLst>
                                          <p:attrName>r</p:attrName>
                                        </p:attrNameLst>
                                      </p:cBhvr>
                                    </p:animRot>
                                  </p:childTnLst>
                                </p:cTn>
                              </p:par>
                              <p:par>
                                <p:cTn id="13" presetID="42" presetClass="entr" presetSubtype="0" fill="hold" grpId="0" nodeType="withEffect">
                                  <p:stCondLst>
                                    <p:cond delay="175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42" y="212570"/>
            <a:ext cx="11468998" cy="789418"/>
          </a:xfrm>
          <a:solidFill>
            <a:srgbClr val="34E9FC"/>
          </a:solidFill>
          <a:ln w="28575">
            <a:solidFill>
              <a:srgbClr val="CC00FF"/>
            </a:solidFill>
          </a:ln>
          <a:effectLst>
            <a:glow rad="431800">
              <a:srgbClr val="00FF00">
                <a:alpha val="40000"/>
              </a:srgbClr>
            </a:glow>
          </a:effectLst>
          <a:scene3d>
            <a:camera prst="orthographicFront"/>
            <a:lightRig rig="threePt" dir="t"/>
          </a:scene3d>
          <a:sp3d>
            <a:bevelT prst="angle"/>
          </a:sp3d>
        </p:spPr>
        <p:txBody>
          <a:bodyPr>
            <a:normAutofit/>
            <a:sp3d extrusionH="57150">
              <a:bevelT w="38100" h="38100"/>
            </a:sp3d>
          </a:bodyPr>
          <a:lstStyle/>
          <a:p>
            <a:pPr algn="ctr"/>
            <a:r>
              <a:rPr lang="en-US" sz="3600" b="1" dirty="0" err="1" smtClean="0">
                <a:solidFill>
                  <a:srgbClr val="0000CC"/>
                </a:solidFill>
                <a:latin typeface="Arial Black" pitchFamily="34" charset="0"/>
              </a:rPr>
              <a:t>Yahusha</a:t>
            </a:r>
            <a:r>
              <a:rPr lang="en-US" sz="3600" b="1" dirty="0" smtClean="0"/>
              <a:t> – declares His </a:t>
            </a:r>
            <a:r>
              <a:rPr lang="en-US" sz="3600" b="1" i="1" dirty="0" smtClean="0">
                <a:solidFill>
                  <a:srgbClr val="FF0000"/>
                </a:solidFill>
                <a:latin typeface="Arial Black" pitchFamily="34" charset="0"/>
              </a:rPr>
              <a:t>METHOD</a:t>
            </a:r>
            <a:r>
              <a:rPr lang="en-US" sz="3600" b="1" dirty="0" smtClean="0"/>
              <a:t> of </a:t>
            </a:r>
            <a:r>
              <a:rPr lang="en-US" sz="3600" b="1" dirty="0" smtClean="0">
                <a:effectLst>
                  <a:glow rad="127000">
                    <a:srgbClr val="FFFF00"/>
                  </a:glow>
                </a:effectLst>
              </a:rPr>
              <a:t>Witnessing</a:t>
            </a:r>
            <a:endParaRPr lang="en-US" sz="3600" b="1" dirty="0">
              <a:solidFill>
                <a:srgbClr val="0000CC"/>
              </a:solidFill>
            </a:endParaRPr>
          </a:p>
        </p:txBody>
      </p:sp>
      <p:sp>
        <p:nvSpPr>
          <p:cNvPr id="3" name="Content Placeholder 2"/>
          <p:cNvSpPr>
            <a:spLocks noGrp="1"/>
          </p:cNvSpPr>
          <p:nvPr>
            <p:ph idx="1"/>
          </p:nvPr>
        </p:nvSpPr>
        <p:spPr>
          <a:xfrm>
            <a:off x="259774" y="1223889"/>
            <a:ext cx="11617036" cy="5497585"/>
          </a:xfrm>
          <a:solidFill>
            <a:schemeClr val="bg2"/>
          </a:solidFill>
          <a:ln w="28575">
            <a:solidFill>
              <a:srgbClr val="CC00FF"/>
            </a:solidFill>
          </a:ln>
          <a:effectLst>
            <a:glow rad="139700">
              <a:schemeClr val="accent4">
                <a:satMod val="175000"/>
                <a:alpha val="40000"/>
              </a:schemeClr>
            </a:glow>
          </a:effectLst>
          <a:scene3d>
            <a:camera prst="orthographicFront"/>
            <a:lightRig rig="threePt" dir="t"/>
          </a:scene3d>
          <a:sp3d>
            <a:bevelT prst="relaxedInset"/>
          </a:sp3d>
        </p:spPr>
        <p:txBody>
          <a:bodyPr lIns="182880" anchor="ctr">
            <a:normAutofit fontScale="92500" lnSpcReduction="10000"/>
            <a:sp3d extrusionH="57150">
              <a:bevelT w="38100" h="38100"/>
            </a:sp3d>
          </a:bodyPr>
          <a:lstStyle/>
          <a:p>
            <a:r>
              <a:rPr lang="en-CA" sz="2000" b="1" dirty="0" smtClean="0">
                <a:solidFill>
                  <a:srgbClr val="00B050"/>
                </a:solidFill>
                <a:latin typeface="Verdana"/>
              </a:rPr>
              <a:t>John </a:t>
            </a:r>
            <a:r>
              <a:rPr lang="en-CA" sz="2000" b="1" dirty="0">
                <a:solidFill>
                  <a:srgbClr val="00B050"/>
                </a:solidFill>
                <a:latin typeface="Verdana"/>
              </a:rPr>
              <a:t>10:25</a:t>
            </a:r>
            <a:r>
              <a:rPr lang="en-CA" dirty="0">
                <a:solidFill>
                  <a:srgbClr val="208080"/>
                </a:solidFill>
                <a:latin typeface="Verdana"/>
              </a:rPr>
              <a:t>  </a:t>
            </a:r>
            <a:r>
              <a:rPr lang="he-IL" sz="3200" dirty="0" smtClean="0">
                <a:solidFill>
                  <a:srgbClr val="0000CC"/>
                </a:solidFill>
                <a:latin typeface="Arial"/>
              </a:rPr>
              <a:t>יהושע</a:t>
            </a:r>
            <a:r>
              <a:rPr lang="en-CA" dirty="0" smtClean="0">
                <a:solidFill>
                  <a:srgbClr val="800000"/>
                </a:solidFill>
                <a:latin typeface="Verdana"/>
              </a:rPr>
              <a:t> answered them </a:t>
            </a:r>
            <a:r>
              <a:rPr lang="en-CA" sz="1900" dirty="0" smtClean="0">
                <a:solidFill>
                  <a:srgbClr val="800000"/>
                </a:solidFill>
                <a:latin typeface="Verdana"/>
              </a:rPr>
              <a:t>[Jews], </a:t>
            </a:r>
            <a:r>
              <a:rPr lang="en-CA" dirty="0" smtClean="0">
                <a:solidFill>
                  <a:srgbClr val="800000"/>
                </a:solidFill>
                <a:latin typeface="Verdana"/>
              </a:rPr>
              <a:t>“</a:t>
            </a:r>
            <a:r>
              <a:rPr lang="en-CA" dirty="0">
                <a:solidFill>
                  <a:srgbClr val="800000"/>
                </a:solidFill>
                <a:latin typeface="Verdana"/>
              </a:rPr>
              <a:t>I have told you, and you </a:t>
            </a:r>
            <a:r>
              <a:rPr lang="en-CA" dirty="0" smtClean="0">
                <a:solidFill>
                  <a:srgbClr val="800000"/>
                </a:solidFill>
                <a:latin typeface="Verdana"/>
              </a:rPr>
              <a:t>do</a:t>
            </a:r>
            <a:br>
              <a:rPr lang="en-CA" dirty="0" smtClean="0">
                <a:solidFill>
                  <a:srgbClr val="800000"/>
                </a:solidFill>
                <a:latin typeface="Verdana"/>
              </a:rPr>
            </a:br>
            <a:endParaRPr lang="en-CA" dirty="0" smtClean="0">
              <a:solidFill>
                <a:srgbClr val="800000"/>
              </a:solidFill>
              <a:latin typeface="Verdana"/>
            </a:endParaRPr>
          </a:p>
          <a:p>
            <a:pPr marL="0" indent="0">
              <a:buNone/>
            </a:pPr>
            <a:r>
              <a:rPr lang="en-CA" dirty="0" smtClean="0">
                <a:solidFill>
                  <a:srgbClr val="800000"/>
                </a:solidFill>
                <a:latin typeface="Verdana"/>
              </a:rPr>
              <a:t> </a:t>
            </a:r>
            <a:r>
              <a:rPr lang="en-CA" dirty="0">
                <a:solidFill>
                  <a:srgbClr val="800000"/>
                </a:solidFill>
                <a:latin typeface="Verdana"/>
              </a:rPr>
              <a:t>not believe. </a:t>
            </a:r>
            <a:r>
              <a:rPr lang="en-CA" dirty="0" smtClean="0">
                <a:solidFill>
                  <a:srgbClr val="800000"/>
                </a:solidFill>
                <a:latin typeface="Verdana"/>
              </a:rPr>
              <a:t>				  		    </a:t>
            </a:r>
            <a:r>
              <a:rPr lang="en-CA" dirty="0">
                <a:ln>
                  <a:solidFill>
                    <a:sysClr val="windowText" lastClr="000000"/>
                  </a:solidFill>
                </a:ln>
                <a:solidFill>
                  <a:srgbClr val="0000CC"/>
                </a:solidFill>
                <a:effectLst>
                  <a:glow rad="50800">
                    <a:srgbClr val="FF6600"/>
                  </a:glow>
                </a:effectLst>
                <a:latin typeface="Verdana"/>
              </a:rPr>
              <a:t>i</a:t>
            </a:r>
            <a:r>
              <a:rPr lang="en-CA" dirty="0" smtClean="0">
                <a:ln>
                  <a:solidFill>
                    <a:sysClr val="windowText" lastClr="000000"/>
                  </a:solidFill>
                </a:ln>
                <a:solidFill>
                  <a:srgbClr val="0000CC"/>
                </a:solidFill>
                <a:effectLst>
                  <a:glow rad="50800">
                    <a:srgbClr val="FF6600"/>
                  </a:glow>
                </a:effectLst>
                <a:latin typeface="Verdana"/>
              </a:rPr>
              <a:t>n </a:t>
            </a:r>
            <a:r>
              <a:rPr lang="en-CA" dirty="0">
                <a:ln>
                  <a:solidFill>
                    <a:sysClr val="windowText" lastClr="000000"/>
                  </a:solidFill>
                </a:ln>
                <a:solidFill>
                  <a:srgbClr val="0000CC"/>
                </a:solidFill>
                <a:effectLst>
                  <a:glow rad="50800">
                    <a:srgbClr val="FF6600"/>
                  </a:glow>
                </a:effectLst>
                <a:latin typeface="Verdana"/>
              </a:rPr>
              <a:t>My Father’s Name</a:t>
            </a:r>
            <a:r>
              <a:rPr lang="en-CA" dirty="0" smtClean="0">
                <a:ln>
                  <a:solidFill>
                    <a:sysClr val="windowText" lastClr="000000"/>
                  </a:solidFill>
                </a:ln>
                <a:solidFill>
                  <a:srgbClr val="0000CC"/>
                </a:solidFill>
                <a:effectLst>
                  <a:glow rad="50800">
                    <a:srgbClr val="FF6600"/>
                  </a:glow>
                </a:effectLst>
                <a:latin typeface="Verdana"/>
              </a:rPr>
              <a:t>,</a:t>
            </a:r>
            <a:br>
              <a:rPr lang="en-CA" dirty="0" smtClean="0">
                <a:ln>
                  <a:solidFill>
                    <a:sysClr val="windowText" lastClr="000000"/>
                  </a:solidFill>
                </a:ln>
                <a:solidFill>
                  <a:srgbClr val="0000CC"/>
                </a:solidFill>
                <a:effectLst>
                  <a:glow rad="50800">
                    <a:srgbClr val="FF6600"/>
                  </a:glow>
                </a:effectLst>
                <a:latin typeface="Verdana"/>
              </a:rPr>
            </a:br>
            <a:endParaRPr lang="en-CA" dirty="0" smtClean="0">
              <a:ln>
                <a:solidFill>
                  <a:sysClr val="windowText" lastClr="000000"/>
                </a:solidFill>
              </a:ln>
              <a:solidFill>
                <a:srgbClr val="0000CC"/>
              </a:solidFill>
              <a:effectLst>
                <a:glow rad="50800">
                  <a:srgbClr val="FF6600"/>
                </a:glow>
              </a:effectLst>
              <a:latin typeface="Verdana"/>
            </a:endParaRPr>
          </a:p>
          <a:p>
            <a:pPr marL="0" indent="0">
              <a:buNone/>
            </a:pPr>
            <a:r>
              <a:rPr lang="en-CA" dirty="0" smtClean="0">
                <a:ln>
                  <a:solidFill>
                    <a:sysClr val="windowText" lastClr="000000"/>
                  </a:solidFill>
                </a:ln>
                <a:solidFill>
                  <a:srgbClr val="0000CC"/>
                </a:solidFill>
                <a:effectLst>
                  <a:glow rad="63500">
                    <a:srgbClr val="FF6600"/>
                  </a:glow>
                </a:effectLst>
                <a:latin typeface="Verdana"/>
              </a:rPr>
              <a:t> they  			</a:t>
            </a:r>
            <a:r>
              <a:rPr lang="en-CA" i="1" dirty="0" smtClean="0">
                <a:ln>
                  <a:solidFill>
                    <a:sysClr val="windowText" lastClr="000000"/>
                  </a:solidFill>
                </a:ln>
                <a:solidFill>
                  <a:srgbClr val="0000CC"/>
                </a:solidFill>
                <a:effectLst>
                  <a:glow rad="127000">
                    <a:srgbClr val="FF6600"/>
                  </a:glow>
                </a:effectLst>
                <a:latin typeface="Comic Sans MS" pitchFamily="66" charset="0"/>
              </a:rPr>
              <a:t>	  </a:t>
            </a:r>
            <a:r>
              <a:rPr lang="en-CA" dirty="0" smtClean="0">
                <a:ln>
                  <a:solidFill>
                    <a:sysClr val="windowText" lastClr="000000"/>
                  </a:solidFill>
                </a:ln>
                <a:solidFill>
                  <a:srgbClr val="0000CC"/>
                </a:solidFill>
                <a:effectLst>
                  <a:glow rad="63500">
                    <a:srgbClr val="FF6600"/>
                  </a:glow>
                </a:effectLst>
                <a:latin typeface="Verdana"/>
              </a:rPr>
              <a:t>concerning </a:t>
            </a:r>
            <a:r>
              <a:rPr lang="en-CA" dirty="0">
                <a:ln>
                  <a:solidFill>
                    <a:sysClr val="windowText" lastClr="000000"/>
                  </a:solidFill>
                </a:ln>
                <a:solidFill>
                  <a:srgbClr val="0000CC"/>
                </a:solidFill>
                <a:effectLst>
                  <a:glow rad="63500">
                    <a:srgbClr val="FF6600"/>
                  </a:glow>
                </a:effectLst>
                <a:latin typeface="Verdana"/>
              </a:rPr>
              <a:t>Me</a:t>
            </a:r>
            <a:r>
              <a:rPr lang="en-CA" dirty="0" smtClean="0">
                <a:ln>
                  <a:solidFill>
                    <a:sysClr val="windowText" lastClr="000000"/>
                  </a:solidFill>
                </a:ln>
                <a:solidFill>
                  <a:srgbClr val="0000CC"/>
                </a:solidFill>
                <a:effectLst>
                  <a:glow rad="63500">
                    <a:srgbClr val="FF6600"/>
                  </a:glow>
                </a:effectLst>
                <a:latin typeface="Verdana"/>
              </a:rPr>
              <a:t>.</a:t>
            </a:r>
          </a:p>
          <a:p>
            <a:endParaRPr lang="en-CA" dirty="0">
              <a:solidFill>
                <a:srgbClr val="800000"/>
              </a:solidFill>
              <a:latin typeface="Verdana"/>
            </a:endParaRPr>
          </a:p>
          <a:p>
            <a:pPr marL="0" indent="0">
              <a:buNone/>
            </a:pPr>
            <a:r>
              <a:rPr lang="en-CA" dirty="0">
                <a:solidFill>
                  <a:srgbClr val="800000"/>
                </a:solidFill>
                <a:latin typeface="Verdana"/>
              </a:rPr>
              <a:t> </a:t>
            </a:r>
          </a:p>
          <a:p>
            <a:r>
              <a:rPr lang="en-CA" sz="2000" b="1" dirty="0" smtClean="0">
                <a:solidFill>
                  <a:srgbClr val="00B050"/>
                </a:solidFill>
                <a:latin typeface="Verdana"/>
              </a:rPr>
              <a:t>John </a:t>
            </a:r>
            <a:r>
              <a:rPr lang="en-CA" sz="2000" b="1" dirty="0">
                <a:solidFill>
                  <a:srgbClr val="00B050"/>
                </a:solidFill>
                <a:latin typeface="Verdana"/>
              </a:rPr>
              <a:t>10:26</a:t>
            </a:r>
            <a:r>
              <a:rPr lang="en-CA" dirty="0">
                <a:solidFill>
                  <a:srgbClr val="208080"/>
                </a:solidFill>
                <a:latin typeface="Verdana"/>
              </a:rPr>
              <a:t>  </a:t>
            </a:r>
            <a:r>
              <a:rPr lang="en-CA" dirty="0">
                <a:solidFill>
                  <a:srgbClr val="800000"/>
                </a:solidFill>
                <a:latin typeface="Verdana"/>
              </a:rPr>
              <a:t>“But you do not believe, because you are not of My sheep, as I said to you</a:t>
            </a:r>
            <a:r>
              <a:rPr lang="en-CA" dirty="0" smtClean="0">
                <a:solidFill>
                  <a:srgbClr val="800000"/>
                </a:solidFill>
                <a:latin typeface="Verdana"/>
              </a:rPr>
              <a:t>.</a:t>
            </a:r>
          </a:p>
          <a:p>
            <a:endParaRPr lang="en-US" dirty="0">
              <a:solidFill>
                <a:srgbClr val="800000"/>
              </a:solidFill>
              <a:latin typeface="Verdana"/>
            </a:endParaRPr>
          </a:p>
          <a:p>
            <a:endParaRPr lang="en-CA" dirty="0">
              <a:solidFill>
                <a:srgbClr val="208080"/>
              </a:solidFill>
              <a:latin typeface="Verdana"/>
            </a:endParaRPr>
          </a:p>
          <a:p>
            <a:r>
              <a:rPr lang="en-CA" sz="2000" b="1" dirty="0" smtClean="0">
                <a:solidFill>
                  <a:srgbClr val="00B050"/>
                </a:solidFill>
                <a:latin typeface="Verdana"/>
              </a:rPr>
              <a:t>John </a:t>
            </a:r>
            <a:r>
              <a:rPr lang="en-CA" sz="2000" b="1" dirty="0">
                <a:solidFill>
                  <a:srgbClr val="00B050"/>
                </a:solidFill>
                <a:latin typeface="Verdana"/>
              </a:rPr>
              <a:t>10:27</a:t>
            </a:r>
            <a:r>
              <a:rPr lang="en-CA" dirty="0">
                <a:solidFill>
                  <a:srgbClr val="208080"/>
                </a:solidFill>
                <a:latin typeface="Verdana"/>
              </a:rPr>
              <a:t>  </a:t>
            </a:r>
            <a:r>
              <a:rPr lang="en-CA" b="1" dirty="0">
                <a:solidFill>
                  <a:srgbClr val="800000"/>
                </a:solidFill>
                <a:effectLst>
                  <a:glow rad="127000">
                    <a:schemeClr val="accent4">
                      <a:lumMod val="75000"/>
                    </a:schemeClr>
                  </a:glow>
                </a:effectLst>
                <a:latin typeface="Verdana"/>
              </a:rPr>
              <a:t>“My sheep hear My voice,</a:t>
            </a:r>
            <a:r>
              <a:rPr lang="en-CA" dirty="0">
                <a:solidFill>
                  <a:srgbClr val="800000"/>
                </a:solidFill>
                <a:latin typeface="Verdana"/>
              </a:rPr>
              <a:t> and I know them, </a:t>
            </a:r>
            <a:r>
              <a:rPr lang="en-CA" dirty="0" smtClean="0">
                <a:solidFill>
                  <a:srgbClr val="800000"/>
                </a:solidFill>
                <a:latin typeface="Verdana"/>
              </a:rPr>
              <a:t/>
            </a:r>
            <a:br>
              <a:rPr lang="en-CA" dirty="0" smtClean="0">
                <a:solidFill>
                  <a:srgbClr val="800000"/>
                </a:solidFill>
                <a:latin typeface="Verdana"/>
              </a:rPr>
            </a:br>
            <a:r>
              <a:rPr lang="en-CA" dirty="0" smtClean="0">
                <a:solidFill>
                  <a:srgbClr val="800000"/>
                </a:solidFill>
                <a:latin typeface="Verdana"/>
              </a:rPr>
              <a:t>and </a:t>
            </a:r>
            <a:r>
              <a:rPr lang="en-CA" dirty="0">
                <a:solidFill>
                  <a:srgbClr val="800000"/>
                </a:solidFill>
                <a:latin typeface="Verdana"/>
              </a:rPr>
              <a:t>they follow </a:t>
            </a:r>
            <a:r>
              <a:rPr lang="en-CA" dirty="0" smtClean="0">
                <a:solidFill>
                  <a:srgbClr val="800000"/>
                </a:solidFill>
                <a:latin typeface="Verdana"/>
              </a:rPr>
              <a:t>Me.</a:t>
            </a:r>
            <a:endParaRPr lang="en-US" b="1" dirty="0" smtClean="0">
              <a:effectLst>
                <a:glow rad="228600">
                  <a:schemeClr val="accent4">
                    <a:satMod val="175000"/>
                    <a:alpha val="85000"/>
                  </a:schemeClr>
                </a:glow>
              </a:effectLst>
            </a:endParaRPr>
          </a:p>
        </p:txBody>
      </p:sp>
      <p:sp>
        <p:nvSpPr>
          <p:cNvPr id="4" name="Slide Number Placeholder 3"/>
          <p:cNvSpPr>
            <a:spLocks noGrp="1"/>
          </p:cNvSpPr>
          <p:nvPr>
            <p:ph type="sldNum" sz="quarter" idx="12"/>
          </p:nvPr>
        </p:nvSpPr>
        <p:spPr>
          <a:xfrm>
            <a:off x="9057703" y="6290347"/>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30</a:t>
            </a:fld>
            <a:endParaRPr lang="en-US" dirty="0">
              <a:solidFill>
                <a:schemeClr val="tx1"/>
              </a:solidFill>
            </a:endParaRPr>
          </a:p>
        </p:txBody>
      </p:sp>
      <p:sp>
        <p:nvSpPr>
          <p:cNvPr id="20" name="Bent Arrow 19"/>
          <p:cNvSpPr/>
          <p:nvPr/>
        </p:nvSpPr>
        <p:spPr>
          <a:xfrm rot="16200000" flipH="1">
            <a:off x="5590307" y="2691250"/>
            <a:ext cx="872842" cy="5507182"/>
          </a:xfrm>
          <a:prstGeom prst="bentArrow">
            <a:avLst>
              <a:gd name="adj1" fmla="val 25000"/>
              <a:gd name="adj2" fmla="val 48810"/>
              <a:gd name="adj3" fmla="val 25000"/>
              <a:gd name="adj4" fmla="val 75000"/>
            </a:avLst>
          </a:prstGeom>
          <a:solidFill>
            <a:srgbClr val="800000"/>
          </a:solidFill>
          <a:ln w="38100">
            <a:solidFill>
              <a:srgbClr val="34E9F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5" name="U-Turn Arrow 14"/>
          <p:cNvSpPr/>
          <p:nvPr/>
        </p:nvSpPr>
        <p:spPr>
          <a:xfrm rot="10800000">
            <a:off x="3157799" y="2992584"/>
            <a:ext cx="1829836" cy="976276"/>
          </a:xfrm>
          <a:prstGeom prst="uturnArrow">
            <a:avLst>
              <a:gd name="adj1" fmla="val 18614"/>
              <a:gd name="adj2" fmla="val 25000"/>
              <a:gd name="adj3" fmla="val 31386"/>
              <a:gd name="adj4" fmla="val 50000"/>
              <a:gd name="adj5" fmla="val 59579"/>
            </a:avLst>
          </a:prstGeom>
          <a:solidFill>
            <a:srgbClr val="FF6600"/>
          </a:solidFill>
          <a:ln w="57150">
            <a:solidFill>
              <a:srgbClr val="34E9FC"/>
            </a:solidFill>
          </a:ln>
          <a:effectLst>
            <a:glow rad="127000">
              <a:schemeClr val="tx1"/>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solidFill>
                <a:schemeClr val="tx1"/>
              </a:solidFill>
            </a:endParaRPr>
          </a:p>
        </p:txBody>
      </p:sp>
      <p:sp>
        <p:nvSpPr>
          <p:cNvPr id="17" name="Rectangle 16"/>
          <p:cNvSpPr/>
          <p:nvPr/>
        </p:nvSpPr>
        <p:spPr>
          <a:xfrm>
            <a:off x="2566555" y="1891147"/>
            <a:ext cx="5507182" cy="706583"/>
          </a:xfrm>
          <a:prstGeom prst="rect">
            <a:avLst/>
          </a:prstGeom>
          <a:solidFill>
            <a:schemeClr val="bg1">
              <a:lumMod val="85000"/>
            </a:schemeClr>
          </a:solidFill>
          <a:ln w="38100">
            <a:solidFill>
              <a:srgbClr val="34E9F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ln>
                  <a:solidFill>
                    <a:sysClr val="windowText" lastClr="000000"/>
                  </a:solidFill>
                </a:ln>
                <a:solidFill>
                  <a:srgbClr val="0000CC"/>
                </a:solidFill>
                <a:effectLst>
                  <a:glow rad="127000">
                    <a:srgbClr val="FF6600"/>
                  </a:glow>
                </a:effectLst>
                <a:latin typeface="Verdana"/>
              </a:rPr>
              <a:t>The </a:t>
            </a:r>
            <a:r>
              <a:rPr lang="en-CA" sz="4800" i="1" dirty="0" smtClean="0">
                <a:ln>
                  <a:solidFill>
                    <a:sysClr val="windowText" lastClr="000000"/>
                  </a:solidFill>
                </a:ln>
                <a:solidFill>
                  <a:srgbClr val="0000CC"/>
                </a:solidFill>
                <a:effectLst>
                  <a:glow rad="127000">
                    <a:srgbClr val="FF6600"/>
                  </a:glow>
                </a:effectLst>
                <a:latin typeface="Comic Sans MS" pitchFamily="66" charset="0"/>
              </a:rPr>
              <a:t>WORKS</a:t>
            </a:r>
            <a:r>
              <a:rPr lang="en-CA" sz="2800" dirty="0">
                <a:ln>
                  <a:solidFill>
                    <a:sysClr val="windowText" lastClr="000000"/>
                  </a:solidFill>
                </a:ln>
                <a:solidFill>
                  <a:srgbClr val="0000CC"/>
                </a:solidFill>
                <a:effectLst>
                  <a:glow rad="50800">
                    <a:srgbClr val="FF6600"/>
                  </a:glow>
                </a:effectLst>
                <a:latin typeface="Verdana"/>
              </a:rPr>
              <a:t> that </a:t>
            </a:r>
            <a:r>
              <a:rPr lang="en-CA" sz="4000" dirty="0" smtClean="0">
                <a:ln>
                  <a:solidFill>
                    <a:sysClr val="windowText" lastClr="000000"/>
                  </a:solidFill>
                </a:ln>
                <a:solidFill>
                  <a:srgbClr val="0000CC"/>
                </a:solidFill>
                <a:effectLst>
                  <a:glow rad="50800">
                    <a:srgbClr val="FF6600"/>
                  </a:glow>
                </a:effectLst>
                <a:latin typeface="Arial Black" pitchFamily="34" charset="0"/>
              </a:rPr>
              <a:t>I DO</a:t>
            </a:r>
            <a:r>
              <a:rPr lang="en-CA" sz="4000" dirty="0" smtClean="0">
                <a:ln>
                  <a:solidFill>
                    <a:sysClr val="windowText" lastClr="000000"/>
                  </a:solidFill>
                </a:ln>
                <a:solidFill>
                  <a:srgbClr val="0000CC"/>
                </a:solidFill>
                <a:effectLst>
                  <a:glow rad="127000">
                    <a:srgbClr val="FF6600"/>
                  </a:glow>
                </a:effectLst>
                <a:latin typeface="Arial Black" pitchFamily="34" charset="0"/>
              </a:rPr>
              <a:t> </a:t>
            </a:r>
            <a:endParaRPr lang="en-CA" sz="4000" dirty="0">
              <a:latin typeface="Arial Black" pitchFamily="34" charset="0"/>
            </a:endParaRPr>
          </a:p>
        </p:txBody>
      </p:sp>
      <p:sp>
        <p:nvSpPr>
          <p:cNvPr id="18" name="Rectangle 17"/>
          <p:cNvSpPr/>
          <p:nvPr/>
        </p:nvSpPr>
        <p:spPr>
          <a:xfrm>
            <a:off x="1475508" y="2810860"/>
            <a:ext cx="3054928" cy="488139"/>
          </a:xfrm>
          <a:prstGeom prst="rect">
            <a:avLst/>
          </a:prstGeom>
          <a:solidFill>
            <a:schemeClr val="bg1">
              <a:lumMod val="50000"/>
            </a:schemeClr>
          </a:solid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i="1" dirty="0">
                <a:ln>
                  <a:solidFill>
                    <a:sysClr val="windowText" lastClr="000000"/>
                  </a:solidFill>
                </a:ln>
                <a:solidFill>
                  <a:srgbClr val="0000CC"/>
                </a:solidFill>
                <a:effectLst>
                  <a:glow rad="127000">
                    <a:srgbClr val="FF6600"/>
                  </a:glow>
                </a:effectLst>
                <a:latin typeface="Comic Sans MS" pitchFamily="66" charset="0"/>
              </a:rPr>
              <a:t>BEAR WITNESS </a:t>
            </a:r>
            <a:endParaRPr lang="en-CA" dirty="0"/>
          </a:p>
        </p:txBody>
      </p:sp>
      <p:sp>
        <p:nvSpPr>
          <p:cNvPr id="5" name="Explosion 1 4"/>
          <p:cNvSpPr/>
          <p:nvPr/>
        </p:nvSpPr>
        <p:spPr>
          <a:xfrm>
            <a:off x="7710186" y="4665518"/>
            <a:ext cx="2950892" cy="1194955"/>
          </a:xfrm>
          <a:prstGeom prst="irregularSeal1">
            <a:avLst/>
          </a:prstGeom>
          <a:solidFill>
            <a:srgbClr val="00B0F0"/>
          </a:solidFill>
          <a:ln w="57150">
            <a:solidFill>
              <a:srgbClr val="FF0000"/>
            </a:solidFill>
          </a:ln>
          <a:effectLst>
            <a:glow rad="228600">
              <a:srgbClr val="FF9900">
                <a:alpha val="40000"/>
              </a:srgbClr>
            </a:glow>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sz="4000" b="1" dirty="0">
              <a:ln w="28575">
                <a:solidFill>
                  <a:schemeClr val="accent6">
                    <a:lumMod val="75000"/>
                  </a:schemeClr>
                </a:solidFill>
              </a:ln>
              <a:solidFill>
                <a:srgbClr val="66FF33"/>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37990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anim calcmode="lin" valueType="num">
                                      <p:cBhvr>
                                        <p:cTn id="13"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25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anim calcmode="lin" valueType="num">
                                      <p:cBhvr>
                                        <p:cTn id="18"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25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anim calcmode="lin" valueType="num">
                                      <p:cBhvr>
                                        <p:cTn id="23"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heel(8)">
                                      <p:cBhvr>
                                        <p:cTn id="29" dur="1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fltVal val="0"/>
                                          </p:val>
                                        </p:tav>
                                        <p:tav tm="100000">
                                          <p:val>
                                            <p:strVal val="#ppt_w"/>
                                          </p:val>
                                        </p:tav>
                                      </p:tavLst>
                                    </p:anim>
                                    <p:anim calcmode="lin" valueType="num">
                                      <p:cBhvr>
                                        <p:cTn id="35" dur="1000" fill="hold"/>
                                        <p:tgtEl>
                                          <p:spTgt spid="18"/>
                                        </p:tgtEl>
                                        <p:attrNameLst>
                                          <p:attrName>ppt_h</p:attrName>
                                        </p:attrNameLst>
                                      </p:cBhvr>
                                      <p:tavLst>
                                        <p:tav tm="0">
                                          <p:val>
                                            <p:fltVal val="0"/>
                                          </p:val>
                                        </p:tav>
                                        <p:tav tm="100000">
                                          <p:val>
                                            <p:strVal val="#ppt_h"/>
                                          </p:val>
                                        </p:tav>
                                      </p:tavLst>
                                    </p:anim>
                                    <p:anim calcmode="lin" valueType="num">
                                      <p:cBhvr>
                                        <p:cTn id="36" dur="1000" fill="hold"/>
                                        <p:tgtEl>
                                          <p:spTgt spid="18"/>
                                        </p:tgtEl>
                                        <p:attrNameLst>
                                          <p:attrName>style.rotation</p:attrName>
                                        </p:attrNameLst>
                                      </p:cBhvr>
                                      <p:tavLst>
                                        <p:tav tm="0">
                                          <p:val>
                                            <p:fltVal val="90"/>
                                          </p:val>
                                        </p:tav>
                                        <p:tav tm="100000">
                                          <p:val>
                                            <p:fltVal val="0"/>
                                          </p:val>
                                        </p:tav>
                                      </p:tavLst>
                                    </p:anim>
                                    <p:animEffect transition="in" filter="fade">
                                      <p:cBhvr>
                                        <p:cTn id="37" dur="1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repeatCount="400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9" presetID="31" presetClass="entr" presetSubtype="0" fill="hold" grpId="0" nodeType="withEffect">
                                  <p:stCondLst>
                                    <p:cond delay="3000"/>
                                  </p:stCondLst>
                                  <p:childTnLst>
                                    <p:set>
                                      <p:cBhvr>
                                        <p:cTn id="60" dur="1" fill="hold">
                                          <p:stCondLst>
                                            <p:cond delay="0"/>
                                          </p:stCondLst>
                                        </p:cTn>
                                        <p:tgtEl>
                                          <p:spTgt spid="5"/>
                                        </p:tgtEl>
                                        <p:attrNameLst>
                                          <p:attrName>style.visibility</p:attrName>
                                        </p:attrNameLst>
                                      </p:cBhvr>
                                      <p:to>
                                        <p:strVal val="visible"/>
                                      </p:to>
                                    </p:set>
                                    <p:anim calcmode="lin" valueType="num">
                                      <p:cBhvr>
                                        <p:cTn id="61" dur="1250" fill="hold"/>
                                        <p:tgtEl>
                                          <p:spTgt spid="5"/>
                                        </p:tgtEl>
                                        <p:attrNameLst>
                                          <p:attrName>ppt_w</p:attrName>
                                        </p:attrNameLst>
                                      </p:cBhvr>
                                      <p:tavLst>
                                        <p:tav tm="0">
                                          <p:val>
                                            <p:fltVal val="0"/>
                                          </p:val>
                                        </p:tav>
                                        <p:tav tm="100000">
                                          <p:val>
                                            <p:strVal val="#ppt_w"/>
                                          </p:val>
                                        </p:tav>
                                      </p:tavLst>
                                    </p:anim>
                                    <p:anim calcmode="lin" valueType="num">
                                      <p:cBhvr>
                                        <p:cTn id="62" dur="1250" fill="hold"/>
                                        <p:tgtEl>
                                          <p:spTgt spid="5"/>
                                        </p:tgtEl>
                                        <p:attrNameLst>
                                          <p:attrName>ppt_h</p:attrName>
                                        </p:attrNameLst>
                                      </p:cBhvr>
                                      <p:tavLst>
                                        <p:tav tm="0">
                                          <p:val>
                                            <p:fltVal val="0"/>
                                          </p:val>
                                        </p:tav>
                                        <p:tav tm="100000">
                                          <p:val>
                                            <p:strVal val="#ppt_h"/>
                                          </p:val>
                                        </p:tav>
                                      </p:tavLst>
                                    </p:anim>
                                    <p:anim calcmode="lin" valueType="num">
                                      <p:cBhvr>
                                        <p:cTn id="63" dur="1250" fill="hold"/>
                                        <p:tgtEl>
                                          <p:spTgt spid="5"/>
                                        </p:tgtEl>
                                        <p:attrNameLst>
                                          <p:attrName>style.rotation</p:attrName>
                                        </p:attrNameLst>
                                      </p:cBhvr>
                                      <p:tavLst>
                                        <p:tav tm="0">
                                          <p:val>
                                            <p:fltVal val="90"/>
                                          </p:val>
                                        </p:tav>
                                        <p:tav tm="100000">
                                          <p:val>
                                            <p:fltVal val="0"/>
                                          </p:val>
                                        </p:tav>
                                      </p:tavLst>
                                    </p:anim>
                                    <p:animEffect transition="in" filter="fade">
                                      <p:cBhvr>
                                        <p:cTn id="64" dur="1250"/>
                                        <p:tgtEl>
                                          <p:spTgt spid="5"/>
                                        </p:tgtEl>
                                      </p:cBhvr>
                                    </p:animEffect>
                                  </p:childTnLst>
                                </p:cTn>
                              </p:par>
                              <p:par>
                                <p:cTn id="65" presetID="22" presetClass="entr" presetSubtype="2" fill="hold" grpId="0" nodeType="withEffect">
                                  <p:stCondLst>
                                    <p:cond delay="3000"/>
                                  </p:stCondLst>
                                  <p:childTnLst>
                                    <p:set>
                                      <p:cBhvr>
                                        <p:cTn id="66" dur="1" fill="hold">
                                          <p:stCondLst>
                                            <p:cond delay="0"/>
                                          </p:stCondLst>
                                        </p:cTn>
                                        <p:tgtEl>
                                          <p:spTgt spid="20"/>
                                        </p:tgtEl>
                                        <p:attrNameLst>
                                          <p:attrName>style.visibility</p:attrName>
                                        </p:attrNameLst>
                                      </p:cBhvr>
                                      <p:to>
                                        <p:strVal val="visible"/>
                                      </p:to>
                                    </p:set>
                                    <p:animEffect transition="in" filter="wipe(right)">
                                      <p:cBhvr>
                                        <p:cTn id="67" dur="1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15" grpId="0" animBg="1"/>
      <p:bldP spid="17" grpId="0" animBg="1"/>
      <p:bldP spid="18"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rgbClr val="CC0099">
                <a:alpha val="52000"/>
              </a:srgbClr>
            </a:gs>
            <a:gs pos="50000">
              <a:srgbClr val="00FF00">
                <a:alpha val="80000"/>
              </a:srgbClr>
            </a:gs>
            <a:gs pos="100000">
              <a:srgbClr val="00B0F0">
                <a:alpha val="62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52118" y="6446212"/>
            <a:ext cx="41247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31</a:t>
            </a:fld>
            <a:endParaRPr lang="en-US" dirty="0">
              <a:solidFill>
                <a:schemeClr val="tx1"/>
              </a:solidFill>
            </a:endParaRPr>
          </a:p>
        </p:txBody>
      </p:sp>
      <p:sp>
        <p:nvSpPr>
          <p:cNvPr id="15" name="Cloud 14"/>
          <p:cNvSpPr/>
          <p:nvPr/>
        </p:nvSpPr>
        <p:spPr>
          <a:xfrm>
            <a:off x="1111824" y="249383"/>
            <a:ext cx="10172700" cy="6057899"/>
          </a:xfrm>
          <a:prstGeom prst="cloud">
            <a:avLst/>
          </a:prstGeom>
          <a:solidFill>
            <a:schemeClr val="accent4">
              <a:lumMod val="40000"/>
              <a:lumOff val="60000"/>
            </a:schemeClr>
          </a:solidFill>
          <a:ln w="76200">
            <a:solidFill>
              <a:srgbClr val="FF3399"/>
            </a:solidFill>
          </a:ln>
          <a:effectLst>
            <a:glow rad="571500">
              <a:schemeClr val="tx1"/>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6000" dirty="0" smtClean="0">
                <a:solidFill>
                  <a:srgbClr val="800000"/>
                </a:solidFill>
              </a:rPr>
              <a:t>Did </a:t>
            </a:r>
            <a:r>
              <a:rPr lang="en-US" sz="6000" b="1" dirty="0" err="1" smtClean="0">
                <a:solidFill>
                  <a:srgbClr val="0000CC"/>
                </a:solidFill>
              </a:rPr>
              <a:t>Yahusha</a:t>
            </a:r>
            <a:r>
              <a:rPr lang="en-US" sz="6000" dirty="0" smtClean="0">
                <a:solidFill>
                  <a:srgbClr val="800000"/>
                </a:solidFill>
              </a:rPr>
              <a:t> </a:t>
            </a:r>
            <a:r>
              <a:rPr lang="en-US" sz="6000" b="1" dirty="0" smtClean="0">
                <a:ln w="19050">
                  <a:solidFill>
                    <a:srgbClr val="00FF00"/>
                  </a:solidFill>
                </a:ln>
                <a:solidFill>
                  <a:srgbClr val="800000"/>
                </a:solidFill>
                <a:effectLst>
                  <a:glow rad="165100">
                    <a:srgbClr val="34E9FC"/>
                  </a:glow>
                </a:effectLst>
              </a:rPr>
              <a:t>WITNESS AGAINST</a:t>
            </a:r>
            <a:r>
              <a:rPr lang="en-US" sz="6000" dirty="0" smtClean="0">
                <a:solidFill>
                  <a:srgbClr val="800000"/>
                </a:solidFill>
              </a:rPr>
              <a:t> the </a:t>
            </a:r>
            <a:r>
              <a:rPr lang="en-US" sz="6000" u="sng" dirty="0" smtClean="0">
                <a:solidFill>
                  <a:srgbClr val="FF0000"/>
                </a:solidFill>
              </a:rPr>
              <a:t>lunar based </a:t>
            </a:r>
            <a:r>
              <a:rPr lang="en-US" sz="6000" dirty="0" smtClean="0">
                <a:solidFill>
                  <a:srgbClr val="FF0000"/>
                </a:solidFill>
              </a:rPr>
              <a:t>worship system </a:t>
            </a:r>
            <a:r>
              <a:rPr lang="en-US" sz="6000" dirty="0" smtClean="0">
                <a:solidFill>
                  <a:srgbClr val="800000"/>
                </a:solidFill>
              </a:rPr>
              <a:t>of the 2</a:t>
            </a:r>
            <a:r>
              <a:rPr lang="en-US" sz="6000" baseline="30000" dirty="0" smtClean="0">
                <a:solidFill>
                  <a:srgbClr val="800000"/>
                </a:solidFill>
              </a:rPr>
              <a:t>nd</a:t>
            </a:r>
            <a:r>
              <a:rPr lang="en-US" sz="6000" dirty="0" smtClean="0">
                <a:solidFill>
                  <a:srgbClr val="800000"/>
                </a:solidFill>
              </a:rPr>
              <a:t> Temple?</a:t>
            </a:r>
            <a:endParaRPr lang="en-CA" sz="6000" dirty="0">
              <a:solidFill>
                <a:srgbClr val="800000"/>
              </a:solidFill>
            </a:endParaRPr>
          </a:p>
        </p:txBody>
      </p:sp>
      <p:sp>
        <p:nvSpPr>
          <p:cNvPr id="16" name="Rectangle 15"/>
          <p:cNvSpPr/>
          <p:nvPr/>
        </p:nvSpPr>
        <p:spPr>
          <a:xfrm>
            <a:off x="1142998" y="5891648"/>
            <a:ext cx="10037615" cy="654627"/>
          </a:xfrm>
          <a:prstGeom prst="rect">
            <a:avLst/>
          </a:prstGeom>
          <a:solidFill>
            <a:schemeClr val="bg1">
              <a:lumMod val="75000"/>
            </a:schemeClr>
          </a:solidFill>
          <a:ln w="57150">
            <a:solidFill>
              <a:srgbClr val="FF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dirty="0" smtClean="0">
                <a:solidFill>
                  <a:schemeClr val="tx1"/>
                </a:solidFill>
              </a:rPr>
              <a:t>From </a:t>
            </a:r>
            <a:r>
              <a:rPr lang="en-US" sz="3600" b="1" u="sng" dirty="0" smtClean="0">
                <a:solidFill>
                  <a:schemeClr val="tx1"/>
                </a:solidFill>
              </a:rPr>
              <a:t>where</a:t>
            </a:r>
            <a:r>
              <a:rPr lang="en-US" sz="3600" dirty="0" smtClean="0">
                <a:solidFill>
                  <a:schemeClr val="tx1"/>
                </a:solidFill>
              </a:rPr>
              <a:t> did </a:t>
            </a:r>
            <a:r>
              <a:rPr lang="en-US" sz="3600" b="1" dirty="0" err="1" smtClean="0">
                <a:solidFill>
                  <a:srgbClr val="0000CC"/>
                </a:solidFill>
              </a:rPr>
              <a:t>Yahusha</a:t>
            </a:r>
            <a:r>
              <a:rPr lang="en-US" sz="3600" dirty="0" smtClean="0">
                <a:solidFill>
                  <a:schemeClr val="tx1"/>
                </a:solidFill>
              </a:rPr>
              <a:t> receive His </a:t>
            </a:r>
            <a:r>
              <a:rPr lang="en-US" sz="3600" b="1" dirty="0" smtClean="0">
                <a:solidFill>
                  <a:schemeClr val="tx1"/>
                </a:solidFill>
              </a:rPr>
              <a:t>DIRECTIVES?</a:t>
            </a:r>
            <a:endParaRPr lang="en-CA" sz="3600" b="1" dirty="0">
              <a:solidFill>
                <a:schemeClr val="tx1"/>
              </a:solidFill>
            </a:endParaRPr>
          </a:p>
        </p:txBody>
      </p:sp>
      <p:cxnSp>
        <p:nvCxnSpPr>
          <p:cNvPr id="3" name="Straight Connector 2"/>
          <p:cNvCxnSpPr/>
          <p:nvPr/>
        </p:nvCxnSpPr>
        <p:spPr>
          <a:xfrm>
            <a:off x="2996588" y="2688116"/>
            <a:ext cx="5728771" cy="0"/>
          </a:xfrm>
          <a:prstGeom prst="line">
            <a:avLst/>
          </a:prstGeom>
          <a:ln w="76200">
            <a:solidFill>
              <a:srgbClr val="0000CC"/>
            </a:solidFill>
          </a:ln>
        </p:spPr>
        <p:style>
          <a:lnRef idx="1">
            <a:schemeClr val="accent1"/>
          </a:lnRef>
          <a:fillRef idx="0">
            <a:schemeClr val="accent1"/>
          </a:fillRef>
          <a:effectRef idx="0">
            <a:schemeClr val="accent1"/>
          </a:effectRef>
          <a:fontRef idx="minor">
            <a:schemeClr val="tx1"/>
          </a:fontRef>
        </p:style>
      </p:cxnSp>
      <p:sp>
        <p:nvSpPr>
          <p:cNvPr id="6" name="Cloud Callout 5"/>
          <p:cNvSpPr/>
          <p:nvPr/>
        </p:nvSpPr>
        <p:spPr>
          <a:xfrm>
            <a:off x="0" y="3745736"/>
            <a:ext cx="3095739" cy="1549082"/>
          </a:xfrm>
          <a:prstGeom prst="cloudCallout">
            <a:avLst>
              <a:gd name="adj1" fmla="val 41111"/>
              <a:gd name="adj2" fmla="val 91910"/>
            </a:avLst>
          </a:prstGeom>
          <a:solidFill>
            <a:srgbClr val="0000CC"/>
          </a:solidFill>
          <a:ln w="57150">
            <a:solidFill>
              <a:srgbClr val="34E9FC"/>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7" name="Picture 3" descr="C:\Users\Snap On\Documents\Ancient (Paleo) and Modern  Hebrew graphics\paleo_yu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273" y="4042496"/>
            <a:ext cx="793214" cy="10169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nap On\Documents\Ancient (Paleo) and Modern  Hebrew graphics\paleo_he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523" y="3910991"/>
            <a:ext cx="589230" cy="107132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nap On\Documents\Ancient (Paleo) and Modern  Hebrew graphics\paleo_vav.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549" y="3935060"/>
            <a:ext cx="578098" cy="10142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Snap On\Documents\Ancient (Paleo) and Modern  Hebrew graphics\paleo_he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83" y="3955057"/>
            <a:ext cx="549137" cy="99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2467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8)">
                                      <p:cBhvr>
                                        <p:cTn id="7" dur="1000"/>
                                        <p:tgtEl>
                                          <p:spTgt spid="15"/>
                                        </p:tgtEl>
                                      </p:cBhvr>
                                    </p:animEffect>
                                  </p:childTnLst>
                                </p:cTn>
                              </p:par>
                              <p:par>
                                <p:cTn id="8" presetID="22" presetClass="entr" presetSubtype="8" repeatCount="5000" fill="hold" nodeType="withEffect">
                                  <p:stCondLst>
                                    <p:cond delay="125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125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1000"/>
                                        <p:tgtEl>
                                          <p:spTgt spid="1027"/>
                                        </p:tgtEl>
                                      </p:cBhvr>
                                    </p:animEffect>
                                    <p:anim calcmode="lin" valueType="num">
                                      <p:cBhvr>
                                        <p:cTn id="28" dur="1000" fill="hold"/>
                                        <p:tgtEl>
                                          <p:spTgt spid="1027"/>
                                        </p:tgtEl>
                                        <p:attrNameLst>
                                          <p:attrName>ppt_x</p:attrName>
                                        </p:attrNameLst>
                                      </p:cBhvr>
                                      <p:tavLst>
                                        <p:tav tm="0">
                                          <p:val>
                                            <p:strVal val="#ppt_x"/>
                                          </p:val>
                                        </p:tav>
                                        <p:tav tm="100000">
                                          <p:val>
                                            <p:strVal val="#ppt_x"/>
                                          </p:val>
                                        </p:tav>
                                      </p:tavLst>
                                    </p:anim>
                                    <p:anim calcmode="lin" valueType="num">
                                      <p:cBhvr>
                                        <p:cTn id="29" dur="1000" fill="hold"/>
                                        <p:tgtEl>
                                          <p:spTgt spid="102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150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1000"/>
                                        <p:tgtEl>
                                          <p:spTgt spid="1028"/>
                                        </p:tgtEl>
                                      </p:cBhvr>
                                    </p:animEffect>
                                    <p:anim calcmode="lin" valueType="num">
                                      <p:cBhvr>
                                        <p:cTn id="33" dur="1000" fill="hold"/>
                                        <p:tgtEl>
                                          <p:spTgt spid="1028"/>
                                        </p:tgtEl>
                                        <p:attrNameLst>
                                          <p:attrName>ppt_x</p:attrName>
                                        </p:attrNameLst>
                                      </p:cBhvr>
                                      <p:tavLst>
                                        <p:tav tm="0">
                                          <p:val>
                                            <p:strVal val="#ppt_x"/>
                                          </p:val>
                                        </p:tav>
                                        <p:tav tm="100000">
                                          <p:val>
                                            <p:strVal val="#ppt_x"/>
                                          </p:val>
                                        </p:tav>
                                      </p:tavLst>
                                    </p:anim>
                                    <p:anim calcmode="lin" valueType="num">
                                      <p:cBhvr>
                                        <p:cTn id="34" dur="1000" fill="hold"/>
                                        <p:tgtEl>
                                          <p:spTgt spid="102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1750"/>
                                  </p:stCondLst>
                                  <p:childTnLst>
                                    <p:set>
                                      <p:cBhvr>
                                        <p:cTn id="36" dur="1" fill="hold">
                                          <p:stCondLst>
                                            <p:cond delay="0"/>
                                          </p:stCondLst>
                                        </p:cTn>
                                        <p:tgtEl>
                                          <p:spTgt spid="1029"/>
                                        </p:tgtEl>
                                        <p:attrNameLst>
                                          <p:attrName>style.visibility</p:attrName>
                                        </p:attrNameLst>
                                      </p:cBhvr>
                                      <p:to>
                                        <p:strVal val="visible"/>
                                      </p:to>
                                    </p:set>
                                    <p:animEffect transition="in" filter="fade">
                                      <p:cBhvr>
                                        <p:cTn id="37" dur="1000"/>
                                        <p:tgtEl>
                                          <p:spTgt spid="1029"/>
                                        </p:tgtEl>
                                      </p:cBhvr>
                                    </p:animEffect>
                                    <p:anim calcmode="lin" valueType="num">
                                      <p:cBhvr>
                                        <p:cTn id="38" dur="1000" fill="hold"/>
                                        <p:tgtEl>
                                          <p:spTgt spid="1029"/>
                                        </p:tgtEl>
                                        <p:attrNameLst>
                                          <p:attrName>ppt_x</p:attrName>
                                        </p:attrNameLst>
                                      </p:cBhvr>
                                      <p:tavLst>
                                        <p:tav tm="0">
                                          <p:val>
                                            <p:strVal val="#ppt_x"/>
                                          </p:val>
                                        </p:tav>
                                        <p:tav tm="100000">
                                          <p:val>
                                            <p:strVal val="#ppt_x"/>
                                          </p:val>
                                        </p:tav>
                                      </p:tavLst>
                                    </p:anim>
                                    <p:anim calcmode="lin" valueType="num">
                                      <p:cBhvr>
                                        <p:cTn id="39" dur="1000" fill="hold"/>
                                        <p:tgtEl>
                                          <p:spTgt spid="1029"/>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20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044" y="223456"/>
            <a:ext cx="9631450" cy="789418"/>
          </a:xfrm>
          <a:solidFill>
            <a:srgbClr val="34E9FC"/>
          </a:solidFill>
          <a:ln w="28575">
            <a:solidFill>
              <a:srgbClr val="CC00FF"/>
            </a:solidFill>
          </a:ln>
          <a:effectLst>
            <a:glow rad="228600">
              <a:schemeClr val="accent4">
                <a:satMod val="175000"/>
                <a:alpha val="40000"/>
              </a:schemeClr>
            </a:glow>
          </a:effectLst>
          <a:scene3d>
            <a:camera prst="orthographicFront"/>
            <a:lightRig rig="threePt" dir="t"/>
          </a:scene3d>
          <a:sp3d>
            <a:bevelT prst="angle"/>
          </a:sp3d>
        </p:spPr>
        <p:txBody>
          <a:bodyPr>
            <a:normAutofit/>
            <a:sp3d extrusionH="57150">
              <a:bevelT w="38100" h="38100"/>
            </a:sp3d>
          </a:bodyPr>
          <a:lstStyle/>
          <a:p>
            <a:pPr algn="ctr"/>
            <a:r>
              <a:rPr lang="en-US" b="1" dirty="0" smtClean="0">
                <a:solidFill>
                  <a:srgbClr val="0000CC"/>
                </a:solidFill>
              </a:rPr>
              <a:t>Yahusha</a:t>
            </a:r>
            <a:r>
              <a:rPr lang="en-US" b="1" dirty="0" smtClean="0"/>
              <a:t> - a </a:t>
            </a:r>
            <a:r>
              <a:rPr lang="en-US" b="1" dirty="0" smtClean="0">
                <a:effectLst>
                  <a:glow rad="127000">
                    <a:srgbClr val="FFFF00"/>
                  </a:glow>
                </a:effectLst>
              </a:rPr>
              <a:t>Witness</a:t>
            </a:r>
            <a:r>
              <a:rPr lang="en-US" b="1" dirty="0" smtClean="0"/>
              <a:t> for </a:t>
            </a:r>
            <a:r>
              <a:rPr lang="en-US" b="1" dirty="0" smtClean="0">
                <a:solidFill>
                  <a:srgbClr val="0000CC"/>
                </a:solidFill>
              </a:rPr>
              <a:t>Yahuah</a:t>
            </a:r>
            <a:endParaRPr lang="en-US" b="1" dirty="0">
              <a:solidFill>
                <a:srgbClr val="0000CC"/>
              </a:solidFill>
            </a:endParaRPr>
          </a:p>
        </p:txBody>
      </p:sp>
      <p:sp>
        <p:nvSpPr>
          <p:cNvPr id="3" name="Content Placeholder 2"/>
          <p:cNvSpPr>
            <a:spLocks noGrp="1"/>
          </p:cNvSpPr>
          <p:nvPr>
            <p:ph idx="1"/>
          </p:nvPr>
        </p:nvSpPr>
        <p:spPr>
          <a:xfrm>
            <a:off x="270164" y="1223889"/>
            <a:ext cx="11617036" cy="5497585"/>
          </a:xfrm>
          <a:solidFill>
            <a:schemeClr val="bg2"/>
          </a:solidFill>
          <a:ln w="28575">
            <a:solidFill>
              <a:srgbClr val="CC00FF"/>
            </a:solidFill>
          </a:ln>
          <a:effectLst>
            <a:glow rad="139700">
              <a:schemeClr val="accent4">
                <a:satMod val="175000"/>
                <a:alpha val="40000"/>
              </a:schemeClr>
            </a:glow>
          </a:effectLst>
          <a:scene3d>
            <a:camera prst="orthographicFront"/>
            <a:lightRig rig="threePt" dir="t"/>
          </a:scene3d>
          <a:sp3d>
            <a:bevelT prst="relaxedInset"/>
          </a:sp3d>
        </p:spPr>
        <p:txBody>
          <a:bodyPr lIns="182880" anchor="ctr">
            <a:sp3d extrusionH="57150">
              <a:bevelT w="38100" h="38100"/>
            </a:sp3d>
          </a:bodyPr>
          <a:lstStyle/>
          <a:p>
            <a:r>
              <a:rPr lang="en-US" dirty="0" smtClean="0"/>
              <a:t>How can we know that </a:t>
            </a:r>
            <a:r>
              <a:rPr lang="en-US" b="1" dirty="0" smtClean="0">
                <a:solidFill>
                  <a:srgbClr val="0000CC"/>
                </a:solidFill>
              </a:rPr>
              <a:t>Yahusha</a:t>
            </a:r>
            <a:r>
              <a:rPr lang="en-US" dirty="0" smtClean="0">
                <a:solidFill>
                  <a:srgbClr val="0000CC"/>
                </a:solidFill>
              </a:rPr>
              <a:t> </a:t>
            </a:r>
            <a:r>
              <a:rPr lang="en-US" dirty="0" smtClean="0"/>
              <a:t>is testifying for </a:t>
            </a:r>
            <a:r>
              <a:rPr lang="en-US" b="1" dirty="0" smtClean="0">
                <a:solidFill>
                  <a:srgbClr val="0000CC"/>
                </a:solidFill>
              </a:rPr>
              <a:t>Yahuah’s</a:t>
            </a:r>
            <a:r>
              <a:rPr lang="en-US" dirty="0" smtClean="0">
                <a:solidFill>
                  <a:srgbClr val="0000CC"/>
                </a:solidFill>
              </a:rPr>
              <a:t> </a:t>
            </a:r>
            <a:r>
              <a:rPr lang="en-US" dirty="0" smtClean="0"/>
              <a:t>will?</a:t>
            </a:r>
          </a:p>
          <a:p>
            <a:r>
              <a:rPr lang="en-US" b="1" dirty="0" smtClean="0">
                <a:solidFill>
                  <a:srgbClr val="0000CC"/>
                </a:solidFill>
              </a:rPr>
              <a:t>Yahusha</a:t>
            </a:r>
            <a:r>
              <a:rPr lang="en-US" dirty="0" smtClean="0"/>
              <a:t> was teaching the people and they were amazed at the depth of understanding being delivered to them.</a:t>
            </a:r>
          </a:p>
          <a:p>
            <a:r>
              <a:rPr lang="en-US" dirty="0" smtClean="0"/>
              <a:t>What was His response to their inquiry of where He received His knowledge?</a:t>
            </a:r>
          </a:p>
          <a:p>
            <a:pPr marL="548640" indent="-914400">
              <a:buNone/>
            </a:pPr>
            <a:r>
              <a:rPr lang="en-US" dirty="0" smtClean="0">
                <a:solidFill>
                  <a:srgbClr val="008080"/>
                </a:solidFill>
                <a:latin typeface="Georgia" panose="02040502050405020303" pitchFamily="18" charset="0"/>
              </a:rPr>
              <a:t>John </a:t>
            </a:r>
            <a:r>
              <a:rPr lang="en-US" dirty="0">
                <a:solidFill>
                  <a:srgbClr val="008080"/>
                </a:solidFill>
                <a:latin typeface="Georgia" panose="02040502050405020303" pitchFamily="18" charset="0"/>
              </a:rPr>
              <a:t>7:16</a:t>
            </a:r>
            <a:r>
              <a:rPr lang="en-US" dirty="0">
                <a:solidFill>
                  <a:prstClr val="black"/>
                </a:solidFill>
                <a:latin typeface="Georgia" panose="02040502050405020303" pitchFamily="18" charset="0"/>
              </a:rPr>
              <a:t>  </a:t>
            </a:r>
            <a:r>
              <a:rPr lang="he-IL" b="1" dirty="0">
                <a:solidFill>
                  <a:srgbClr val="0000CC"/>
                </a:solidFill>
                <a:latin typeface="SBL Hebrew"/>
              </a:rPr>
              <a:t>יהושע</a:t>
            </a:r>
            <a:r>
              <a:rPr lang="en-US" b="1" dirty="0">
                <a:solidFill>
                  <a:srgbClr val="0000CC"/>
                </a:solidFill>
                <a:latin typeface="Georgia" panose="02040502050405020303" pitchFamily="18" charset="0"/>
              </a:rPr>
              <a:t> </a:t>
            </a:r>
            <a:r>
              <a:rPr lang="en-US" b="1" dirty="0" smtClean="0">
                <a:solidFill>
                  <a:srgbClr val="0000CC"/>
                </a:solidFill>
                <a:latin typeface="Georgia" panose="02040502050405020303" pitchFamily="18" charset="0"/>
              </a:rPr>
              <a:t>[Yahusha] </a:t>
            </a:r>
            <a:r>
              <a:rPr lang="en-US" dirty="0" smtClean="0">
                <a:solidFill>
                  <a:prstClr val="black"/>
                </a:solidFill>
                <a:latin typeface="Georgia" panose="02040502050405020303" pitchFamily="18" charset="0"/>
              </a:rPr>
              <a:t>answered </a:t>
            </a:r>
            <a:r>
              <a:rPr lang="en-US" dirty="0">
                <a:solidFill>
                  <a:prstClr val="black"/>
                </a:solidFill>
                <a:latin typeface="Georgia" panose="02040502050405020303" pitchFamily="18" charset="0"/>
              </a:rPr>
              <a:t>them and said, </a:t>
            </a:r>
            <a:r>
              <a:rPr lang="en-US" dirty="0">
                <a:solidFill>
                  <a:srgbClr val="0000FF"/>
                </a:solidFill>
                <a:latin typeface="Georgia" panose="02040502050405020303" pitchFamily="18" charset="0"/>
              </a:rPr>
              <a:t>“My teaching is not Mine, </a:t>
            </a:r>
            <a:r>
              <a:rPr lang="en-US" b="1" dirty="0">
                <a:solidFill>
                  <a:srgbClr val="0000FF"/>
                </a:solidFill>
                <a:effectLst>
                  <a:glow rad="228600">
                    <a:schemeClr val="accent4">
                      <a:satMod val="175000"/>
                      <a:alpha val="85000"/>
                    </a:schemeClr>
                  </a:glow>
                </a:effectLst>
                <a:latin typeface="Georgia" panose="02040502050405020303" pitchFamily="18" charset="0"/>
              </a:rPr>
              <a:t>but His </a:t>
            </a:r>
            <a:r>
              <a:rPr lang="en-US" b="1" dirty="0" smtClean="0">
                <a:solidFill>
                  <a:srgbClr val="0000FF"/>
                </a:solidFill>
                <a:effectLst>
                  <a:glow rad="228600">
                    <a:schemeClr val="accent4">
                      <a:satMod val="175000"/>
                      <a:alpha val="85000"/>
                    </a:schemeClr>
                  </a:glow>
                </a:effectLst>
                <a:latin typeface="Georgia" panose="02040502050405020303" pitchFamily="18" charset="0"/>
              </a:rPr>
              <a:t>who </a:t>
            </a:r>
            <a:r>
              <a:rPr lang="en-US" b="1" dirty="0">
                <a:solidFill>
                  <a:srgbClr val="0000FF"/>
                </a:solidFill>
                <a:effectLst>
                  <a:glow rad="228600">
                    <a:schemeClr val="accent4">
                      <a:satMod val="175000"/>
                      <a:alpha val="85000"/>
                    </a:schemeClr>
                  </a:glow>
                </a:effectLst>
                <a:latin typeface="Georgia" panose="02040502050405020303" pitchFamily="18" charset="0"/>
              </a:rPr>
              <a:t>sent </a:t>
            </a:r>
            <a:r>
              <a:rPr lang="en-US" b="1" dirty="0" smtClean="0">
                <a:solidFill>
                  <a:srgbClr val="0000FF"/>
                </a:solidFill>
                <a:effectLst>
                  <a:glow rad="228600">
                    <a:schemeClr val="accent4">
                      <a:satMod val="175000"/>
                      <a:alpha val="85000"/>
                    </a:schemeClr>
                  </a:glow>
                </a:effectLst>
                <a:latin typeface="Georgia" panose="02040502050405020303" pitchFamily="18" charset="0"/>
              </a:rPr>
              <a:t>Me.</a:t>
            </a:r>
            <a:r>
              <a:rPr lang="en-US" b="1" dirty="0" smtClean="0">
                <a:effectLst>
                  <a:glow rad="228600">
                    <a:schemeClr val="accent4">
                      <a:satMod val="175000"/>
                      <a:alpha val="85000"/>
                    </a:schemeClr>
                  </a:glow>
                </a:effectLst>
              </a:rPr>
              <a:t>  </a:t>
            </a:r>
          </a:p>
          <a:p>
            <a:pPr marL="548640" indent="-914400">
              <a:buNone/>
            </a:pPr>
            <a:endParaRPr lang="en-US" b="1" dirty="0">
              <a:effectLst>
                <a:glow rad="228600">
                  <a:schemeClr val="accent4">
                    <a:satMod val="175000"/>
                    <a:alpha val="85000"/>
                  </a:schemeClr>
                </a:glow>
              </a:effectLst>
            </a:endParaRPr>
          </a:p>
          <a:p>
            <a:pPr marL="548640" indent="-914400">
              <a:buNone/>
            </a:pPr>
            <a:endParaRPr lang="en-US" b="1" dirty="0" smtClean="0">
              <a:effectLst>
                <a:glow rad="228600">
                  <a:schemeClr val="accent4">
                    <a:satMod val="175000"/>
                    <a:alpha val="85000"/>
                  </a:schemeClr>
                </a:glow>
              </a:effectLst>
            </a:endParaRPr>
          </a:p>
          <a:p>
            <a:pPr marL="548640" indent="-914400">
              <a:buNone/>
            </a:pPr>
            <a:endParaRPr lang="en-US" b="1" dirty="0">
              <a:effectLst>
                <a:glow rad="228600">
                  <a:schemeClr val="accent4">
                    <a:satMod val="175000"/>
                    <a:alpha val="85000"/>
                  </a:schemeClr>
                </a:glow>
              </a:effectLst>
            </a:endParaRPr>
          </a:p>
          <a:p>
            <a:pPr marL="548640" indent="-914400">
              <a:buNone/>
            </a:pPr>
            <a:r>
              <a:rPr lang="en-US" b="1" dirty="0" smtClean="0">
                <a:effectLst>
                  <a:glow rad="228600">
                    <a:schemeClr val="accent4">
                      <a:satMod val="175000"/>
                      <a:alpha val="85000"/>
                    </a:schemeClr>
                  </a:glow>
                </a:effectLst>
              </a:rPr>
              <a:t>Can we verify this from the Torah?</a:t>
            </a:r>
            <a:endParaRPr lang="en-US" b="1" dirty="0">
              <a:effectLst>
                <a:glow rad="228600">
                  <a:schemeClr val="accent4">
                    <a:satMod val="175000"/>
                    <a:alpha val="85000"/>
                  </a:schemeClr>
                </a:glow>
              </a:effectLst>
            </a:endParaRPr>
          </a:p>
        </p:txBody>
      </p:sp>
      <p:sp>
        <p:nvSpPr>
          <p:cNvPr id="4" name="Slide Number Placeholder 3"/>
          <p:cNvSpPr>
            <a:spLocks noGrp="1"/>
          </p:cNvSpPr>
          <p:nvPr>
            <p:ph type="sldNum" sz="quarter" idx="12"/>
          </p:nvPr>
        </p:nvSpPr>
        <p:spPr>
          <a:xfrm>
            <a:off x="9057703" y="6290347"/>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32</a:t>
            </a:fld>
            <a:endParaRPr lang="en-US" dirty="0">
              <a:solidFill>
                <a:schemeClr val="tx1"/>
              </a:solidFill>
            </a:endParaRPr>
          </a:p>
        </p:txBody>
      </p:sp>
      <p:cxnSp>
        <p:nvCxnSpPr>
          <p:cNvPr id="7" name="Straight Arrow Connector 6"/>
          <p:cNvCxnSpPr/>
          <p:nvPr/>
        </p:nvCxnSpPr>
        <p:spPr>
          <a:xfrm flipH="1" flipV="1">
            <a:off x="5342110" y="4402757"/>
            <a:ext cx="2099698" cy="1013259"/>
          </a:xfrm>
          <a:prstGeom prst="straightConnector1">
            <a:avLst/>
          </a:prstGeom>
          <a:ln w="76200">
            <a:solidFill>
              <a:schemeClr val="bg2">
                <a:lumMod val="25000"/>
              </a:schemeClr>
            </a:solidFill>
            <a:tailEnd type="triangle"/>
          </a:ln>
          <a:effectLst>
            <a:glow rad="228600">
              <a:schemeClr val="accent6">
                <a:satMod val="175000"/>
                <a:alpha val="40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3009" y="5416016"/>
            <a:ext cx="1828799" cy="562753"/>
          </a:xfrm>
          <a:prstGeom prst="straightConnector1">
            <a:avLst/>
          </a:prstGeom>
          <a:ln w="76200">
            <a:solidFill>
              <a:schemeClr val="bg2">
                <a:lumMod val="25000"/>
              </a:schemeClr>
            </a:solidFill>
            <a:tailEnd type="triangle"/>
          </a:ln>
          <a:effectLst>
            <a:glow rad="228600">
              <a:schemeClr val="accent6">
                <a:satMod val="175000"/>
                <a:alpha val="40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5" name="Explosion 1 4"/>
          <p:cNvSpPr/>
          <p:nvPr/>
        </p:nvSpPr>
        <p:spPr>
          <a:xfrm>
            <a:off x="7336108" y="4402757"/>
            <a:ext cx="3657599" cy="2026519"/>
          </a:xfrm>
          <a:prstGeom prst="irregularSeal1">
            <a:avLst/>
          </a:prstGeom>
          <a:solidFill>
            <a:srgbClr val="00B0F0"/>
          </a:solidFill>
          <a:ln w="57150">
            <a:solidFill>
              <a:srgbClr val="FF0000"/>
            </a:solidFill>
          </a:ln>
          <a:effectLst>
            <a:glow rad="228600">
              <a:schemeClr val="accent6">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6600" b="1" dirty="0" smtClean="0">
                <a:ln w="28575">
                  <a:solidFill>
                    <a:schemeClr val="accent6">
                      <a:lumMod val="75000"/>
                    </a:schemeClr>
                  </a:solidFill>
                </a:ln>
                <a:solidFill>
                  <a:srgbClr val="66FF33"/>
                </a:solidFill>
                <a:effectLst>
                  <a:outerShdw blurRad="38100" dist="38100" dir="2700000" algn="tl">
                    <a:srgbClr val="000000">
                      <a:alpha val="43137"/>
                    </a:srgbClr>
                  </a:outerShdw>
                </a:effectLst>
                <a:latin typeface="Arial Black" panose="020B0A04020102020204" pitchFamily="34" charset="0"/>
              </a:rPr>
              <a:t>!</a:t>
            </a:r>
            <a:endParaRPr lang="en-US" sz="6600" b="1" dirty="0">
              <a:ln w="28575">
                <a:solidFill>
                  <a:schemeClr val="accent6">
                    <a:lumMod val="75000"/>
                  </a:schemeClr>
                </a:solidFill>
              </a:ln>
              <a:solidFill>
                <a:srgbClr val="66FF33"/>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5213453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31"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par>
                                <p:cTn id="24" presetID="31"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 calcmode="lin" valueType="num">
                                      <p:cBhvr>
                                        <p:cTn id="28" dur="1000" fill="hold"/>
                                        <p:tgtEl>
                                          <p:spTgt spid="10"/>
                                        </p:tgtEl>
                                        <p:attrNameLst>
                                          <p:attrName>style.rotation</p:attrName>
                                        </p:attrNameLst>
                                      </p:cBhvr>
                                      <p:tavLst>
                                        <p:tav tm="0">
                                          <p:val>
                                            <p:fltVal val="90"/>
                                          </p:val>
                                        </p:tav>
                                        <p:tav tm="100000">
                                          <p:val>
                                            <p:fltVal val="0"/>
                                          </p:val>
                                        </p:tav>
                                      </p:tavLst>
                                    </p:anim>
                                    <p:animEffect transition="in" filter="fade">
                                      <p:cBhvr>
                                        <p:cTn id="29" dur="1000"/>
                                        <p:tgtEl>
                                          <p:spTgt spid="10"/>
                                        </p:tgtEl>
                                      </p:cBhvr>
                                    </p:animEffect>
                                  </p:childTnLst>
                                </p:cTn>
                              </p:par>
                              <p:par>
                                <p:cTn id="30" presetID="35" presetClass="emph" presetSubtype="0" repeatCount="5000" fill="hold" nodeType="withEffect">
                                  <p:stCondLst>
                                    <p:cond delay="0"/>
                                  </p:stCondLst>
                                  <p:childTnLst>
                                    <p:anim calcmode="discrete" valueType="str">
                                      <p:cBhvr>
                                        <p:cTn id="31" dur="2000" fill="hold"/>
                                        <p:tgtEl>
                                          <p:spTgt spid="7"/>
                                        </p:tgtEl>
                                        <p:attrNameLst>
                                          <p:attrName>style.visibility</p:attrName>
                                        </p:attrNameLst>
                                      </p:cBhvr>
                                      <p:tavLst>
                                        <p:tav tm="0">
                                          <p:val>
                                            <p:strVal val="hidden"/>
                                          </p:val>
                                        </p:tav>
                                        <p:tav tm="50000">
                                          <p:val>
                                            <p:strVal val="visible"/>
                                          </p:val>
                                        </p:tav>
                                      </p:tavLst>
                                    </p:anim>
                                  </p:childTnLst>
                                </p:cTn>
                              </p:par>
                              <p:par>
                                <p:cTn id="32" presetID="35" presetClass="emph" presetSubtype="0" repeatCount="5000" fill="hold" nodeType="withEffect">
                                  <p:stCondLst>
                                    <p:cond delay="0"/>
                                  </p:stCondLst>
                                  <p:childTnLst>
                                    <p:anim calcmode="discrete" valueType="str">
                                      <p:cBhvr>
                                        <p:cTn id="33" dur="2000" fill="hold"/>
                                        <p:tgtEl>
                                          <p:spTgt spid="10"/>
                                        </p:tgtEl>
                                        <p:attrNameLst>
                                          <p:attrName>style.visibility</p:attrName>
                                        </p:attrNameLst>
                                      </p:cBhvr>
                                      <p:tavLst>
                                        <p:tav tm="0">
                                          <p:val>
                                            <p:strVal val="hidden"/>
                                          </p:val>
                                        </p:tav>
                                        <p:tav tm="50000">
                                          <p:val>
                                            <p:strVal val="visible"/>
                                          </p:val>
                                        </p:tav>
                                      </p:tavLst>
                                    </p:anim>
                                  </p:childTnLst>
                                </p:cTn>
                              </p:par>
                              <p:par>
                                <p:cTn id="34" presetID="22" presetClass="entr" presetSubtype="8"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950" y="112523"/>
            <a:ext cx="10220497" cy="833050"/>
          </a:xfrm>
          <a:solidFill>
            <a:schemeClr val="bg2">
              <a:lumMod val="75000"/>
            </a:schemeClr>
          </a:solidFill>
          <a:ln>
            <a:solidFill>
              <a:schemeClr val="bg2">
                <a:lumMod val="50000"/>
              </a:schemeClr>
            </a:solidFill>
          </a:ln>
          <a:effectLst>
            <a:glow rad="228600">
              <a:schemeClr val="accent6">
                <a:satMod val="175000"/>
                <a:alpha val="40000"/>
              </a:schemeClr>
            </a:glow>
          </a:effectLst>
          <a:scene3d>
            <a:camera prst="orthographicFront"/>
            <a:lightRig rig="threePt" dir="t"/>
          </a:scene3d>
          <a:sp3d>
            <a:bevelT w="114300" prst="artDeco"/>
          </a:sp3d>
        </p:spPr>
        <p:txBody>
          <a:bodyPr>
            <a:normAutofit fontScale="90000"/>
            <a:sp3d extrusionH="57150">
              <a:bevelT w="38100" h="38100"/>
            </a:sp3d>
          </a:bodyPr>
          <a:lstStyle/>
          <a:p>
            <a:pPr algn="ctr"/>
            <a:r>
              <a:rPr lang="en-US" b="1" i="1" dirty="0">
                <a:solidFill>
                  <a:srgbClr val="CC0099"/>
                </a:solidFill>
                <a:latin typeface="Georgia" panose="02040502050405020303" pitchFamily="18" charset="0"/>
              </a:rPr>
              <a:t>Your Clue </a:t>
            </a:r>
            <a:r>
              <a:rPr lang="en-US" dirty="0" smtClean="0"/>
              <a:t>– </a:t>
            </a:r>
            <a:r>
              <a:rPr lang="en-US" b="1" dirty="0" err="1" smtClean="0">
                <a:solidFill>
                  <a:srgbClr val="0000FF"/>
                </a:solidFill>
              </a:rPr>
              <a:t>Yahuah</a:t>
            </a:r>
            <a:r>
              <a:rPr lang="en-US" dirty="0" smtClean="0">
                <a:solidFill>
                  <a:srgbClr val="0000FF"/>
                </a:solidFill>
              </a:rPr>
              <a:t> </a:t>
            </a:r>
            <a:r>
              <a:rPr lang="en-US" dirty="0" smtClean="0"/>
              <a:t>Speaks to </a:t>
            </a:r>
            <a:r>
              <a:rPr lang="en-US" dirty="0" err="1" smtClean="0"/>
              <a:t>Mosheh</a:t>
            </a:r>
            <a:endParaRPr lang="en-US" b="1" i="1" dirty="0">
              <a:solidFill>
                <a:srgbClr val="CC0099"/>
              </a:solidFill>
              <a:latin typeface="Georgia" panose="02040502050405020303" pitchFamily="18" charset="0"/>
            </a:endParaRPr>
          </a:p>
        </p:txBody>
      </p:sp>
      <p:sp>
        <p:nvSpPr>
          <p:cNvPr id="3" name="Content Placeholder 2"/>
          <p:cNvSpPr>
            <a:spLocks noGrp="1"/>
          </p:cNvSpPr>
          <p:nvPr>
            <p:ph idx="1"/>
          </p:nvPr>
        </p:nvSpPr>
        <p:spPr>
          <a:xfrm>
            <a:off x="296214" y="1042061"/>
            <a:ext cx="11565228" cy="5653825"/>
          </a:xfrm>
          <a:solidFill>
            <a:schemeClr val="bg1"/>
          </a:solidFill>
          <a:ln w="38100">
            <a:solidFill>
              <a:srgbClr val="FB6BEA"/>
            </a:solidFill>
          </a:ln>
          <a:scene3d>
            <a:camera prst="orthographicFront"/>
            <a:lightRig rig="threePt" dir="t"/>
          </a:scene3d>
          <a:sp3d>
            <a:bevelT w="114300" prst="artDeco"/>
          </a:sp3d>
        </p:spPr>
        <p:txBody>
          <a:bodyPr>
            <a:normAutofit/>
            <a:sp3d extrusionH="57150">
              <a:bevelT w="38100" h="38100"/>
            </a:sp3d>
          </a:bodyPr>
          <a:lstStyle/>
          <a:p>
            <a:pPr marL="365760" indent="-914400">
              <a:buNone/>
            </a:pPr>
            <a:endParaRPr lang="en-US" sz="800" dirty="0" smtClean="0">
              <a:solidFill>
                <a:srgbClr val="008080"/>
              </a:solidFill>
              <a:latin typeface="Georgia" panose="02040502050405020303" pitchFamily="18" charset="0"/>
            </a:endParaRPr>
          </a:p>
          <a:p>
            <a:pPr marL="1920240" indent="-1920240">
              <a:lnSpc>
                <a:spcPct val="100000"/>
              </a:lnSpc>
              <a:spcBef>
                <a:spcPts val="0"/>
              </a:spcBef>
              <a:spcAft>
                <a:spcPts val="1800"/>
              </a:spcAft>
              <a:buNone/>
            </a:pPr>
            <a:r>
              <a:rPr lang="en-US" dirty="0" err="1" smtClean="0">
                <a:solidFill>
                  <a:srgbClr val="008080"/>
                </a:solidFill>
                <a:latin typeface="Georgia" panose="02040502050405020303" pitchFamily="18" charset="0"/>
              </a:rPr>
              <a:t>Deut</a:t>
            </a:r>
            <a:r>
              <a:rPr lang="en-US" dirty="0" smtClean="0">
                <a:solidFill>
                  <a:srgbClr val="008080"/>
                </a:solidFill>
                <a:latin typeface="Georgia" panose="02040502050405020303" pitchFamily="18" charset="0"/>
              </a:rPr>
              <a:t> 18:18</a:t>
            </a:r>
            <a:r>
              <a:rPr lang="en-US" dirty="0">
                <a:solidFill>
                  <a:prstClr val="black"/>
                </a:solidFill>
                <a:latin typeface="Georgia" panose="02040502050405020303" pitchFamily="18" charset="0"/>
              </a:rPr>
              <a:t>	</a:t>
            </a:r>
            <a:r>
              <a:rPr lang="en-US" dirty="0" smtClean="0">
                <a:solidFill>
                  <a:srgbClr val="0000FF"/>
                </a:solidFill>
                <a:latin typeface="Georgia" panose="02040502050405020303" pitchFamily="18" charset="0"/>
              </a:rPr>
              <a:t>‘I </a:t>
            </a:r>
            <a:r>
              <a:rPr lang="en-US" dirty="0">
                <a:solidFill>
                  <a:srgbClr val="0000FF"/>
                </a:solidFill>
                <a:latin typeface="Georgia" panose="02040502050405020303" pitchFamily="18" charset="0"/>
              </a:rPr>
              <a:t>shall raise up for them a Prophet like you out of the midst of their brothers. </a:t>
            </a:r>
            <a:r>
              <a:rPr lang="en-US" b="1" i="1" dirty="0">
                <a:solidFill>
                  <a:srgbClr val="9900CC"/>
                </a:solidFill>
                <a:latin typeface="Georgia" panose="02040502050405020303" pitchFamily="18" charset="0"/>
              </a:rPr>
              <a:t>And I shall put </a:t>
            </a:r>
            <a:r>
              <a:rPr lang="en-US" b="1" i="1" dirty="0">
                <a:ln w="13462">
                  <a:solidFill>
                    <a:schemeClr val="tx1"/>
                  </a:solidFill>
                  <a:prstDash val="solid"/>
                </a:ln>
                <a:solidFill>
                  <a:srgbClr val="34E9FC"/>
                </a:solidFill>
                <a:effectLst>
                  <a:glow rad="76200">
                    <a:srgbClr val="FFFF00"/>
                  </a:glow>
                  <a:outerShdw dist="38100" dir="2700000" algn="bl" rotWithShape="0">
                    <a:schemeClr val="accent5"/>
                  </a:outerShdw>
                </a:effectLst>
                <a:latin typeface="Georgia" panose="02040502050405020303" pitchFamily="18" charset="0"/>
              </a:rPr>
              <a:t>My</a:t>
            </a:r>
            <a:r>
              <a:rPr lang="en-US" b="1" i="1" dirty="0">
                <a:ln w="13462">
                  <a:solidFill>
                    <a:schemeClr val="tx1"/>
                  </a:solidFill>
                  <a:prstDash val="solid"/>
                </a:ln>
                <a:solidFill>
                  <a:srgbClr val="34E9FC"/>
                </a:solidFill>
                <a:effectLst>
                  <a:outerShdw dist="38100" dir="2700000" algn="bl" rotWithShape="0">
                    <a:schemeClr val="accent5"/>
                  </a:outerShdw>
                </a:effectLst>
                <a:latin typeface="Georgia" panose="02040502050405020303" pitchFamily="18" charset="0"/>
              </a:rPr>
              <a:t> Words in His mouth,</a:t>
            </a:r>
            <a:r>
              <a:rPr lang="en-US" b="1" i="1" dirty="0">
                <a:solidFill>
                  <a:srgbClr val="9900CC"/>
                </a:solidFill>
                <a:latin typeface="Georgia" panose="02040502050405020303" pitchFamily="18" charset="0"/>
              </a:rPr>
              <a:t> and He shall speak to them all that I command Him. </a:t>
            </a:r>
          </a:p>
          <a:p>
            <a:pPr marL="1920240" indent="-1920240">
              <a:lnSpc>
                <a:spcPct val="100000"/>
              </a:lnSpc>
              <a:spcBef>
                <a:spcPts val="0"/>
              </a:spcBef>
              <a:spcAft>
                <a:spcPts val="1800"/>
              </a:spcAft>
              <a:buNone/>
            </a:pPr>
            <a:r>
              <a:rPr lang="en-US" dirty="0" err="1" smtClean="0">
                <a:solidFill>
                  <a:srgbClr val="008080"/>
                </a:solidFill>
                <a:latin typeface="Georgia" panose="02040502050405020303" pitchFamily="18" charset="0"/>
              </a:rPr>
              <a:t>Deut</a:t>
            </a:r>
            <a:r>
              <a:rPr lang="en-US" dirty="0" smtClean="0">
                <a:solidFill>
                  <a:srgbClr val="008080"/>
                </a:solidFill>
                <a:latin typeface="Georgia" panose="02040502050405020303" pitchFamily="18" charset="0"/>
              </a:rPr>
              <a:t> 18:19</a:t>
            </a:r>
            <a:r>
              <a:rPr lang="en-US" dirty="0">
                <a:solidFill>
                  <a:prstClr val="black"/>
                </a:solidFill>
                <a:latin typeface="Georgia" panose="02040502050405020303" pitchFamily="18" charset="0"/>
              </a:rPr>
              <a:t>	</a:t>
            </a:r>
            <a:r>
              <a:rPr lang="en-US" dirty="0" smtClean="0">
                <a:solidFill>
                  <a:srgbClr val="0070C0"/>
                </a:solidFill>
                <a:latin typeface="Georgia" panose="02040502050405020303" pitchFamily="18" charset="0"/>
              </a:rPr>
              <a:t>‘And </a:t>
            </a:r>
            <a:r>
              <a:rPr lang="en-US" dirty="0">
                <a:solidFill>
                  <a:srgbClr val="0070C0"/>
                </a:solidFill>
                <a:latin typeface="Georgia" panose="02040502050405020303" pitchFamily="18" charset="0"/>
              </a:rPr>
              <a:t>it shall be, </a:t>
            </a:r>
            <a:r>
              <a:rPr lang="en-US" u="sng" dirty="0">
                <a:solidFill>
                  <a:srgbClr val="0070C0"/>
                </a:solidFill>
                <a:latin typeface="Georgia" panose="02040502050405020303" pitchFamily="18" charset="0"/>
              </a:rPr>
              <a:t>the man who does not listen to </a:t>
            </a:r>
            <a:r>
              <a:rPr lang="en-US" u="sng" dirty="0">
                <a:solidFill>
                  <a:srgbClr val="0070C0"/>
                </a:solidFill>
                <a:effectLst/>
                <a:latin typeface="Arial Black" pitchFamily="34" charset="0"/>
              </a:rPr>
              <a:t>My</a:t>
            </a:r>
            <a:r>
              <a:rPr lang="en-US" u="sng" dirty="0">
                <a:solidFill>
                  <a:srgbClr val="0070C0"/>
                </a:solidFill>
                <a:latin typeface="Georgia" panose="02040502050405020303" pitchFamily="18" charset="0"/>
              </a:rPr>
              <a:t> Words which He speaks in </a:t>
            </a:r>
            <a:r>
              <a:rPr lang="en-US" b="1" u="sng" dirty="0">
                <a:solidFill>
                  <a:srgbClr val="0070C0"/>
                </a:solidFill>
                <a:latin typeface="Arial Black" pitchFamily="34" charset="0"/>
              </a:rPr>
              <a:t>My</a:t>
            </a:r>
            <a:r>
              <a:rPr lang="en-US" u="sng" dirty="0">
                <a:solidFill>
                  <a:srgbClr val="0070C0"/>
                </a:solidFill>
                <a:latin typeface="Georgia" panose="02040502050405020303" pitchFamily="18" charset="0"/>
              </a:rPr>
              <a:t> Name</a:t>
            </a:r>
            <a:r>
              <a:rPr lang="en-US" dirty="0">
                <a:solidFill>
                  <a:srgbClr val="0070C0"/>
                </a:solidFill>
                <a:latin typeface="Georgia" panose="02040502050405020303" pitchFamily="18" charset="0"/>
              </a:rPr>
              <a:t>, </a:t>
            </a:r>
            <a:r>
              <a:rPr lang="en-US" u="sng" dirty="0">
                <a:solidFill>
                  <a:srgbClr val="0070C0"/>
                </a:solidFill>
                <a:latin typeface="Georgia" panose="02040502050405020303" pitchFamily="18" charset="0"/>
              </a:rPr>
              <a:t>I require it of him</a:t>
            </a:r>
            <a:r>
              <a:rPr lang="en-US" dirty="0" smtClean="0">
                <a:solidFill>
                  <a:srgbClr val="0070C0"/>
                </a:solidFill>
                <a:latin typeface="Georgia" panose="02040502050405020303" pitchFamily="18" charset="0"/>
              </a:rPr>
              <a:t>.’ </a:t>
            </a:r>
            <a:endParaRPr lang="en-US" dirty="0">
              <a:solidFill>
                <a:srgbClr val="0070C0"/>
              </a:solidFill>
              <a:latin typeface="Georgia" panose="02040502050405020303" pitchFamily="18" charset="0"/>
            </a:endParaRPr>
          </a:p>
          <a:p>
            <a:pPr marL="365760" indent="-914400">
              <a:spcBef>
                <a:spcPts val="0"/>
              </a:spcBef>
              <a:spcAft>
                <a:spcPts val="1200"/>
              </a:spcAft>
              <a:buNone/>
            </a:pPr>
            <a:r>
              <a:rPr lang="en-US" dirty="0" smtClean="0"/>
              <a:t>With this information in mind, when </a:t>
            </a:r>
            <a:r>
              <a:rPr lang="en-US" b="1" dirty="0">
                <a:solidFill>
                  <a:srgbClr val="0000FF"/>
                </a:solidFill>
              </a:rPr>
              <a:t>Y</a:t>
            </a:r>
            <a:r>
              <a:rPr lang="en-US" b="1" dirty="0" smtClean="0">
                <a:solidFill>
                  <a:srgbClr val="0000FF"/>
                </a:solidFill>
              </a:rPr>
              <a:t>ahusha</a:t>
            </a:r>
            <a:r>
              <a:rPr lang="en-US" dirty="0" smtClean="0"/>
              <a:t> told His brothers  –</a:t>
            </a:r>
            <a:endParaRPr lang="en-US" dirty="0"/>
          </a:p>
          <a:p>
            <a:pPr marL="0" indent="0">
              <a:buNone/>
            </a:pPr>
            <a:r>
              <a:rPr lang="en-US" sz="2000" i="1" dirty="0" smtClean="0">
                <a:solidFill>
                  <a:srgbClr val="008080"/>
                </a:solidFill>
                <a:latin typeface="Georgia" panose="02040502050405020303" pitchFamily="18" charset="0"/>
              </a:rPr>
              <a:t>	</a:t>
            </a:r>
            <a:endParaRPr lang="en-US" sz="2000" i="1" dirty="0">
              <a:solidFill>
                <a:srgbClr val="008080"/>
              </a:solidFill>
              <a:latin typeface="Georgia" panose="02040502050405020303" pitchFamily="18" charset="0"/>
            </a:endParaRPr>
          </a:p>
          <a:p>
            <a:pPr marL="0" indent="0">
              <a:buNone/>
            </a:pPr>
            <a:endParaRPr lang="en-US" sz="2000" i="1" dirty="0" smtClean="0">
              <a:solidFill>
                <a:srgbClr val="008080"/>
              </a:solidFill>
              <a:latin typeface="Georgia" panose="02040502050405020303" pitchFamily="18" charset="0"/>
            </a:endParaRPr>
          </a:p>
          <a:p>
            <a:pPr marL="0" indent="0">
              <a:buNone/>
            </a:pPr>
            <a:endParaRPr lang="en-US" sz="2000" i="1" dirty="0">
              <a:solidFill>
                <a:srgbClr val="008080"/>
              </a:solidFill>
              <a:latin typeface="Georgia" panose="02040502050405020303" pitchFamily="18" charset="0"/>
            </a:endParaRPr>
          </a:p>
          <a:p>
            <a:pPr marL="0" indent="0">
              <a:buNone/>
            </a:pPr>
            <a:r>
              <a:rPr lang="en-US" dirty="0" smtClean="0"/>
              <a:t>			  from</a:t>
            </a:r>
            <a:r>
              <a:rPr lang="en-US" i="1" dirty="0" smtClean="0">
                <a:solidFill>
                  <a:srgbClr val="E46C0A"/>
                </a:solidFill>
                <a:latin typeface="Georgia" panose="02040502050405020303" pitchFamily="18" charset="0"/>
              </a:rPr>
              <a:t> </a:t>
            </a:r>
            <a:r>
              <a:rPr lang="en-US" b="1" i="1" u="sng" dirty="0" smtClean="0">
                <a:solidFill>
                  <a:srgbClr val="0000FF"/>
                </a:solidFill>
                <a:latin typeface="Georgia" panose="02040502050405020303" pitchFamily="18" charset="0"/>
              </a:rPr>
              <a:t>Whom</a:t>
            </a:r>
            <a:r>
              <a:rPr lang="en-US" i="1" dirty="0" smtClean="0">
                <a:solidFill>
                  <a:srgbClr val="E46C0A"/>
                </a:solidFill>
                <a:latin typeface="Georgia" panose="02040502050405020303" pitchFamily="18" charset="0"/>
              </a:rPr>
              <a:t> </a:t>
            </a:r>
            <a:r>
              <a:rPr lang="en-US" dirty="0" smtClean="0"/>
              <a:t>did these words originate?</a:t>
            </a:r>
            <a:endParaRPr lang="en-US" dirty="0"/>
          </a:p>
        </p:txBody>
      </p:sp>
      <p:sp>
        <p:nvSpPr>
          <p:cNvPr id="4" name="Slide Number Placeholder 3"/>
          <p:cNvSpPr>
            <a:spLocks noGrp="1"/>
          </p:cNvSpPr>
          <p:nvPr>
            <p:ph type="sldNum" sz="quarter" idx="12"/>
          </p:nvPr>
        </p:nvSpPr>
        <p:spPr>
          <a:xfrm>
            <a:off x="9047022" y="6231658"/>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33</a:t>
            </a:fld>
            <a:endParaRPr lang="en-US" dirty="0">
              <a:solidFill>
                <a:schemeClr val="tx1"/>
              </a:solidFill>
            </a:endParaRPr>
          </a:p>
        </p:txBody>
      </p:sp>
      <p:sp>
        <p:nvSpPr>
          <p:cNvPr id="5" name="Rectangle 4"/>
          <p:cNvSpPr/>
          <p:nvPr/>
        </p:nvSpPr>
        <p:spPr>
          <a:xfrm>
            <a:off x="-11016" y="4783373"/>
            <a:ext cx="12192000" cy="990410"/>
          </a:xfrm>
          <a:prstGeom prst="rect">
            <a:avLst/>
          </a:prstGeom>
          <a:solidFill>
            <a:srgbClr val="0000CC"/>
          </a:solidFill>
          <a:ln w="57150">
            <a:solidFill>
              <a:srgbClr val="FFFF00"/>
            </a:solidFill>
          </a:ln>
          <a:effectLst>
            <a:glow rad="228600">
              <a:schemeClr val="accent1">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5800" b="1" i="1" dirty="0" smtClean="0">
                <a:ln>
                  <a:solidFill>
                    <a:srgbClr val="FF0066"/>
                  </a:solidFill>
                </a:ln>
                <a:solidFill>
                  <a:srgbClr val="34E9FC"/>
                </a:solidFill>
                <a:latin typeface="Georgia" panose="02040502050405020303" pitchFamily="18" charset="0"/>
              </a:rPr>
              <a:t>“My Time has not yet come ...”</a:t>
            </a:r>
            <a:endParaRPr lang="en-US" sz="5800" b="1" i="1" dirty="0">
              <a:ln>
                <a:solidFill>
                  <a:srgbClr val="FF0066"/>
                </a:solidFill>
              </a:ln>
              <a:solidFill>
                <a:srgbClr val="34E9FC"/>
              </a:solidFill>
              <a:latin typeface="Georgia" panose="02040502050405020303" pitchFamily="18" charset="0"/>
            </a:endParaRPr>
          </a:p>
        </p:txBody>
      </p:sp>
    </p:spTree>
    <p:extLst>
      <p:ext uri="{BB962C8B-B14F-4D97-AF65-F5344CB8AC3E}">
        <p14:creationId xmlns:p14="http://schemas.microsoft.com/office/powerpoint/2010/main" val="3622326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par>
                                <p:cTn id="11" presetID="2" presetClass="entr" presetSubtype="4" fill="hold" grpId="0" nodeType="withEffect">
                                  <p:stCondLst>
                                    <p:cond delay="300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par>
                                <p:cTn id="15" presetID="22" presetClass="entr" presetSubtype="8" fill="hold" nodeType="withEffect">
                                  <p:stCondLst>
                                    <p:cond delay="500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left)">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12" y="62345"/>
            <a:ext cx="11457954" cy="841663"/>
          </a:xfrm>
          <a:solidFill>
            <a:schemeClr val="bg2">
              <a:lumMod val="90000"/>
            </a:schemeClr>
          </a:solidFill>
          <a:ln w="57150">
            <a:solidFill>
              <a:srgbClr val="FFFF00"/>
            </a:solidFill>
          </a:ln>
          <a:effectLst>
            <a:glow rad="228600">
              <a:schemeClr val="accent2">
                <a:satMod val="175000"/>
                <a:alpha val="40000"/>
              </a:schemeClr>
            </a:glow>
          </a:effectLst>
          <a:scene3d>
            <a:camera prst="orthographicFront"/>
            <a:lightRig rig="threePt" dir="t"/>
          </a:scene3d>
          <a:sp3d>
            <a:bevelT w="114300" prst="artDeco"/>
          </a:sp3d>
        </p:spPr>
        <p:txBody>
          <a:bodyPr>
            <a:noAutofit/>
            <a:sp3d extrusionH="57150">
              <a:bevelT w="38100" h="38100"/>
            </a:sp3d>
          </a:bodyPr>
          <a:lstStyle/>
          <a:p>
            <a:pPr algn="ctr"/>
            <a:r>
              <a:rPr lang="en-US" sz="3800" dirty="0" smtClean="0"/>
              <a:t>Teaching by </a:t>
            </a:r>
            <a:r>
              <a:rPr lang="en-US" sz="3800" b="1" dirty="0" smtClean="0">
                <a:solidFill>
                  <a:srgbClr val="FF3399"/>
                </a:solidFill>
              </a:rPr>
              <a:t>example, </a:t>
            </a:r>
            <a:r>
              <a:rPr lang="en-US" sz="3800" dirty="0" smtClean="0"/>
              <a:t>or just simple conversation?</a:t>
            </a:r>
            <a:endParaRPr lang="en-US" sz="3800" dirty="0"/>
          </a:p>
        </p:txBody>
      </p:sp>
      <p:sp>
        <p:nvSpPr>
          <p:cNvPr id="3" name="Content Placeholder 2"/>
          <p:cNvSpPr>
            <a:spLocks noGrp="1"/>
          </p:cNvSpPr>
          <p:nvPr>
            <p:ph idx="1"/>
          </p:nvPr>
        </p:nvSpPr>
        <p:spPr>
          <a:xfrm>
            <a:off x="231819" y="990713"/>
            <a:ext cx="11706895" cy="5749373"/>
          </a:xfrm>
          <a:solidFill>
            <a:schemeClr val="bg1"/>
          </a:solidFill>
          <a:ln w="38100">
            <a:solidFill>
              <a:schemeClr val="accent2">
                <a:lumMod val="75000"/>
              </a:schemeClr>
            </a:solidFill>
          </a:ln>
          <a:effectLst>
            <a:innerShdw blurRad="114300">
              <a:prstClr val="black"/>
            </a:innerShdw>
          </a:effectLst>
          <a:scene3d>
            <a:camera prst="orthographicFront"/>
            <a:lightRig rig="threePt" dir="t"/>
          </a:scene3d>
          <a:sp3d>
            <a:bevelT w="114300" prst="artDeco"/>
          </a:sp3d>
        </p:spPr>
        <p:txBody>
          <a:bodyPr lIns="182880" tIns="182880">
            <a:normAutofit/>
            <a:sp3d extrusionH="57150">
              <a:bevelT w="38100" h="38100"/>
            </a:sp3d>
          </a:bodyPr>
          <a:lstStyle/>
          <a:p>
            <a:pPr marL="0" indent="0">
              <a:spcBef>
                <a:spcPts val="0"/>
              </a:spcBef>
              <a:spcAft>
                <a:spcPts val="1200"/>
              </a:spcAft>
              <a:buNone/>
            </a:pPr>
            <a:r>
              <a:rPr lang="en-US" dirty="0" smtClean="0"/>
              <a:t>When </a:t>
            </a:r>
            <a:r>
              <a:rPr lang="en-US" b="1" dirty="0" smtClean="0">
                <a:solidFill>
                  <a:srgbClr val="0000FF"/>
                </a:solidFill>
              </a:rPr>
              <a:t>Yahusha</a:t>
            </a:r>
            <a:r>
              <a:rPr lang="en-US" dirty="0" smtClean="0"/>
              <a:t> told His brothers  – </a:t>
            </a:r>
            <a:r>
              <a:rPr lang="en-US" b="1" dirty="0" smtClean="0">
                <a:solidFill>
                  <a:srgbClr val="0000FF"/>
                </a:solidFill>
              </a:rPr>
              <a:t>“My Time has not yet come...,” </a:t>
            </a:r>
            <a:r>
              <a:rPr lang="en-US" dirty="0" smtClean="0"/>
              <a:t>is it possible He was alluding to an </a:t>
            </a:r>
            <a:r>
              <a:rPr lang="en-US" b="1" dirty="0" smtClean="0">
                <a:solidFill>
                  <a:srgbClr val="FF0000"/>
                </a:solidFill>
              </a:rPr>
              <a:t>imposter calendar issue </a:t>
            </a:r>
            <a:r>
              <a:rPr lang="en-US" dirty="0" smtClean="0"/>
              <a:t>which was being enforced by the high priest at that time?  Would that also be the imposter high priest that later tore his faulty priestly garment? !! </a:t>
            </a:r>
            <a:endParaRPr lang="en-US" sz="500" dirty="0"/>
          </a:p>
          <a:p>
            <a:pPr marL="0" indent="0">
              <a:spcBef>
                <a:spcPts val="0"/>
              </a:spcBef>
              <a:spcAft>
                <a:spcPts val="1200"/>
              </a:spcAft>
              <a:buNone/>
            </a:pPr>
            <a:r>
              <a:rPr lang="en-US" dirty="0" smtClean="0"/>
              <a:t>Was </a:t>
            </a:r>
            <a:r>
              <a:rPr lang="en-US" b="1" dirty="0" smtClean="0">
                <a:solidFill>
                  <a:srgbClr val="0000FF"/>
                </a:solidFill>
              </a:rPr>
              <a:t>Yahusha</a:t>
            </a:r>
            <a:r>
              <a:rPr lang="en-US" dirty="0" smtClean="0"/>
              <a:t> </a:t>
            </a:r>
            <a:r>
              <a:rPr lang="en-US" b="1" dirty="0" smtClean="0">
                <a:solidFill>
                  <a:srgbClr val="FF0000"/>
                </a:solidFill>
              </a:rPr>
              <a:t>TEACHING</a:t>
            </a:r>
            <a:r>
              <a:rPr lang="en-US" dirty="0" smtClean="0"/>
              <a:t> his brothers with </a:t>
            </a:r>
            <a:r>
              <a:rPr lang="en-US" b="1" dirty="0" smtClean="0">
                <a:effectLst>
                  <a:glow rad="127000">
                    <a:srgbClr val="34E9FC"/>
                  </a:glow>
                </a:effectLst>
              </a:rPr>
              <a:t>WORDS</a:t>
            </a:r>
            <a:r>
              <a:rPr lang="en-US" dirty="0" smtClean="0"/>
              <a:t> instilled in Him from </a:t>
            </a:r>
            <a:r>
              <a:rPr lang="en-US" b="1" dirty="0" smtClean="0">
                <a:solidFill>
                  <a:srgbClr val="0000FF"/>
                </a:solidFill>
              </a:rPr>
              <a:t>Yahuah </a:t>
            </a:r>
            <a:r>
              <a:rPr lang="en-US" dirty="0" smtClean="0">
                <a:solidFill>
                  <a:srgbClr val="00B050"/>
                </a:solidFill>
              </a:rPr>
              <a:t>(Deut 18:18), </a:t>
            </a:r>
            <a:r>
              <a:rPr lang="en-US" dirty="0" smtClean="0"/>
              <a:t>and also by walking out His </a:t>
            </a:r>
            <a:r>
              <a:rPr lang="en-US" b="1" dirty="0" smtClean="0">
                <a:solidFill>
                  <a:srgbClr val="FF0000"/>
                </a:solidFill>
                <a:effectLst>
                  <a:glow rad="101600">
                    <a:srgbClr val="00FF00">
                      <a:alpha val="89000"/>
                    </a:srgbClr>
                  </a:glow>
                </a:effectLst>
              </a:rPr>
              <a:t>PHYSICAL  EXAMPLE?   </a:t>
            </a:r>
            <a:br>
              <a:rPr lang="en-US" b="1" dirty="0" smtClean="0">
                <a:solidFill>
                  <a:srgbClr val="FF0000"/>
                </a:solidFill>
                <a:effectLst>
                  <a:glow rad="101600">
                    <a:srgbClr val="00FF00">
                      <a:alpha val="89000"/>
                    </a:srgbClr>
                  </a:glow>
                </a:effectLst>
              </a:rPr>
            </a:br>
            <a:r>
              <a:rPr lang="en-US" dirty="0" smtClean="0"/>
              <a:t>Let’s read </a:t>
            </a:r>
            <a:r>
              <a:rPr lang="en-US" dirty="0"/>
              <a:t>His words </a:t>
            </a:r>
            <a:r>
              <a:rPr lang="en-US" dirty="0" smtClean="0"/>
              <a:t>further in the same conversation with His brothers –</a:t>
            </a:r>
          </a:p>
          <a:p>
            <a:pPr marL="1828800" lvl="0" indent="-1828800">
              <a:spcBef>
                <a:spcPts val="0"/>
              </a:spcBef>
              <a:spcAft>
                <a:spcPts val="1200"/>
              </a:spcAft>
              <a:buNone/>
            </a:pPr>
            <a:r>
              <a:rPr lang="en-US" dirty="0">
                <a:solidFill>
                  <a:srgbClr val="008080"/>
                </a:solidFill>
                <a:latin typeface="Georgia" panose="02040502050405020303" pitchFamily="18" charset="0"/>
              </a:rPr>
              <a:t>John </a:t>
            </a:r>
            <a:r>
              <a:rPr lang="en-US" dirty="0" smtClean="0">
                <a:solidFill>
                  <a:srgbClr val="008080"/>
                </a:solidFill>
                <a:latin typeface="Georgia" panose="02040502050405020303" pitchFamily="18" charset="0"/>
              </a:rPr>
              <a:t>7:17</a:t>
            </a:r>
            <a:r>
              <a:rPr lang="en-US" dirty="0">
                <a:solidFill>
                  <a:prstClr val="black"/>
                </a:solidFill>
                <a:latin typeface="Georgia" panose="02040502050405020303" pitchFamily="18" charset="0"/>
              </a:rPr>
              <a:t>	</a:t>
            </a:r>
            <a:r>
              <a:rPr lang="en-US" dirty="0" smtClean="0">
                <a:solidFill>
                  <a:srgbClr val="0000FF"/>
                </a:solidFill>
                <a:latin typeface="Georgia" panose="02040502050405020303" pitchFamily="18" charset="0"/>
              </a:rPr>
              <a:t>“If </a:t>
            </a:r>
            <a:r>
              <a:rPr lang="en-US" dirty="0">
                <a:solidFill>
                  <a:srgbClr val="0000FF"/>
                </a:solidFill>
                <a:latin typeface="Georgia" panose="02040502050405020303" pitchFamily="18" charset="0"/>
              </a:rPr>
              <a:t>anyone desires to do His desire, </a:t>
            </a:r>
            <a:r>
              <a:rPr lang="en-US" b="1" u="sng" dirty="0">
                <a:solidFill>
                  <a:srgbClr val="9900CC"/>
                </a:solidFill>
                <a:latin typeface="Georgia" panose="02040502050405020303" pitchFamily="18" charset="0"/>
              </a:rPr>
              <a:t>he shall know concerning the teaching</a:t>
            </a:r>
            <a:r>
              <a:rPr lang="en-US" b="1" dirty="0">
                <a:solidFill>
                  <a:srgbClr val="9900CC"/>
                </a:solidFill>
                <a:latin typeface="Georgia" panose="02040502050405020303" pitchFamily="18" charset="0"/>
              </a:rPr>
              <a:t>, </a:t>
            </a:r>
            <a:r>
              <a:rPr lang="en-US" i="1" dirty="0">
                <a:solidFill>
                  <a:srgbClr val="0000FF"/>
                </a:solidFill>
                <a:latin typeface="Georgia" panose="02040502050405020303" pitchFamily="18" charset="0"/>
              </a:rPr>
              <a:t>whether</a:t>
            </a:r>
            <a:r>
              <a:rPr lang="en-US" dirty="0">
                <a:solidFill>
                  <a:srgbClr val="0000FF"/>
                </a:solidFill>
                <a:latin typeface="Georgia" panose="02040502050405020303" pitchFamily="18" charset="0"/>
              </a:rPr>
              <a:t> it is from Elohim, or whether I speak from Myself. </a:t>
            </a:r>
          </a:p>
          <a:p>
            <a:pPr marL="1828800" lvl="0" indent="-1828800">
              <a:spcBef>
                <a:spcPts val="0"/>
              </a:spcBef>
              <a:spcAft>
                <a:spcPts val="1200"/>
              </a:spcAft>
              <a:buNone/>
            </a:pPr>
            <a:r>
              <a:rPr lang="en-US" dirty="0">
                <a:solidFill>
                  <a:srgbClr val="008080"/>
                </a:solidFill>
                <a:latin typeface="Georgia" panose="02040502050405020303" pitchFamily="18" charset="0"/>
              </a:rPr>
              <a:t>John  </a:t>
            </a:r>
            <a:r>
              <a:rPr lang="en-US" dirty="0" smtClean="0">
                <a:solidFill>
                  <a:srgbClr val="008080"/>
                </a:solidFill>
                <a:latin typeface="Georgia" panose="02040502050405020303" pitchFamily="18" charset="0"/>
              </a:rPr>
              <a:t>7:18</a:t>
            </a:r>
            <a:r>
              <a:rPr lang="en-US" dirty="0">
                <a:solidFill>
                  <a:prstClr val="black"/>
                </a:solidFill>
                <a:latin typeface="Georgia" panose="02040502050405020303" pitchFamily="18" charset="0"/>
              </a:rPr>
              <a:t>	</a:t>
            </a:r>
            <a:r>
              <a:rPr lang="en-US" dirty="0" smtClean="0">
                <a:solidFill>
                  <a:srgbClr val="0000FF"/>
                </a:solidFill>
                <a:latin typeface="Georgia" panose="02040502050405020303" pitchFamily="18" charset="0"/>
              </a:rPr>
              <a:t>“He </a:t>
            </a:r>
            <a:r>
              <a:rPr lang="en-US" dirty="0">
                <a:solidFill>
                  <a:srgbClr val="0000FF"/>
                </a:solidFill>
                <a:latin typeface="Georgia" panose="02040502050405020303" pitchFamily="18" charset="0"/>
              </a:rPr>
              <a:t>who speaks from himself is seeking his own esteem, but He who seeks the esteem of the One who sent Him is true, and no unrighteousness is in Him. </a:t>
            </a:r>
          </a:p>
        </p:txBody>
      </p:sp>
      <p:sp>
        <p:nvSpPr>
          <p:cNvPr id="4" name="Slide Number Placeholder 3"/>
          <p:cNvSpPr>
            <a:spLocks noGrp="1"/>
          </p:cNvSpPr>
          <p:nvPr>
            <p:ph type="sldNum" sz="quarter" idx="12"/>
          </p:nvPr>
        </p:nvSpPr>
        <p:spPr>
          <a:xfrm>
            <a:off x="9109368" y="6294004"/>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lumMod val="95000"/>
                    <a:lumOff val="5000"/>
                  </a:schemeClr>
                </a:solidFill>
              </a:rPr>
              <a:t>34</a:t>
            </a:fld>
            <a:endParaRPr lang="en-US" dirty="0">
              <a:solidFill>
                <a:schemeClr val="tx1">
                  <a:lumMod val="95000"/>
                  <a:lumOff val="5000"/>
                </a:schemeClr>
              </a:solidFill>
            </a:endParaRPr>
          </a:p>
        </p:txBody>
      </p:sp>
    </p:spTree>
    <p:extLst>
      <p:ext uri="{BB962C8B-B14F-4D97-AF65-F5344CB8AC3E}">
        <p14:creationId xmlns:p14="http://schemas.microsoft.com/office/powerpoint/2010/main" val="1213443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1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1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59" y="197427"/>
            <a:ext cx="7426962" cy="832610"/>
          </a:xfrm>
          <a:gradFill>
            <a:gsLst>
              <a:gs pos="0">
                <a:srgbClr val="00FF00"/>
              </a:gs>
              <a:gs pos="50000">
                <a:schemeClr val="bg2">
                  <a:tint val="98000"/>
                  <a:satMod val="130000"/>
                  <a:shade val="90000"/>
                  <a:lumMod val="103000"/>
                </a:schemeClr>
              </a:gs>
              <a:gs pos="100000">
                <a:schemeClr val="bg2">
                  <a:shade val="63000"/>
                  <a:satMod val="120000"/>
                </a:schemeClr>
              </a:gs>
            </a:gsLst>
            <a:lin ang="5400000" scaled="0"/>
          </a:gradFill>
          <a:ln>
            <a:solidFill>
              <a:schemeClr val="bg2">
                <a:lumMod val="50000"/>
              </a:schemeClr>
            </a:solidFill>
          </a:ln>
          <a:effectLst>
            <a:glow rad="228600">
              <a:srgbClr val="CC0099">
                <a:alpha val="40000"/>
              </a:srgbClr>
            </a:glow>
          </a:effectLst>
          <a:scene3d>
            <a:camera prst="orthographicFront"/>
            <a:lightRig rig="threePt" dir="t"/>
          </a:scene3d>
          <a:sp3d>
            <a:bevelT w="114300" prst="artDeco"/>
          </a:sp3d>
        </p:spPr>
        <p:txBody>
          <a:bodyPr>
            <a:sp3d extrusionH="57150">
              <a:bevelT w="38100" h="38100"/>
            </a:sp3d>
          </a:bodyPr>
          <a:lstStyle/>
          <a:p>
            <a:pPr algn="ctr"/>
            <a:r>
              <a:rPr lang="en-US" b="1" dirty="0" smtClean="0">
                <a:solidFill>
                  <a:srgbClr val="0000FF"/>
                </a:solidFill>
              </a:rPr>
              <a:t>Yahusha’s</a:t>
            </a:r>
            <a:r>
              <a:rPr lang="en-US" dirty="0" smtClean="0">
                <a:solidFill>
                  <a:srgbClr val="0000FF"/>
                </a:solidFill>
              </a:rPr>
              <a:t>  </a:t>
            </a:r>
            <a:r>
              <a:rPr lang="en-US" b="1" dirty="0" smtClean="0">
                <a:solidFill>
                  <a:srgbClr val="0000FF"/>
                </a:solidFill>
              </a:rPr>
              <a:t>Example</a:t>
            </a:r>
            <a:endParaRPr lang="en-US" b="1" dirty="0">
              <a:solidFill>
                <a:srgbClr val="0000FF"/>
              </a:solidFill>
            </a:endParaRPr>
          </a:p>
        </p:txBody>
      </p:sp>
      <p:sp>
        <p:nvSpPr>
          <p:cNvPr id="3" name="Content Placeholder 2"/>
          <p:cNvSpPr>
            <a:spLocks noGrp="1"/>
          </p:cNvSpPr>
          <p:nvPr>
            <p:ph idx="1"/>
          </p:nvPr>
        </p:nvSpPr>
        <p:spPr>
          <a:xfrm>
            <a:off x="280555" y="1315993"/>
            <a:ext cx="11565083" cy="5209504"/>
          </a:xfrm>
          <a:solidFill>
            <a:schemeClr val="bg1">
              <a:lumMod val="85000"/>
            </a:schemeClr>
          </a:solidFill>
          <a:ln w="76200">
            <a:solidFill>
              <a:srgbClr val="0000FF"/>
            </a:solidFill>
          </a:ln>
          <a:effectLst>
            <a:glow rad="228600">
              <a:schemeClr val="accent4">
                <a:satMod val="175000"/>
                <a:alpha val="40000"/>
              </a:schemeClr>
            </a:glow>
          </a:effectLst>
          <a:scene3d>
            <a:camera prst="orthographicFront"/>
            <a:lightRig rig="threePt" dir="t"/>
          </a:scene3d>
          <a:sp3d>
            <a:bevelT w="139700" h="139700" prst="divot"/>
          </a:sp3d>
        </p:spPr>
        <p:txBody>
          <a:bodyPr lIns="182880" tIns="182880">
            <a:normAutofit/>
            <a:sp3d extrusionH="57150">
              <a:bevelT w="38100" h="38100"/>
            </a:sp3d>
          </a:bodyPr>
          <a:lstStyle/>
          <a:p>
            <a:pPr marL="1920240" indent="-1920240">
              <a:lnSpc>
                <a:spcPct val="110000"/>
              </a:lnSpc>
              <a:spcBef>
                <a:spcPts val="0"/>
              </a:spcBef>
              <a:spcAft>
                <a:spcPts val="1800"/>
              </a:spcAft>
              <a:buNone/>
            </a:pPr>
            <a:r>
              <a:rPr lang="en-US" dirty="0" smtClean="0">
                <a:solidFill>
                  <a:srgbClr val="008080"/>
                </a:solidFill>
                <a:latin typeface="Georgia" panose="02040502050405020303" pitchFamily="18" charset="0"/>
              </a:rPr>
              <a:t>Luke 24:27</a:t>
            </a:r>
            <a:r>
              <a:rPr lang="en-US" dirty="0">
                <a:solidFill>
                  <a:prstClr val="black"/>
                </a:solidFill>
                <a:latin typeface="Georgia" panose="02040502050405020303" pitchFamily="18" charset="0"/>
              </a:rPr>
              <a:t>	</a:t>
            </a:r>
            <a:r>
              <a:rPr lang="en-US" dirty="0" smtClean="0">
                <a:solidFill>
                  <a:schemeClr val="accent2">
                    <a:lumMod val="75000"/>
                  </a:schemeClr>
                </a:solidFill>
                <a:latin typeface="Georgia" panose="02040502050405020303" pitchFamily="18" charset="0"/>
              </a:rPr>
              <a:t>And </a:t>
            </a:r>
            <a:r>
              <a:rPr lang="en-US" dirty="0">
                <a:solidFill>
                  <a:schemeClr val="accent2">
                    <a:lumMod val="75000"/>
                  </a:schemeClr>
                </a:solidFill>
                <a:latin typeface="Georgia" panose="02040502050405020303" pitchFamily="18" charset="0"/>
              </a:rPr>
              <a:t>beginning at </a:t>
            </a:r>
            <a:r>
              <a:rPr lang="en-US" dirty="0" err="1">
                <a:solidFill>
                  <a:schemeClr val="accent2">
                    <a:lumMod val="75000"/>
                  </a:schemeClr>
                </a:solidFill>
                <a:latin typeface="Georgia" panose="02040502050405020303" pitchFamily="18" charset="0"/>
              </a:rPr>
              <a:t>Mosheh</a:t>
            </a:r>
            <a:r>
              <a:rPr lang="en-US" dirty="0">
                <a:solidFill>
                  <a:schemeClr val="accent2">
                    <a:lumMod val="75000"/>
                  </a:schemeClr>
                </a:solidFill>
                <a:latin typeface="Georgia" panose="02040502050405020303" pitchFamily="18" charset="0"/>
              </a:rPr>
              <a:t> </a:t>
            </a:r>
            <a:r>
              <a:rPr lang="en-US" b="1" dirty="0" smtClean="0">
                <a:solidFill>
                  <a:srgbClr val="0000FF"/>
                </a:solidFill>
                <a:latin typeface="Arial Black" panose="020B0A04020102020204" pitchFamily="34" charset="0"/>
              </a:rPr>
              <a:t>[Torah] </a:t>
            </a:r>
            <a:r>
              <a:rPr lang="en-US" dirty="0" smtClean="0">
                <a:solidFill>
                  <a:schemeClr val="accent2">
                    <a:lumMod val="75000"/>
                  </a:schemeClr>
                </a:solidFill>
                <a:latin typeface="Georgia" panose="02040502050405020303" pitchFamily="18" charset="0"/>
              </a:rPr>
              <a:t>and </a:t>
            </a:r>
            <a:r>
              <a:rPr lang="en-US" dirty="0">
                <a:solidFill>
                  <a:schemeClr val="accent2">
                    <a:lumMod val="75000"/>
                  </a:schemeClr>
                </a:solidFill>
                <a:latin typeface="Georgia" panose="02040502050405020303" pitchFamily="18" charset="0"/>
              </a:rPr>
              <a:t>all the Prophets, He was explaining to them in all the Scriptures the </a:t>
            </a:r>
            <a:r>
              <a:rPr lang="en-US" i="1" dirty="0">
                <a:solidFill>
                  <a:schemeClr val="accent2">
                    <a:lumMod val="75000"/>
                  </a:schemeClr>
                </a:solidFill>
                <a:latin typeface="Georgia" panose="02040502050405020303" pitchFamily="18" charset="0"/>
              </a:rPr>
              <a:t>matters</a:t>
            </a:r>
            <a:r>
              <a:rPr lang="en-US" dirty="0">
                <a:solidFill>
                  <a:schemeClr val="accent2">
                    <a:lumMod val="75000"/>
                  </a:schemeClr>
                </a:solidFill>
                <a:latin typeface="Georgia" panose="02040502050405020303" pitchFamily="18" charset="0"/>
              </a:rPr>
              <a:t> concerning Himself</a:t>
            </a:r>
            <a:r>
              <a:rPr lang="en-US" dirty="0" smtClean="0">
                <a:solidFill>
                  <a:schemeClr val="accent2">
                    <a:lumMod val="75000"/>
                  </a:schemeClr>
                </a:solidFill>
                <a:latin typeface="Georgia" panose="02040502050405020303" pitchFamily="18" charset="0"/>
              </a:rPr>
              <a:t>.</a:t>
            </a:r>
            <a:endParaRPr lang="en-US" dirty="0">
              <a:solidFill>
                <a:schemeClr val="accent2">
                  <a:lumMod val="75000"/>
                </a:schemeClr>
              </a:solidFill>
              <a:latin typeface="Georgia" panose="02040502050405020303" pitchFamily="18" charset="0"/>
            </a:endParaRPr>
          </a:p>
          <a:p>
            <a:pPr marL="0" indent="0">
              <a:spcBef>
                <a:spcPts val="0"/>
              </a:spcBef>
              <a:spcAft>
                <a:spcPts val="1800"/>
              </a:spcAft>
              <a:buNone/>
            </a:pPr>
            <a:r>
              <a:rPr lang="en-US" b="1" dirty="0" smtClean="0">
                <a:solidFill>
                  <a:srgbClr val="0000FF"/>
                </a:solidFill>
              </a:rPr>
              <a:t>Yahusha</a:t>
            </a:r>
            <a:r>
              <a:rPr lang="en-US" dirty="0" smtClean="0">
                <a:solidFill>
                  <a:schemeClr val="accent2">
                    <a:lumMod val="75000"/>
                  </a:schemeClr>
                </a:solidFill>
              </a:rPr>
              <a:t> </a:t>
            </a:r>
            <a:r>
              <a:rPr lang="en-US" dirty="0" smtClean="0"/>
              <a:t>tells us </a:t>
            </a:r>
            <a:r>
              <a:rPr lang="en-US" dirty="0" smtClean="0">
                <a:solidFill>
                  <a:srgbClr val="00B050"/>
                </a:solidFill>
              </a:rPr>
              <a:t>(John 7:17) </a:t>
            </a:r>
            <a:r>
              <a:rPr lang="en-US" u="sng" dirty="0" smtClean="0"/>
              <a:t>if we truly desire to know His ways</a:t>
            </a:r>
            <a:r>
              <a:rPr lang="en-US" dirty="0" smtClean="0"/>
              <a:t> we will be given that understanding. </a:t>
            </a:r>
            <a:endParaRPr lang="en-US" dirty="0"/>
          </a:p>
          <a:p>
            <a:pPr marL="0" indent="0">
              <a:spcBef>
                <a:spcPts val="0"/>
              </a:spcBef>
              <a:spcAft>
                <a:spcPts val="1800"/>
              </a:spcAft>
              <a:buNone/>
            </a:pPr>
            <a:r>
              <a:rPr lang="en-US" dirty="0" smtClean="0"/>
              <a:t>So, if we are truly desiring to be on the</a:t>
            </a:r>
            <a:r>
              <a:rPr lang="en-US" b="1" dirty="0" smtClean="0">
                <a:solidFill>
                  <a:srgbClr val="FF0000"/>
                </a:solidFill>
              </a:rPr>
              <a:t> correct </a:t>
            </a:r>
            <a:r>
              <a:rPr lang="en-US" dirty="0" smtClean="0"/>
              <a:t>Worship Calendar of </a:t>
            </a:r>
            <a:r>
              <a:rPr lang="en-US" b="1" dirty="0" smtClean="0">
                <a:solidFill>
                  <a:srgbClr val="0000FF"/>
                </a:solidFill>
              </a:rPr>
              <a:t>Yahuah, </a:t>
            </a:r>
            <a:r>
              <a:rPr lang="en-US" dirty="0" smtClean="0"/>
              <a:t>would it be appropriate to search the </a:t>
            </a:r>
            <a:r>
              <a:rPr lang="en-US" dirty="0" smtClean="0">
                <a:solidFill>
                  <a:srgbClr val="0000FF"/>
                </a:solidFill>
                <a:latin typeface="Arial Black" panose="020B0A04020102020204" pitchFamily="34" charset="0"/>
              </a:rPr>
              <a:t>Torah</a:t>
            </a:r>
            <a:r>
              <a:rPr lang="en-US" dirty="0" smtClean="0"/>
              <a:t> for information exposing –  </a:t>
            </a:r>
            <a:br>
              <a:rPr lang="en-US" dirty="0" smtClean="0"/>
            </a:br>
            <a:r>
              <a:rPr lang="en-US" b="1" dirty="0" smtClean="0">
                <a:solidFill>
                  <a:srgbClr val="0000FF"/>
                </a:solidFill>
              </a:rPr>
              <a:t>“MY TIME”?????  </a:t>
            </a:r>
            <a:r>
              <a:rPr lang="en-US" dirty="0" smtClean="0"/>
              <a:t>(Reference to </a:t>
            </a:r>
            <a:r>
              <a:rPr lang="en-US" dirty="0" smtClean="0">
                <a:solidFill>
                  <a:srgbClr val="00B050"/>
                </a:solidFill>
              </a:rPr>
              <a:t>John 7:6.)</a:t>
            </a:r>
          </a:p>
          <a:p>
            <a:pPr marL="0" indent="0">
              <a:spcBef>
                <a:spcPts val="0"/>
              </a:spcBef>
              <a:spcAft>
                <a:spcPts val="1800"/>
              </a:spcAft>
              <a:buNone/>
            </a:pPr>
            <a:r>
              <a:rPr lang="en-US" dirty="0" smtClean="0">
                <a:solidFill>
                  <a:srgbClr val="FF0000"/>
                </a:solidFill>
              </a:rPr>
              <a:t>Or, should we just accept the Rabbinical </a:t>
            </a:r>
            <a:r>
              <a:rPr lang="en-US" dirty="0" err="1" smtClean="0">
                <a:solidFill>
                  <a:srgbClr val="FF0000"/>
                </a:solidFill>
              </a:rPr>
              <a:t>Luni</a:t>
            </a:r>
            <a:r>
              <a:rPr lang="en-US" dirty="0" smtClean="0">
                <a:solidFill>
                  <a:srgbClr val="FF0000"/>
                </a:solidFill>
              </a:rPr>
              <a:t>/Solar calendar named the  “Hebraic Calendar” which is formulated and promoted by Judaism today?</a:t>
            </a:r>
            <a:endParaRPr lang="en-US" dirty="0">
              <a:solidFill>
                <a:srgbClr val="FF0000"/>
              </a:solidFill>
            </a:endParaRPr>
          </a:p>
        </p:txBody>
      </p:sp>
      <p:sp>
        <p:nvSpPr>
          <p:cNvPr id="4" name="Slide Number Placeholder 3"/>
          <p:cNvSpPr>
            <a:spLocks noGrp="1"/>
          </p:cNvSpPr>
          <p:nvPr>
            <p:ph type="sldNum" sz="quarter" idx="12"/>
          </p:nvPr>
        </p:nvSpPr>
        <p:spPr>
          <a:xfrm>
            <a:off x="9047022" y="6127748"/>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lumMod val="95000"/>
                    <a:lumOff val="5000"/>
                  </a:schemeClr>
                </a:solidFill>
              </a:rPr>
              <a:t>35</a:t>
            </a:fld>
            <a:endParaRPr lang="en-US" dirty="0">
              <a:solidFill>
                <a:schemeClr val="tx1">
                  <a:lumMod val="95000"/>
                  <a:lumOff val="5000"/>
                </a:schemeClr>
              </a:solidFill>
            </a:endParaRPr>
          </a:p>
        </p:txBody>
      </p:sp>
    </p:spTree>
    <p:extLst>
      <p:ext uri="{BB962C8B-B14F-4D97-AF65-F5344CB8AC3E}">
        <p14:creationId xmlns:p14="http://schemas.microsoft.com/office/powerpoint/2010/main" val="432840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up)">
                                      <p:cBhvr>
                                        <p:cTn id="14"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0830" y="68557"/>
            <a:ext cx="5383370" cy="793889"/>
          </a:xfrm>
          <a:solidFill>
            <a:schemeClr val="bg1">
              <a:lumMod val="85000"/>
            </a:schemeClr>
          </a:solidFill>
          <a:ln>
            <a:solidFill>
              <a:schemeClr val="bg1">
                <a:lumMod val="50000"/>
              </a:schemeClr>
            </a:solidFill>
          </a:ln>
          <a:effectLst>
            <a:glow rad="101600">
              <a:srgbClr val="FF0000">
                <a:alpha val="60000"/>
              </a:srgbClr>
            </a:glow>
          </a:effectLst>
          <a:scene3d>
            <a:camera prst="orthographicFront"/>
            <a:lightRig rig="threePt" dir="t"/>
          </a:scene3d>
          <a:sp3d>
            <a:bevelT/>
          </a:sp3d>
        </p:spPr>
        <p:txBody>
          <a:bodyPr>
            <a:normAutofit fontScale="90000"/>
            <a:sp3d extrusionH="57150">
              <a:bevelT w="38100" h="38100"/>
            </a:sp3d>
          </a:bodyPr>
          <a:lstStyle/>
          <a:p>
            <a:pPr algn="ctr"/>
            <a:r>
              <a:rPr lang="en-US" b="1" dirty="0" err="1" smtClean="0">
                <a:solidFill>
                  <a:srgbClr val="0000FF"/>
                </a:solidFill>
              </a:rPr>
              <a:t>Yahusha’s</a:t>
            </a:r>
            <a:r>
              <a:rPr lang="en-US" b="1" dirty="0" smtClean="0">
                <a:solidFill>
                  <a:srgbClr val="0000FF"/>
                </a:solidFill>
              </a:rPr>
              <a:t> </a:t>
            </a:r>
            <a:r>
              <a:rPr lang="en-US" u="sng" dirty="0" smtClean="0">
                <a:solidFill>
                  <a:srgbClr val="CC0099"/>
                </a:solidFill>
                <a:latin typeface="Arial Black" panose="020B0A04020102020204" pitchFamily="34" charset="0"/>
              </a:rPr>
              <a:t>HAMMER</a:t>
            </a:r>
            <a:endParaRPr lang="en-US" u="sng" dirty="0">
              <a:solidFill>
                <a:srgbClr val="CC0099"/>
              </a:solidFill>
              <a:latin typeface="Arial Black" panose="020B0A04020102020204" pitchFamily="34" charset="0"/>
            </a:endParaRPr>
          </a:p>
        </p:txBody>
      </p:sp>
      <p:sp>
        <p:nvSpPr>
          <p:cNvPr id="3" name="Content Placeholder 2"/>
          <p:cNvSpPr>
            <a:spLocks noGrp="1"/>
          </p:cNvSpPr>
          <p:nvPr>
            <p:ph idx="1"/>
          </p:nvPr>
        </p:nvSpPr>
        <p:spPr>
          <a:xfrm>
            <a:off x="309093" y="972649"/>
            <a:ext cx="11500834" cy="5708708"/>
          </a:xfrm>
          <a:solidFill>
            <a:schemeClr val="accent4">
              <a:lumMod val="60000"/>
              <a:lumOff val="40000"/>
            </a:schemeClr>
          </a:solidFill>
          <a:ln w="38100">
            <a:solidFill>
              <a:srgbClr val="FF0000"/>
            </a:solidFill>
          </a:ln>
          <a:effectLst>
            <a:glow rad="228600">
              <a:schemeClr val="accent1">
                <a:satMod val="175000"/>
                <a:alpha val="40000"/>
              </a:schemeClr>
            </a:glow>
          </a:effectLst>
          <a:scene3d>
            <a:camera prst="orthographicFront"/>
            <a:lightRig rig="threePt" dir="t"/>
          </a:scene3d>
          <a:sp3d>
            <a:bevelT w="114300" prst="artDeco"/>
          </a:sp3d>
        </p:spPr>
        <p:txBody>
          <a:bodyPr lIns="182880">
            <a:normAutofit fontScale="92500" lnSpcReduction="10000"/>
            <a:sp3d extrusionH="57150">
              <a:bevelT w="38100" h="38100"/>
            </a:sp3d>
          </a:bodyPr>
          <a:lstStyle/>
          <a:p>
            <a:pPr marL="365760" indent="-914400">
              <a:buNone/>
            </a:pPr>
            <a:endParaRPr lang="en-US" sz="800" dirty="0" smtClean="0">
              <a:solidFill>
                <a:srgbClr val="008080"/>
              </a:solidFill>
              <a:latin typeface="Georgia" panose="02040502050405020303" pitchFamily="18" charset="0"/>
            </a:endParaRPr>
          </a:p>
          <a:p>
            <a:pPr marL="365760" indent="-914400">
              <a:buNone/>
            </a:pPr>
            <a:r>
              <a:rPr lang="en-US" dirty="0" smtClean="0">
                <a:solidFill>
                  <a:srgbClr val="008080"/>
                </a:solidFill>
                <a:latin typeface="Georgia" panose="02040502050405020303" pitchFamily="18" charset="0"/>
              </a:rPr>
              <a:t>John </a:t>
            </a:r>
            <a:r>
              <a:rPr lang="en-US" dirty="0">
                <a:solidFill>
                  <a:srgbClr val="008080"/>
                </a:solidFill>
                <a:latin typeface="Georgia" panose="02040502050405020303" pitchFamily="18" charset="0"/>
              </a:rPr>
              <a:t>7:19</a:t>
            </a:r>
            <a:r>
              <a:rPr lang="en-US" dirty="0">
                <a:solidFill>
                  <a:prstClr val="black"/>
                </a:solidFill>
                <a:latin typeface="Georgia" panose="02040502050405020303" pitchFamily="18" charset="0"/>
              </a:rPr>
              <a:t>  </a:t>
            </a:r>
            <a:endParaRPr lang="en-US" dirty="0" smtClean="0">
              <a:solidFill>
                <a:prstClr val="black"/>
              </a:solidFill>
              <a:latin typeface="Georgia" panose="02040502050405020303" pitchFamily="18" charset="0"/>
            </a:endParaRPr>
          </a:p>
          <a:p>
            <a:pPr marL="365760" indent="-914400">
              <a:spcAft>
                <a:spcPts val="1200"/>
              </a:spcAft>
              <a:buNone/>
            </a:pPr>
            <a:r>
              <a:rPr lang="en-US" dirty="0">
                <a:solidFill>
                  <a:prstClr val="black"/>
                </a:solidFill>
                <a:latin typeface="Georgia" panose="02040502050405020303" pitchFamily="18" charset="0"/>
              </a:rPr>
              <a:t>	</a:t>
            </a:r>
            <a:r>
              <a:rPr lang="en-US" dirty="0" smtClean="0">
                <a:solidFill>
                  <a:prstClr val="black"/>
                </a:solidFill>
                <a:latin typeface="Georgia" panose="02040502050405020303" pitchFamily="18" charset="0"/>
              </a:rPr>
              <a:t>“</a:t>
            </a:r>
            <a:r>
              <a:rPr lang="en-US" dirty="0">
                <a:solidFill>
                  <a:prstClr val="black"/>
                </a:solidFill>
                <a:latin typeface="Georgia" panose="02040502050405020303" pitchFamily="18" charset="0"/>
              </a:rPr>
              <a:t>Did not </a:t>
            </a:r>
            <a:r>
              <a:rPr lang="en-US" dirty="0" err="1">
                <a:solidFill>
                  <a:prstClr val="black"/>
                </a:solidFill>
                <a:latin typeface="Georgia" panose="02040502050405020303" pitchFamily="18" charset="0"/>
              </a:rPr>
              <a:t>Mosheh</a:t>
            </a:r>
            <a:r>
              <a:rPr lang="en-US" dirty="0">
                <a:solidFill>
                  <a:prstClr val="black"/>
                </a:solidFill>
                <a:latin typeface="Georgia" panose="02040502050405020303" pitchFamily="18" charset="0"/>
              </a:rPr>
              <a:t> give you the Torah? </a:t>
            </a:r>
            <a:r>
              <a:rPr lang="en-US" dirty="0" smtClean="0">
                <a:solidFill>
                  <a:prstClr val="black"/>
                </a:solidFill>
                <a:latin typeface="Georgia" panose="02040502050405020303" pitchFamily="18" charset="0"/>
              </a:rPr>
              <a:t/>
            </a:r>
            <a:br>
              <a:rPr lang="en-US" dirty="0" smtClean="0">
                <a:solidFill>
                  <a:prstClr val="black"/>
                </a:solidFill>
                <a:latin typeface="Georgia" panose="02040502050405020303" pitchFamily="18" charset="0"/>
              </a:rPr>
            </a:br>
            <a:r>
              <a:rPr lang="en-US" sz="5400" dirty="0" smtClean="0">
                <a:solidFill>
                  <a:srgbClr val="0000FF"/>
                </a:solidFill>
                <a:latin typeface="Georgia" panose="02040502050405020303" pitchFamily="18" charset="0"/>
              </a:rPr>
              <a:t>Yet </a:t>
            </a:r>
            <a:r>
              <a:rPr lang="en-US" sz="5400" dirty="0">
                <a:solidFill>
                  <a:srgbClr val="0000FF"/>
                </a:solidFill>
                <a:latin typeface="Georgia" panose="02040502050405020303" pitchFamily="18" charset="0"/>
              </a:rPr>
              <a:t>not one of you </a:t>
            </a:r>
            <a:r>
              <a:rPr lang="en-US" sz="5400" dirty="0" smtClean="0">
                <a:solidFill>
                  <a:srgbClr val="0000FF"/>
                </a:solidFill>
                <a:latin typeface="Georgia" panose="02040502050405020303" pitchFamily="18" charset="0"/>
              </a:rPr>
              <a:t>	</a:t>
            </a:r>
            <a:r>
              <a:rPr lang="en-US" sz="5400" dirty="0">
                <a:solidFill>
                  <a:srgbClr val="0000FF"/>
                </a:solidFill>
                <a:latin typeface="Georgia" panose="02040502050405020303" pitchFamily="18" charset="0"/>
              </a:rPr>
              <a:t> </a:t>
            </a:r>
            <a:r>
              <a:rPr lang="en-US" sz="5400" dirty="0" smtClean="0">
                <a:solidFill>
                  <a:srgbClr val="0000FF"/>
                </a:solidFill>
                <a:latin typeface="Georgia" panose="02040502050405020303" pitchFamily="18" charset="0"/>
              </a:rPr>
              <a:t>     the </a:t>
            </a:r>
            <a:r>
              <a:rPr lang="en-US" sz="5400" dirty="0">
                <a:solidFill>
                  <a:srgbClr val="0000FF"/>
                </a:solidFill>
                <a:latin typeface="Georgia" panose="02040502050405020303" pitchFamily="18" charset="0"/>
              </a:rPr>
              <a:t>Torah</a:t>
            </a:r>
            <a:r>
              <a:rPr lang="en-US" sz="5400" dirty="0" smtClean="0">
                <a:solidFill>
                  <a:srgbClr val="0000FF"/>
                </a:solidFill>
                <a:latin typeface="Georgia" panose="02040502050405020303" pitchFamily="18" charset="0"/>
              </a:rPr>
              <a:t>!</a:t>
            </a:r>
            <a:r>
              <a:rPr lang="en-US" sz="5400" dirty="0" smtClean="0">
                <a:solidFill>
                  <a:prstClr val="black"/>
                </a:solidFill>
                <a:latin typeface="Georgia" panose="02040502050405020303" pitchFamily="18" charset="0"/>
              </a:rPr>
              <a:t> </a:t>
            </a:r>
            <a:r>
              <a:rPr lang="en-US" sz="7200" dirty="0" smtClean="0">
                <a:solidFill>
                  <a:prstClr val="black"/>
                </a:solidFill>
                <a:latin typeface="Georgia" panose="02040502050405020303" pitchFamily="18" charset="0"/>
              </a:rPr>
              <a:t/>
            </a:r>
            <a:br>
              <a:rPr lang="en-US" sz="7200" dirty="0" smtClean="0">
                <a:solidFill>
                  <a:prstClr val="black"/>
                </a:solidFill>
                <a:latin typeface="Georgia" panose="02040502050405020303" pitchFamily="18" charset="0"/>
              </a:rPr>
            </a:br>
            <a:r>
              <a:rPr lang="en-US" dirty="0" smtClean="0">
                <a:solidFill>
                  <a:prstClr val="black"/>
                </a:solidFill>
                <a:latin typeface="Georgia" panose="02040502050405020303" pitchFamily="18" charset="0"/>
              </a:rPr>
              <a:t>Why </a:t>
            </a:r>
            <a:r>
              <a:rPr lang="en-US" dirty="0">
                <a:solidFill>
                  <a:prstClr val="black"/>
                </a:solidFill>
                <a:latin typeface="Georgia" panose="02040502050405020303" pitchFamily="18" charset="0"/>
              </a:rPr>
              <a:t>do you seek to kill Me</a:t>
            </a:r>
            <a:r>
              <a:rPr lang="en-US" dirty="0" smtClean="0">
                <a:solidFill>
                  <a:prstClr val="black"/>
                </a:solidFill>
                <a:latin typeface="Georgia" panose="02040502050405020303" pitchFamily="18" charset="0"/>
              </a:rPr>
              <a:t>?”</a:t>
            </a:r>
            <a:endParaRPr lang="en-US" dirty="0">
              <a:solidFill>
                <a:prstClr val="black"/>
              </a:solidFill>
              <a:latin typeface="Georgia" panose="02040502050405020303" pitchFamily="18" charset="0"/>
            </a:endParaRPr>
          </a:p>
          <a:p>
            <a:pPr marL="365760" indent="-914400">
              <a:spcAft>
                <a:spcPts val="600"/>
              </a:spcAft>
              <a:buNone/>
            </a:pPr>
            <a:r>
              <a:rPr lang="en-US" b="1" i="1" dirty="0" smtClean="0">
                <a:solidFill>
                  <a:srgbClr val="008080"/>
                </a:solidFill>
                <a:latin typeface="Georgia" panose="02040502050405020303" pitchFamily="18" charset="0"/>
              </a:rPr>
              <a:t>Note:  </a:t>
            </a:r>
            <a:r>
              <a:rPr lang="en-US" dirty="0" smtClean="0">
                <a:solidFill>
                  <a:srgbClr val="0000FF"/>
                </a:solidFill>
                <a:latin typeface="Georgia" panose="02040502050405020303" pitchFamily="18" charset="0"/>
              </a:rPr>
              <a:t>“</a:t>
            </a:r>
            <a:r>
              <a:rPr lang="en-US" b="1" u="sng" dirty="0" smtClean="0">
                <a:solidFill>
                  <a:srgbClr val="0000FF"/>
                </a:solidFill>
                <a:latin typeface="Georgia" panose="02040502050405020303" pitchFamily="18" charset="0"/>
              </a:rPr>
              <a:t>DOES</a:t>
            </a:r>
            <a:r>
              <a:rPr lang="en-US" dirty="0" smtClean="0">
                <a:solidFill>
                  <a:srgbClr val="0000FF"/>
                </a:solidFill>
                <a:latin typeface="Georgia" panose="02040502050405020303" pitchFamily="18" charset="0"/>
              </a:rPr>
              <a:t>” </a:t>
            </a:r>
            <a:r>
              <a:rPr lang="en-US" dirty="0" smtClean="0">
                <a:solidFill>
                  <a:prstClr val="black"/>
                </a:solidFill>
                <a:latin typeface="Georgia" panose="02040502050405020303" pitchFamily="18" charset="0"/>
              </a:rPr>
              <a:t>is an </a:t>
            </a:r>
            <a:r>
              <a:rPr lang="en-US" dirty="0" smtClean="0">
                <a:solidFill>
                  <a:prstClr val="black"/>
                </a:solidFill>
                <a:effectLst>
                  <a:glow rad="101600">
                    <a:srgbClr val="34E9FC">
                      <a:alpha val="60000"/>
                    </a:srgbClr>
                  </a:glow>
                </a:effectLst>
                <a:latin typeface="Georgia" panose="02040502050405020303" pitchFamily="18" charset="0"/>
              </a:rPr>
              <a:t>action</a:t>
            </a:r>
            <a:r>
              <a:rPr lang="en-US" dirty="0" smtClean="0">
                <a:solidFill>
                  <a:prstClr val="black"/>
                </a:solidFill>
                <a:latin typeface="Georgia" panose="02040502050405020303" pitchFamily="18" charset="0"/>
              </a:rPr>
              <a:t> word, </a:t>
            </a:r>
            <a:r>
              <a:rPr lang="en-US" b="1" i="1" dirty="0" smtClean="0">
                <a:solidFill>
                  <a:prstClr val="black"/>
                </a:solidFill>
                <a:latin typeface="Georgia" panose="02040502050405020303" pitchFamily="18" charset="0"/>
              </a:rPr>
              <a:t>not a belief value.  </a:t>
            </a:r>
            <a:br>
              <a:rPr lang="en-US" b="1" i="1" dirty="0" smtClean="0">
                <a:solidFill>
                  <a:prstClr val="black"/>
                </a:solidFill>
                <a:latin typeface="Georgia" panose="02040502050405020303" pitchFamily="18" charset="0"/>
              </a:rPr>
            </a:br>
            <a:r>
              <a:rPr lang="en-US" dirty="0" smtClean="0">
                <a:solidFill>
                  <a:prstClr val="black"/>
                </a:solidFill>
                <a:latin typeface="Georgia" panose="02040502050405020303" pitchFamily="18" charset="0"/>
              </a:rPr>
              <a:t>Physical steps must be taken to fulfill this word. </a:t>
            </a:r>
            <a:r>
              <a:rPr lang="en-US" dirty="0" smtClean="0">
                <a:solidFill>
                  <a:srgbClr val="0000FF"/>
                </a:solidFill>
                <a:latin typeface="Georgia" panose="02040502050405020303" pitchFamily="18" charset="0"/>
              </a:rPr>
              <a:t> </a:t>
            </a:r>
            <a:r>
              <a:rPr lang="en-US" dirty="0" smtClean="0">
                <a:solidFill>
                  <a:srgbClr val="FF0000"/>
                </a:solidFill>
                <a:latin typeface="Georgia" panose="02040502050405020303" pitchFamily="18" charset="0"/>
              </a:rPr>
              <a:t>What physical action were the Pharisees either innocently or intentionally going afoul with by observing </a:t>
            </a:r>
            <a:r>
              <a:rPr lang="en-US" b="1" u="sng" dirty="0" smtClean="0">
                <a:latin typeface="Georgia" panose="02040502050405020303" pitchFamily="18" charset="0"/>
              </a:rPr>
              <a:t>their</a:t>
            </a:r>
            <a:r>
              <a:rPr lang="en-US" dirty="0" smtClean="0">
                <a:latin typeface="Georgia" panose="02040502050405020303" pitchFamily="18" charset="0"/>
              </a:rPr>
              <a:t> </a:t>
            </a:r>
            <a:r>
              <a:rPr lang="en-US" dirty="0" smtClean="0">
                <a:solidFill>
                  <a:srgbClr val="FF0000"/>
                </a:solidFill>
                <a:latin typeface="Georgia" panose="02040502050405020303" pitchFamily="18" charset="0"/>
              </a:rPr>
              <a:t>Feasts </a:t>
            </a:r>
            <a:r>
              <a:rPr lang="en-US" dirty="0" smtClean="0">
                <a:latin typeface="Georgia" panose="02040502050405020303" pitchFamily="18" charset="0"/>
              </a:rPr>
              <a:t>(the feasts of the Yehudim)? </a:t>
            </a:r>
            <a:endParaRPr lang="en-US" sz="500" baseline="30000" dirty="0" smtClean="0">
              <a:latin typeface="Georgia" panose="02040502050405020303" pitchFamily="18" charset="0"/>
            </a:endParaRPr>
          </a:p>
          <a:p>
            <a:pPr marL="365760" indent="-914400">
              <a:buNone/>
            </a:pPr>
            <a:r>
              <a:rPr lang="en-US" dirty="0" smtClean="0"/>
              <a:t>Read also - </a:t>
            </a:r>
            <a:r>
              <a:rPr lang="en-US" dirty="0" smtClean="0">
                <a:solidFill>
                  <a:srgbClr val="00B050"/>
                </a:solidFill>
              </a:rPr>
              <a:t>Matthew </a:t>
            </a:r>
            <a:r>
              <a:rPr lang="en-US" dirty="0">
                <a:solidFill>
                  <a:srgbClr val="00B050"/>
                </a:solidFill>
              </a:rPr>
              <a:t>5:20. </a:t>
            </a:r>
            <a:r>
              <a:rPr lang="en-US" dirty="0" smtClean="0">
                <a:solidFill>
                  <a:srgbClr val="00B050"/>
                </a:solidFill>
              </a:rPr>
              <a:t>  </a:t>
            </a:r>
            <a:r>
              <a:rPr lang="en-US" dirty="0" smtClean="0"/>
              <a:t>What is it that we need to be doing that</a:t>
            </a:r>
            <a:br>
              <a:rPr lang="en-US" dirty="0" smtClean="0"/>
            </a:br>
            <a:r>
              <a:rPr lang="en-US" dirty="0" smtClean="0"/>
              <a:t> </a:t>
            </a:r>
            <a:r>
              <a:rPr lang="en-US" b="1" dirty="0" smtClean="0">
                <a:solidFill>
                  <a:srgbClr val="FF0000"/>
                </a:solidFill>
              </a:rPr>
              <a:t>“exceeds” </a:t>
            </a:r>
            <a:r>
              <a:rPr lang="en-US" dirty="0" smtClean="0"/>
              <a:t>that of the Scribes and </a:t>
            </a:r>
            <a:r>
              <a:rPr lang="en-US" dirty="0"/>
              <a:t>P</a:t>
            </a:r>
            <a:r>
              <a:rPr lang="en-US" dirty="0" smtClean="0"/>
              <a:t>harisees?</a:t>
            </a:r>
          </a:p>
          <a:p>
            <a:pPr marL="365760" indent="-914400">
              <a:buNone/>
            </a:pPr>
            <a:endParaRPr lang="en-US" sz="500" dirty="0"/>
          </a:p>
          <a:p>
            <a:pPr marL="365760" indent="-914400">
              <a:buNone/>
            </a:pPr>
            <a:r>
              <a:rPr lang="en-US" dirty="0" smtClean="0"/>
              <a:t>What declaration from </a:t>
            </a:r>
            <a:r>
              <a:rPr lang="en-US" b="1" dirty="0" smtClean="0">
                <a:solidFill>
                  <a:srgbClr val="0000FF"/>
                </a:solidFill>
              </a:rPr>
              <a:t>Yahusha</a:t>
            </a:r>
            <a:r>
              <a:rPr lang="en-US" dirty="0" smtClean="0"/>
              <a:t> should send </a:t>
            </a:r>
            <a:r>
              <a:rPr lang="en-US" b="1" dirty="0" smtClean="0">
                <a:solidFill>
                  <a:srgbClr val="FF0000"/>
                </a:solidFill>
              </a:rPr>
              <a:t>red flags </a:t>
            </a:r>
            <a:r>
              <a:rPr lang="en-US" dirty="0" smtClean="0"/>
              <a:t>blazing into the sky before our eyes?</a:t>
            </a:r>
            <a:endParaRPr lang="en-US" dirty="0"/>
          </a:p>
        </p:txBody>
      </p:sp>
      <p:sp>
        <p:nvSpPr>
          <p:cNvPr id="4" name="Lightning Bolt 3"/>
          <p:cNvSpPr/>
          <p:nvPr/>
        </p:nvSpPr>
        <p:spPr>
          <a:xfrm rot="5400000">
            <a:off x="7596299" y="-59151"/>
            <a:ext cx="1790161" cy="2511385"/>
          </a:xfrm>
          <a:prstGeom prst="lightningBolt">
            <a:avLst/>
          </a:prstGeom>
          <a:solidFill>
            <a:srgbClr val="66FF33"/>
          </a:solidFill>
          <a:ln w="76200">
            <a:solidFill>
              <a:srgbClr val="00808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Slide Number Placeholder 5"/>
          <p:cNvSpPr>
            <a:spLocks noGrp="1"/>
          </p:cNvSpPr>
          <p:nvPr>
            <p:ph type="sldNum" sz="quarter" idx="12"/>
          </p:nvPr>
        </p:nvSpPr>
        <p:spPr>
          <a:xfrm>
            <a:off x="8984676" y="6242049"/>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lumMod val="95000"/>
                    <a:lumOff val="5000"/>
                  </a:schemeClr>
                </a:solidFill>
              </a:rPr>
              <a:t>36</a:t>
            </a:fld>
            <a:endParaRPr lang="en-US" dirty="0">
              <a:solidFill>
                <a:schemeClr val="tx1">
                  <a:lumMod val="95000"/>
                  <a:lumOff val="5000"/>
                </a:schemeClr>
              </a:solidFill>
            </a:endParaRPr>
          </a:p>
        </p:txBody>
      </p:sp>
      <p:sp>
        <p:nvSpPr>
          <p:cNvPr id="8" name="Rectangle 7"/>
          <p:cNvSpPr/>
          <p:nvPr/>
        </p:nvSpPr>
        <p:spPr>
          <a:xfrm>
            <a:off x="5994151" y="2001271"/>
            <a:ext cx="1736034" cy="520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4000" b="1" i="1" dirty="0" smtClean="0">
                <a:solidFill>
                  <a:srgbClr val="CC0099"/>
                </a:solidFill>
                <a:effectLst>
                  <a:glow rad="101600">
                    <a:srgbClr val="00FF00">
                      <a:alpha val="60000"/>
                    </a:srgbClr>
                  </a:glow>
                </a:effectLst>
                <a:latin typeface="Georgia" panose="02040502050405020303" pitchFamily="18" charset="0"/>
              </a:rPr>
              <a:t>DOES</a:t>
            </a:r>
            <a:endParaRPr lang="en-US" sz="4000" b="1" i="1" dirty="0">
              <a:solidFill>
                <a:srgbClr val="CC0099"/>
              </a:solidFill>
              <a:effectLst>
                <a:glow rad="101600">
                  <a:srgbClr val="00FF00">
                    <a:alpha val="60000"/>
                  </a:srgbClr>
                </a:glow>
              </a:effectLst>
              <a:latin typeface="Georgia" panose="02040502050405020303" pitchFamily="18" charset="0"/>
            </a:endParaRPr>
          </a:p>
        </p:txBody>
      </p:sp>
      <p:grpSp>
        <p:nvGrpSpPr>
          <p:cNvPr id="13" name="Group 12"/>
          <p:cNvGrpSpPr/>
          <p:nvPr/>
        </p:nvGrpSpPr>
        <p:grpSpPr>
          <a:xfrm>
            <a:off x="7306265" y="3764891"/>
            <a:ext cx="4730468" cy="3651250"/>
            <a:chOff x="7361350" y="3764891"/>
            <a:chExt cx="4730468" cy="3651250"/>
          </a:xfrm>
        </p:grpSpPr>
        <p:cxnSp>
          <p:nvCxnSpPr>
            <p:cNvPr id="7" name="Straight Connector 6"/>
            <p:cNvCxnSpPr/>
            <p:nvPr/>
          </p:nvCxnSpPr>
          <p:spPr>
            <a:xfrm flipH="1">
              <a:off x="7657564" y="5152634"/>
              <a:ext cx="2446986" cy="38637"/>
            </a:xfrm>
            <a:prstGeom prst="line">
              <a:avLst/>
            </a:prstGeom>
            <a:ln w="762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361350" y="5178392"/>
              <a:ext cx="309093" cy="412124"/>
            </a:xfrm>
            <a:prstGeom prst="straightConnector1">
              <a:avLst/>
            </a:prstGeom>
            <a:ln w="76200">
              <a:solidFill>
                <a:srgbClr val="FF0000"/>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1" name="Picture 28" descr="C:\Users\Rae\Desktop\Art on Desktop\white man clip art\Redflag 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587099" y="3764891"/>
              <a:ext cx="2504719" cy="36512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Rae\Desktop\Art on Desktop\white man clip art\3d white people\excl mark t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463" y="4353667"/>
              <a:ext cx="1130461" cy="11304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91878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2" presetClass="emph" presetSubtype="0" repeatCount="10000" fill="hold" grpId="1"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par>
                                <p:cTn id="17" presetID="22" presetClass="entr" presetSubtype="8" fill="hold" nodeType="withEffect">
                                  <p:stCondLst>
                                    <p:cond delay="250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20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1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4" end="4"/>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6" end="6"/>
                                            </p:txEl>
                                          </p:spTgt>
                                        </p:tgtEl>
                                      </p:cBhvr>
                                    </p:animEffect>
                                  </p:childTnLst>
                                </p:cTn>
                              </p:par>
                              <p:par>
                                <p:cTn id="39" presetID="31" presetClass="entr" presetSubtype="0" fill="hold" nodeType="withEffect">
                                  <p:stCondLst>
                                    <p:cond delay="350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983" y="207820"/>
            <a:ext cx="8184734" cy="819731"/>
          </a:xfrm>
          <a:solidFill>
            <a:schemeClr val="bg1">
              <a:lumMod val="85000"/>
            </a:schemeClr>
          </a:solidFill>
          <a:ln w="38100">
            <a:solidFill>
              <a:srgbClr val="FF0000"/>
            </a:solidFill>
          </a:ln>
          <a:effectLst>
            <a:glow rad="228600">
              <a:schemeClr val="accent6">
                <a:satMod val="175000"/>
                <a:alpha val="40000"/>
              </a:schemeClr>
            </a:glow>
          </a:effectLst>
          <a:scene3d>
            <a:camera prst="orthographicFront"/>
            <a:lightRig rig="threePt" dir="t"/>
          </a:scene3d>
          <a:sp3d>
            <a:bevelT/>
          </a:sp3d>
        </p:spPr>
        <p:txBody>
          <a:bodyPr>
            <a:normAutofit fontScale="90000"/>
            <a:sp3d extrusionH="57150">
              <a:bevelT w="38100" h="38100"/>
            </a:sp3d>
          </a:bodyPr>
          <a:lstStyle/>
          <a:p>
            <a:pPr algn="ctr"/>
            <a:r>
              <a:rPr lang="en-US" dirty="0"/>
              <a:t>T</a:t>
            </a:r>
            <a:r>
              <a:rPr lang="en-US" dirty="0" smtClean="0"/>
              <a:t>he </a:t>
            </a:r>
            <a:r>
              <a:rPr lang="en-US" b="1" dirty="0" smtClean="0">
                <a:ln>
                  <a:solidFill>
                    <a:schemeClr val="tx1"/>
                  </a:solidFill>
                </a:ln>
                <a:solidFill>
                  <a:srgbClr val="0000FF"/>
                </a:solidFill>
                <a:effectLst>
                  <a:glow rad="63500">
                    <a:schemeClr val="accent5">
                      <a:satMod val="175000"/>
                      <a:alpha val="40000"/>
                    </a:schemeClr>
                  </a:glow>
                </a:effectLst>
              </a:rPr>
              <a:t>Key of Knowledge </a:t>
            </a:r>
            <a:r>
              <a:rPr lang="en-US" dirty="0"/>
              <a:t>R</a:t>
            </a:r>
            <a:r>
              <a:rPr lang="en-US" dirty="0" smtClean="0"/>
              <a:t>emoved!</a:t>
            </a:r>
            <a:endParaRPr lang="en-US" dirty="0"/>
          </a:p>
        </p:txBody>
      </p:sp>
      <p:sp>
        <p:nvSpPr>
          <p:cNvPr id="3" name="Content Placeholder 2"/>
          <p:cNvSpPr>
            <a:spLocks noGrp="1"/>
          </p:cNvSpPr>
          <p:nvPr>
            <p:ph idx="1"/>
          </p:nvPr>
        </p:nvSpPr>
        <p:spPr>
          <a:xfrm>
            <a:off x="321971" y="1317892"/>
            <a:ext cx="11552349" cy="5207602"/>
          </a:xfrm>
          <a:solidFill>
            <a:schemeClr val="bg1"/>
          </a:solidFill>
          <a:ln w="38100">
            <a:solidFill>
              <a:srgbClr val="9900CC"/>
            </a:solidFill>
          </a:ln>
          <a:scene3d>
            <a:camera prst="orthographicFront"/>
            <a:lightRig rig="threePt" dir="t"/>
          </a:scene3d>
          <a:sp3d>
            <a:bevelT w="114300" prst="artDeco"/>
          </a:sp3d>
        </p:spPr>
        <p:txBody>
          <a:bodyPr lIns="182880" tIns="91440">
            <a:normAutofit fontScale="92500"/>
            <a:sp3d extrusionH="57150">
              <a:bevelT w="38100" h="38100"/>
            </a:sp3d>
          </a:bodyPr>
          <a:lstStyle/>
          <a:p>
            <a:pPr marL="365760" indent="-914400">
              <a:buNone/>
            </a:pPr>
            <a:endParaRPr lang="en-US" sz="800" dirty="0" smtClean="0">
              <a:solidFill>
                <a:srgbClr val="008080"/>
              </a:solidFill>
              <a:latin typeface="Georgia" panose="02040502050405020303" pitchFamily="18" charset="0"/>
            </a:endParaRPr>
          </a:p>
          <a:p>
            <a:pPr marL="1737360" indent="-1737360">
              <a:spcBef>
                <a:spcPts val="0"/>
              </a:spcBef>
              <a:spcAft>
                <a:spcPts val="1500"/>
              </a:spcAft>
              <a:buNone/>
            </a:pPr>
            <a:r>
              <a:rPr lang="en-US" dirty="0" smtClean="0">
                <a:solidFill>
                  <a:srgbClr val="008080"/>
                </a:solidFill>
                <a:latin typeface="Georgia" panose="02040502050405020303" pitchFamily="18" charset="0"/>
              </a:rPr>
              <a:t>Luke 11:52</a:t>
            </a:r>
            <a:r>
              <a:rPr lang="en-US" dirty="0">
                <a:solidFill>
                  <a:prstClr val="black"/>
                </a:solidFill>
                <a:latin typeface="Georgia" panose="02040502050405020303" pitchFamily="18" charset="0"/>
              </a:rPr>
              <a:t>	</a:t>
            </a:r>
            <a:r>
              <a:rPr lang="en-US" dirty="0" smtClean="0">
                <a:solidFill>
                  <a:srgbClr val="0000FF"/>
                </a:solidFill>
                <a:latin typeface="Georgia" panose="02040502050405020303" pitchFamily="18" charset="0"/>
              </a:rPr>
              <a:t>“Woe </a:t>
            </a:r>
            <a:r>
              <a:rPr lang="en-US" dirty="0">
                <a:solidFill>
                  <a:srgbClr val="0000FF"/>
                </a:solidFill>
                <a:latin typeface="Georgia" panose="02040502050405020303" pitchFamily="18" charset="0"/>
              </a:rPr>
              <a:t>to you learned in the Torah, </a:t>
            </a:r>
            <a:r>
              <a:rPr lang="en-US" b="1" u="sng" dirty="0">
                <a:solidFill>
                  <a:srgbClr val="FF0000"/>
                </a:solidFill>
                <a:latin typeface="Georgia" panose="02040502050405020303" pitchFamily="18" charset="0"/>
              </a:rPr>
              <a:t>because you took away the key of knowledge</a:t>
            </a:r>
            <a:r>
              <a:rPr lang="en-US" b="1" dirty="0">
                <a:solidFill>
                  <a:srgbClr val="FF0000"/>
                </a:solidFill>
                <a:latin typeface="Georgia" panose="02040502050405020303" pitchFamily="18" charset="0"/>
              </a:rPr>
              <a:t>. </a:t>
            </a:r>
            <a:r>
              <a:rPr lang="en-US" b="1" dirty="0" smtClean="0">
                <a:solidFill>
                  <a:srgbClr val="FF0000"/>
                </a:solidFill>
                <a:latin typeface="Georgia" panose="02040502050405020303" pitchFamily="18" charset="0"/>
              </a:rPr>
              <a:t> </a:t>
            </a:r>
            <a:r>
              <a:rPr lang="en-US" dirty="0" smtClean="0">
                <a:solidFill>
                  <a:srgbClr val="0000FF"/>
                </a:solidFill>
                <a:latin typeface="Georgia" panose="02040502050405020303" pitchFamily="18" charset="0"/>
              </a:rPr>
              <a:t>You </a:t>
            </a:r>
            <a:r>
              <a:rPr lang="en-US" dirty="0">
                <a:solidFill>
                  <a:srgbClr val="0000FF"/>
                </a:solidFill>
                <a:latin typeface="Georgia" panose="02040502050405020303" pitchFamily="18" charset="0"/>
              </a:rPr>
              <a:t>did not enter in yourselves, and those </a:t>
            </a:r>
            <a:r>
              <a:rPr lang="en-US" dirty="0" smtClean="0">
                <a:solidFill>
                  <a:srgbClr val="0000FF"/>
                </a:solidFill>
                <a:latin typeface="Georgia" panose="02040502050405020303" pitchFamily="18" charset="0"/>
              </a:rPr>
              <a:t>who 	     were </a:t>
            </a:r>
            <a:r>
              <a:rPr lang="en-US" dirty="0">
                <a:solidFill>
                  <a:srgbClr val="0000FF"/>
                </a:solidFill>
                <a:latin typeface="Georgia" panose="02040502050405020303" pitchFamily="18" charset="0"/>
              </a:rPr>
              <a:t>entering in you hindered</a:t>
            </a:r>
            <a:r>
              <a:rPr lang="en-US" dirty="0" smtClean="0">
                <a:solidFill>
                  <a:srgbClr val="0000FF"/>
                </a:solidFill>
                <a:latin typeface="Georgia" panose="02040502050405020303" pitchFamily="18" charset="0"/>
              </a:rPr>
              <a:t>.”</a:t>
            </a:r>
            <a:endParaRPr lang="en-US" sz="800" dirty="0">
              <a:solidFill>
                <a:srgbClr val="0000FF"/>
              </a:solidFill>
              <a:latin typeface="Georgia" panose="02040502050405020303" pitchFamily="18" charset="0"/>
            </a:endParaRPr>
          </a:p>
          <a:p>
            <a:pPr marL="365760" indent="-914400">
              <a:spcBef>
                <a:spcPts val="0"/>
              </a:spcBef>
              <a:spcAft>
                <a:spcPts val="1500"/>
              </a:spcAft>
              <a:buNone/>
            </a:pPr>
            <a:r>
              <a:rPr lang="en-US" b="1" dirty="0"/>
              <a:t>L</a:t>
            </a:r>
            <a:r>
              <a:rPr lang="en-US" b="1" dirty="0" smtClean="0"/>
              <a:t>ink </a:t>
            </a:r>
            <a:r>
              <a:rPr lang="en-US" b="1" dirty="0"/>
              <a:t>Reminder</a:t>
            </a:r>
            <a:r>
              <a:rPr lang="en-US" b="1" dirty="0" smtClean="0"/>
              <a:t>:  </a:t>
            </a:r>
            <a:r>
              <a:rPr lang="en-US" dirty="0"/>
              <a:t>T</a:t>
            </a:r>
            <a:r>
              <a:rPr lang="en-US" dirty="0" smtClean="0"/>
              <a:t>he  </a:t>
            </a:r>
            <a:r>
              <a:rPr lang="en-US" b="1" dirty="0" smtClean="0">
                <a:solidFill>
                  <a:srgbClr val="CC0099"/>
                </a:solidFill>
              </a:rPr>
              <a:t>context</a:t>
            </a:r>
            <a:r>
              <a:rPr lang="en-US" dirty="0" smtClean="0"/>
              <a:t> of this conversation from </a:t>
            </a:r>
            <a:r>
              <a:rPr lang="en-US" b="1" dirty="0" smtClean="0">
                <a:solidFill>
                  <a:srgbClr val="0000FF"/>
                </a:solidFill>
              </a:rPr>
              <a:t>Yahusha</a:t>
            </a:r>
            <a:r>
              <a:rPr lang="en-US" dirty="0" smtClean="0"/>
              <a:t> to His brothers, in </a:t>
            </a:r>
            <a:r>
              <a:rPr lang="en-US" dirty="0" smtClean="0">
                <a:solidFill>
                  <a:srgbClr val="00B050"/>
                </a:solidFill>
              </a:rPr>
              <a:t>John 7, </a:t>
            </a:r>
            <a:r>
              <a:rPr lang="en-US" dirty="0" smtClean="0"/>
              <a:t>is –	          What </a:t>
            </a:r>
            <a:r>
              <a:rPr lang="en-US" b="1" i="1" dirty="0" smtClean="0">
                <a:solidFill>
                  <a:srgbClr val="FF0000"/>
                </a:solidFill>
              </a:rPr>
              <a:t>timing</a:t>
            </a:r>
            <a:r>
              <a:rPr lang="en-US" b="1" dirty="0" smtClean="0"/>
              <a:t> </a:t>
            </a:r>
            <a:r>
              <a:rPr lang="en-US" dirty="0" smtClean="0"/>
              <a:t>characteristic</a:t>
            </a:r>
            <a:r>
              <a:rPr lang="en-US" b="1" dirty="0"/>
              <a:t> </a:t>
            </a:r>
            <a:r>
              <a:rPr lang="en-US" dirty="0" smtClean="0"/>
              <a:t>that the Scribes and Pharisees were observing, had efficiently </a:t>
            </a:r>
            <a:r>
              <a:rPr lang="en-US" b="1" i="1" dirty="0" smtClean="0">
                <a:solidFill>
                  <a:srgbClr val="FF0000"/>
                </a:solidFill>
              </a:rPr>
              <a:t>defiled</a:t>
            </a:r>
            <a:r>
              <a:rPr lang="en-US" dirty="0" smtClean="0"/>
              <a:t> the </a:t>
            </a:r>
            <a:r>
              <a:rPr lang="en-US" b="1" dirty="0" smtClean="0">
                <a:solidFill>
                  <a:srgbClr val="0000FF"/>
                </a:solidFill>
              </a:rPr>
              <a:t>Torah? </a:t>
            </a:r>
          </a:p>
          <a:p>
            <a:pPr marL="365760" indent="-914400">
              <a:spcBef>
                <a:spcPts val="0"/>
              </a:spcBef>
              <a:spcAft>
                <a:spcPts val="1500"/>
              </a:spcAft>
              <a:buNone/>
            </a:pPr>
            <a:r>
              <a:rPr lang="en-US" b="1" dirty="0" smtClean="0"/>
              <a:t>Here in </a:t>
            </a:r>
            <a:r>
              <a:rPr lang="en-US" dirty="0" smtClean="0">
                <a:solidFill>
                  <a:srgbClr val="00B050"/>
                </a:solidFill>
              </a:rPr>
              <a:t>Luke 11, </a:t>
            </a:r>
            <a:r>
              <a:rPr lang="en-US" b="1" dirty="0">
                <a:solidFill>
                  <a:srgbClr val="0000FF"/>
                </a:solidFill>
              </a:rPr>
              <a:t>Y</a:t>
            </a:r>
            <a:r>
              <a:rPr lang="en-US" b="1" dirty="0" smtClean="0">
                <a:solidFill>
                  <a:srgbClr val="0000FF"/>
                </a:solidFill>
              </a:rPr>
              <a:t>ahusha</a:t>
            </a:r>
            <a:r>
              <a:rPr lang="en-US" dirty="0" smtClean="0"/>
              <a:t> is outlining some of the things where the Pharisees are going astray from the Word.  </a:t>
            </a:r>
          </a:p>
          <a:p>
            <a:pPr marL="365760" indent="-914400">
              <a:spcBef>
                <a:spcPts val="0"/>
              </a:spcBef>
              <a:spcAft>
                <a:spcPts val="1500"/>
              </a:spcAft>
              <a:buNone/>
            </a:pPr>
            <a:r>
              <a:rPr lang="en-US" b="1" dirty="0" smtClean="0"/>
              <a:t>Question:  </a:t>
            </a:r>
            <a:r>
              <a:rPr lang="en-US" dirty="0" smtClean="0"/>
              <a:t>What is the </a:t>
            </a:r>
            <a:r>
              <a:rPr lang="en-US" b="1" i="1" dirty="0" smtClean="0">
                <a:solidFill>
                  <a:srgbClr val="9900CC"/>
                </a:solidFill>
                <a:latin typeface="Georgia" panose="02040502050405020303" pitchFamily="18" charset="0"/>
              </a:rPr>
              <a:t>“key to knowledge” </a:t>
            </a:r>
            <a:r>
              <a:rPr lang="en-US" dirty="0" smtClean="0"/>
              <a:t>that </a:t>
            </a:r>
            <a:r>
              <a:rPr lang="en-US" b="1" dirty="0">
                <a:solidFill>
                  <a:srgbClr val="0000FF"/>
                </a:solidFill>
              </a:rPr>
              <a:t>Y</a:t>
            </a:r>
            <a:r>
              <a:rPr lang="en-US" b="1" dirty="0" smtClean="0">
                <a:solidFill>
                  <a:srgbClr val="0000FF"/>
                </a:solidFill>
              </a:rPr>
              <a:t>ahusha</a:t>
            </a:r>
            <a:r>
              <a:rPr lang="en-US" dirty="0" smtClean="0"/>
              <a:t> was referencing?</a:t>
            </a:r>
          </a:p>
          <a:p>
            <a:pPr marL="365760" indent="-914400">
              <a:spcBef>
                <a:spcPts val="0"/>
              </a:spcBef>
              <a:spcAft>
                <a:spcPts val="1200"/>
              </a:spcAft>
              <a:buNone/>
            </a:pPr>
            <a:r>
              <a:rPr lang="en-US" dirty="0"/>
              <a:t>	</a:t>
            </a:r>
            <a:r>
              <a:rPr lang="en-US" dirty="0" smtClean="0"/>
              <a:t>A key, is the vital piece of information that opens the portal to knowledge.</a:t>
            </a:r>
            <a:br>
              <a:rPr lang="en-US" dirty="0" smtClean="0"/>
            </a:br>
            <a:r>
              <a:rPr lang="en-US" i="1" dirty="0" smtClean="0">
                <a:solidFill>
                  <a:srgbClr val="008080"/>
                </a:solidFill>
                <a:latin typeface="Georgia" panose="02040502050405020303" pitchFamily="18" charset="0"/>
              </a:rPr>
              <a:t>Where in the Scriptures do we find a description of </a:t>
            </a:r>
            <a:r>
              <a:rPr lang="en-US" i="1" u="sng" dirty="0" smtClean="0">
                <a:solidFill>
                  <a:srgbClr val="008080"/>
                </a:solidFill>
                <a:latin typeface="Georgia" panose="02040502050405020303" pitchFamily="18" charset="0"/>
              </a:rPr>
              <a:t>infinite knowledge</a:t>
            </a:r>
            <a:r>
              <a:rPr lang="en-US" i="1" dirty="0" smtClean="0">
                <a:solidFill>
                  <a:srgbClr val="008080"/>
                </a:solidFill>
                <a:latin typeface="Georgia" panose="02040502050405020303" pitchFamily="18" charset="0"/>
              </a:rPr>
              <a:t>?</a:t>
            </a:r>
            <a:endParaRPr lang="en-US" i="1" dirty="0">
              <a:solidFill>
                <a:srgbClr val="008080"/>
              </a:solidFill>
              <a:latin typeface="Georgia" panose="02040502050405020303" pitchFamily="18" charset="0"/>
            </a:endParaRPr>
          </a:p>
        </p:txBody>
      </p:sp>
      <p:sp>
        <p:nvSpPr>
          <p:cNvPr id="5" name="Slide Number Placeholder 4"/>
          <p:cNvSpPr>
            <a:spLocks noGrp="1"/>
          </p:cNvSpPr>
          <p:nvPr>
            <p:ph type="sldNum" sz="quarter" idx="12"/>
          </p:nvPr>
        </p:nvSpPr>
        <p:spPr>
          <a:xfrm>
            <a:off x="9038748" y="6087632"/>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37</a:t>
            </a:fld>
            <a:endParaRPr lang="en-US" dirty="0">
              <a:solidFill>
                <a:schemeClr val="tx1"/>
              </a:solidFill>
            </a:endParaRPr>
          </a:p>
        </p:txBody>
      </p:sp>
      <p:sp>
        <p:nvSpPr>
          <p:cNvPr id="6" name="Rectangle 5"/>
          <p:cNvSpPr/>
          <p:nvPr/>
        </p:nvSpPr>
        <p:spPr>
          <a:xfrm>
            <a:off x="2354594" y="3091396"/>
            <a:ext cx="1547705" cy="38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i="1" dirty="0">
                <a:solidFill>
                  <a:schemeClr val="tx1"/>
                </a:solidFill>
                <a:effectLst>
                  <a:glow rad="127000">
                    <a:srgbClr val="00FF00"/>
                  </a:glow>
                </a:effectLst>
                <a:latin typeface="Georgia" panose="02040502050405020303" pitchFamily="18" charset="0"/>
              </a:rPr>
              <a:t>t</a:t>
            </a:r>
            <a:r>
              <a:rPr lang="en-US" sz="2800" b="1" i="1" dirty="0" smtClean="0">
                <a:solidFill>
                  <a:schemeClr val="tx1"/>
                </a:solidFill>
                <a:effectLst>
                  <a:glow rad="127000">
                    <a:srgbClr val="00FF00"/>
                  </a:glow>
                </a:effectLst>
                <a:latin typeface="Georgia" panose="02040502050405020303" pitchFamily="18" charset="0"/>
              </a:rPr>
              <a:t>iming.</a:t>
            </a:r>
            <a:endParaRPr lang="en-US" sz="2800" b="1" i="1" dirty="0">
              <a:solidFill>
                <a:schemeClr val="tx1"/>
              </a:solidFill>
              <a:effectLst>
                <a:glow rad="127000">
                  <a:srgbClr val="00FF00"/>
                </a:glow>
              </a:effectLst>
              <a:latin typeface="Georgia" panose="02040502050405020303" pitchFamily="18" charset="0"/>
            </a:endParaRPr>
          </a:p>
        </p:txBody>
      </p:sp>
      <p:cxnSp>
        <p:nvCxnSpPr>
          <p:cNvPr id="8" name="Straight Arrow Connector 7"/>
          <p:cNvCxnSpPr/>
          <p:nvPr/>
        </p:nvCxnSpPr>
        <p:spPr>
          <a:xfrm flipV="1">
            <a:off x="3228109" y="2230582"/>
            <a:ext cx="193964" cy="8608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Explosion 2 6"/>
          <p:cNvSpPr/>
          <p:nvPr/>
        </p:nvSpPr>
        <p:spPr>
          <a:xfrm>
            <a:off x="8593282" y="0"/>
            <a:ext cx="2524991" cy="1517073"/>
          </a:xfrm>
          <a:prstGeom prst="irregularSeal2">
            <a:avLst/>
          </a:prstGeom>
          <a:solidFill>
            <a:schemeClr val="tx1"/>
          </a:solidFill>
          <a:ln w="57150">
            <a:solidFill>
              <a:srgbClr val="FF3399"/>
            </a:solidFill>
          </a:ln>
          <a:effectLst>
            <a:glow rad="127000">
              <a:srgbClr val="00FF00"/>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6600" b="1" dirty="0" smtClean="0">
                <a:ln w="28575">
                  <a:solidFill>
                    <a:srgbClr val="FF9900"/>
                  </a:solidFill>
                </a:ln>
              </a:rPr>
              <a:t>?!</a:t>
            </a:r>
            <a:endParaRPr lang="en-CA" sz="6600" b="1" dirty="0">
              <a:ln w="28575">
                <a:solidFill>
                  <a:srgbClr val="FF9900"/>
                </a:solidFill>
              </a:ln>
            </a:endParaRPr>
          </a:p>
        </p:txBody>
      </p:sp>
    </p:spTree>
    <p:extLst>
      <p:ext uri="{BB962C8B-B14F-4D97-AF65-F5344CB8AC3E}">
        <p14:creationId xmlns:p14="http://schemas.microsoft.com/office/powerpoint/2010/main" val="1622529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3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4" repeatCount="5000" fill="hold" nodeType="withEffect">
                                  <p:stCondLst>
                                    <p:cond delay="325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2" end="2"/>
                                            </p:txEl>
                                          </p:spTgt>
                                        </p:tgtEl>
                                      </p:cBhvr>
                                    </p:animEffect>
                                  </p:childTnLst>
                                </p:cTn>
                              </p:par>
                              <p:par>
                                <p:cTn id="21" presetID="36" presetClass="emph" presetSubtype="0" repeatCount="5000" fill="hold" nodeType="withEffect">
                                  <p:stCondLst>
                                    <p:cond delay="2000"/>
                                  </p:stCondLst>
                                  <p:iterate type="lt">
                                    <p:tmPct val="10000"/>
                                  </p:iterate>
                                  <p:childTnLst>
                                    <p:animScale>
                                      <p:cBhvr>
                                        <p:cTn id="22" dur="1000" autoRev="1" fill="hold">
                                          <p:stCondLst>
                                            <p:cond delay="0"/>
                                          </p:stCondLst>
                                        </p:cTn>
                                        <p:tgtEl>
                                          <p:spTgt spid="6">
                                            <p:txEl>
                                              <p:pRg st="0" end="0"/>
                                            </p:txEl>
                                          </p:spTgt>
                                        </p:tgtEl>
                                      </p:cBhvr>
                                      <p:to x="80000" y="100000"/>
                                    </p:animScale>
                                    <p:anim by="(#ppt_w*0.10)" calcmode="lin" valueType="num">
                                      <p:cBhvr>
                                        <p:cTn id="23" dur="1000" autoRev="1" fill="hold">
                                          <p:stCondLst>
                                            <p:cond delay="0"/>
                                          </p:stCondLst>
                                        </p:cTn>
                                        <p:tgtEl>
                                          <p:spTgt spid="6">
                                            <p:txEl>
                                              <p:pRg st="0" end="0"/>
                                            </p:txEl>
                                          </p:spTgt>
                                        </p:tgtEl>
                                        <p:attrNameLst>
                                          <p:attrName>ppt_x</p:attrName>
                                        </p:attrNameLst>
                                      </p:cBhvr>
                                    </p:anim>
                                    <p:anim by="(-#ppt_w*0.10)" calcmode="lin" valueType="num">
                                      <p:cBhvr>
                                        <p:cTn id="24" dur="1000" autoRev="1" fill="hold">
                                          <p:stCondLst>
                                            <p:cond delay="0"/>
                                          </p:stCondLst>
                                        </p:cTn>
                                        <p:tgtEl>
                                          <p:spTgt spid="6">
                                            <p:txEl>
                                              <p:pRg st="0" end="0"/>
                                            </p:txEl>
                                          </p:spTgt>
                                        </p:tgtEl>
                                        <p:attrNameLst>
                                          <p:attrName>ppt_y</p:attrName>
                                        </p:attrNameLst>
                                      </p:cBhvr>
                                    </p:anim>
                                    <p:animRot by="-480000">
                                      <p:cBhvr>
                                        <p:cTn id="25" dur="1000" autoRev="1" fill="hold">
                                          <p:stCondLst>
                                            <p:cond delay="0"/>
                                          </p:stCondLst>
                                        </p:cTn>
                                        <p:tgtEl>
                                          <p:spTgt spid="6">
                                            <p:txEl>
                                              <p:pRg st="0" end="0"/>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80">
                                          <p:stCondLst>
                                            <p:cond delay="0"/>
                                          </p:stCondLst>
                                        </p:cTn>
                                        <p:tgtEl>
                                          <p:spTgt spid="3">
                                            <p:txEl>
                                              <p:pRg st="3" end="3"/>
                                            </p:txEl>
                                          </p:spTgt>
                                        </p:tgtEl>
                                      </p:cBhvr>
                                    </p:animEffect>
                                    <p:anim calcmode="lin" valueType="num">
                                      <p:cBhvr>
                                        <p:cTn id="3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3" end="3"/>
                                            </p:txEl>
                                          </p:spTgt>
                                        </p:tgtEl>
                                      </p:cBhvr>
                                      <p:to x="100000" y="60000"/>
                                    </p:animScale>
                                    <p:animScale>
                                      <p:cBhvr>
                                        <p:cTn id="37" dur="166" decel="50000">
                                          <p:stCondLst>
                                            <p:cond delay="676"/>
                                          </p:stCondLst>
                                        </p:cTn>
                                        <p:tgtEl>
                                          <p:spTgt spid="3">
                                            <p:txEl>
                                              <p:pRg st="3" end="3"/>
                                            </p:txEl>
                                          </p:spTgt>
                                        </p:tgtEl>
                                      </p:cBhvr>
                                      <p:to x="100000" y="100000"/>
                                    </p:animScale>
                                    <p:animScale>
                                      <p:cBhvr>
                                        <p:cTn id="38" dur="26">
                                          <p:stCondLst>
                                            <p:cond delay="1312"/>
                                          </p:stCondLst>
                                        </p:cTn>
                                        <p:tgtEl>
                                          <p:spTgt spid="3">
                                            <p:txEl>
                                              <p:pRg st="3" end="3"/>
                                            </p:txEl>
                                          </p:spTgt>
                                        </p:tgtEl>
                                      </p:cBhvr>
                                      <p:to x="100000" y="80000"/>
                                    </p:animScale>
                                    <p:animScale>
                                      <p:cBhvr>
                                        <p:cTn id="39" dur="166" decel="50000">
                                          <p:stCondLst>
                                            <p:cond delay="1338"/>
                                          </p:stCondLst>
                                        </p:cTn>
                                        <p:tgtEl>
                                          <p:spTgt spid="3">
                                            <p:txEl>
                                              <p:pRg st="3" end="3"/>
                                            </p:txEl>
                                          </p:spTgt>
                                        </p:tgtEl>
                                      </p:cBhvr>
                                      <p:to x="100000" y="100000"/>
                                    </p:animScale>
                                    <p:animScale>
                                      <p:cBhvr>
                                        <p:cTn id="40" dur="26">
                                          <p:stCondLst>
                                            <p:cond delay="1642"/>
                                          </p:stCondLst>
                                        </p:cTn>
                                        <p:tgtEl>
                                          <p:spTgt spid="3">
                                            <p:txEl>
                                              <p:pRg st="3" end="3"/>
                                            </p:txEl>
                                          </p:spTgt>
                                        </p:tgtEl>
                                      </p:cBhvr>
                                      <p:to x="100000" y="90000"/>
                                    </p:animScale>
                                    <p:animScale>
                                      <p:cBhvr>
                                        <p:cTn id="41" dur="166" decel="50000">
                                          <p:stCondLst>
                                            <p:cond delay="1668"/>
                                          </p:stCondLst>
                                        </p:cTn>
                                        <p:tgtEl>
                                          <p:spTgt spid="3">
                                            <p:txEl>
                                              <p:pRg st="3" end="3"/>
                                            </p:txEl>
                                          </p:spTgt>
                                        </p:tgtEl>
                                      </p:cBhvr>
                                      <p:to x="100000" y="100000"/>
                                    </p:animScale>
                                    <p:animScale>
                                      <p:cBhvr>
                                        <p:cTn id="42" dur="26">
                                          <p:stCondLst>
                                            <p:cond delay="1808"/>
                                          </p:stCondLst>
                                        </p:cTn>
                                        <p:tgtEl>
                                          <p:spTgt spid="3">
                                            <p:txEl>
                                              <p:pRg st="3" end="3"/>
                                            </p:txEl>
                                          </p:spTgt>
                                        </p:tgtEl>
                                      </p:cBhvr>
                                      <p:to x="100000" y="95000"/>
                                    </p:animScale>
                                    <p:animScale>
                                      <p:cBhvr>
                                        <p:cTn id="43" dur="166" decel="50000">
                                          <p:stCondLst>
                                            <p:cond delay="1834"/>
                                          </p:stCondLst>
                                        </p:cTn>
                                        <p:tgtEl>
                                          <p:spTgt spid="3">
                                            <p:txEl>
                                              <p:pRg st="3" end="3"/>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250"/>
                                        <p:tgtEl>
                                          <p:spTgt spid="3">
                                            <p:txEl>
                                              <p:pRg st="4" end="4"/>
                                            </p:txEl>
                                          </p:spTgt>
                                        </p:tgtEl>
                                      </p:cBhvr>
                                    </p:animEffect>
                                    <p:anim calcmode="lin" valueType="num">
                                      <p:cBhvr>
                                        <p:cTn id="49"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51" fill="hold">
                            <p:stCondLst>
                              <p:cond delay="1250"/>
                            </p:stCondLst>
                            <p:childTnLst>
                              <p:par>
                                <p:cTn id="52" presetID="42" presetClass="entr" presetSubtype="0" fill="hold" nodeType="after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250"/>
                                        <p:tgtEl>
                                          <p:spTgt spid="3">
                                            <p:txEl>
                                              <p:pRg st="5" end="5"/>
                                            </p:txEl>
                                          </p:spTgt>
                                        </p:tgtEl>
                                      </p:cBhvr>
                                    </p:animEffect>
                                    <p:anim calcmode="lin" valueType="num">
                                      <p:cBhvr>
                                        <p:cTn id="55" dur="1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61" y="72737"/>
            <a:ext cx="11730224" cy="768216"/>
          </a:xfrm>
          <a:solidFill>
            <a:schemeClr val="bg1"/>
          </a:solidFill>
          <a:ln w="38100">
            <a:solidFill>
              <a:srgbClr val="FF3399"/>
            </a:solidFill>
          </a:ln>
          <a:effectLst>
            <a:glow rad="228600">
              <a:schemeClr val="accent4">
                <a:satMod val="175000"/>
                <a:alpha val="40000"/>
              </a:schemeClr>
            </a:glow>
          </a:effectLst>
          <a:scene3d>
            <a:camera prst="orthographicFront"/>
            <a:lightRig rig="threePt" dir="t"/>
          </a:scene3d>
          <a:sp3d>
            <a:bevelT prst="angle"/>
          </a:sp3d>
        </p:spPr>
        <p:txBody>
          <a:bodyPr>
            <a:normAutofit fontScale="90000"/>
            <a:sp3d extrusionH="57150">
              <a:bevelT w="38100" h="38100"/>
            </a:sp3d>
          </a:bodyPr>
          <a:lstStyle/>
          <a:p>
            <a:pPr algn="ctr"/>
            <a:r>
              <a:rPr lang="en-US" b="1" dirty="0" smtClean="0">
                <a:solidFill>
                  <a:srgbClr val="0000CC"/>
                </a:solidFill>
              </a:rPr>
              <a:t>Yahuah</a:t>
            </a:r>
            <a:r>
              <a:rPr lang="en-US" b="1" dirty="0" smtClean="0">
                <a:solidFill>
                  <a:srgbClr val="00B050"/>
                </a:solidFill>
              </a:rPr>
              <a:t> tells us </a:t>
            </a:r>
            <a:r>
              <a:rPr lang="en-US" b="1" i="1" dirty="0" smtClean="0">
                <a:solidFill>
                  <a:srgbClr val="FF3399"/>
                </a:solidFill>
              </a:rPr>
              <a:t>where</a:t>
            </a:r>
            <a:r>
              <a:rPr lang="en-US" b="1" dirty="0" smtClean="0">
                <a:solidFill>
                  <a:srgbClr val="00B050"/>
                </a:solidFill>
              </a:rPr>
              <a:t> to find </a:t>
            </a:r>
            <a:r>
              <a:rPr lang="en-US" b="1" dirty="0" smtClean="0">
                <a:solidFill>
                  <a:srgbClr val="00B050"/>
                </a:solidFill>
                <a:effectLst>
                  <a:glow rad="241300">
                    <a:srgbClr val="FFFF00"/>
                  </a:glow>
                </a:effectLst>
                <a:latin typeface="Arial Black" panose="020B0A04020102020204" pitchFamily="34" charset="0"/>
              </a:rPr>
              <a:t>KNOWLEDGE</a:t>
            </a:r>
            <a:endParaRPr lang="en-US" b="1" dirty="0">
              <a:solidFill>
                <a:srgbClr val="00B050"/>
              </a:solidFill>
              <a:effectLst>
                <a:glow rad="241300">
                  <a:srgbClr val="FFFF00"/>
                </a:glow>
              </a:effectLst>
              <a:latin typeface="Arial Black" panose="020B0A04020102020204" pitchFamily="34" charset="0"/>
            </a:endParaRPr>
          </a:p>
        </p:txBody>
      </p:sp>
      <p:sp>
        <p:nvSpPr>
          <p:cNvPr id="3" name="Content Placeholder 2"/>
          <p:cNvSpPr>
            <a:spLocks noGrp="1"/>
          </p:cNvSpPr>
          <p:nvPr>
            <p:ph idx="1"/>
          </p:nvPr>
        </p:nvSpPr>
        <p:spPr>
          <a:xfrm>
            <a:off x="231820" y="958160"/>
            <a:ext cx="11719774" cy="5679145"/>
          </a:xfrm>
          <a:solidFill>
            <a:schemeClr val="accent1">
              <a:lumMod val="20000"/>
              <a:lumOff val="80000"/>
            </a:schemeClr>
          </a:solidFill>
          <a:ln w="38100">
            <a:solidFill>
              <a:srgbClr val="FB6BEA"/>
            </a:solidFill>
          </a:ln>
          <a:scene3d>
            <a:camera prst="orthographicFront"/>
            <a:lightRig rig="threePt" dir="t"/>
          </a:scene3d>
          <a:sp3d>
            <a:bevelT w="114300" prst="artDeco"/>
          </a:sp3d>
        </p:spPr>
        <p:txBody>
          <a:bodyPr lIns="182880" tIns="91440">
            <a:sp3d extrusionH="57150">
              <a:bevelT w="38100" h="38100"/>
            </a:sp3d>
          </a:bodyPr>
          <a:lstStyle/>
          <a:p>
            <a:pPr marL="1280160" indent="-1280160">
              <a:spcBef>
                <a:spcPts val="0"/>
              </a:spcBef>
              <a:spcAft>
                <a:spcPts val="1200"/>
              </a:spcAft>
              <a:buNone/>
            </a:pPr>
            <a:r>
              <a:rPr lang="en-US" dirty="0" smtClean="0">
                <a:solidFill>
                  <a:srgbClr val="008080"/>
                </a:solidFill>
                <a:latin typeface="Georgia" panose="02040502050405020303" pitchFamily="18" charset="0"/>
              </a:rPr>
              <a:t>Ps 19:1</a:t>
            </a:r>
            <a:r>
              <a:rPr lang="en-US" dirty="0">
                <a:solidFill>
                  <a:prstClr val="black"/>
                </a:solidFill>
                <a:latin typeface="Georgia" panose="02040502050405020303" pitchFamily="18" charset="0"/>
              </a:rPr>
              <a:t>	</a:t>
            </a:r>
            <a:r>
              <a:rPr lang="en-US" dirty="0" smtClean="0">
                <a:solidFill>
                  <a:srgbClr val="E46C0A"/>
                </a:solidFill>
                <a:latin typeface="Georgia" panose="02040502050405020303" pitchFamily="18" charset="0"/>
              </a:rPr>
              <a:t>The </a:t>
            </a:r>
            <a:r>
              <a:rPr lang="en-US" dirty="0">
                <a:solidFill>
                  <a:srgbClr val="E46C0A"/>
                </a:solidFill>
                <a:latin typeface="Georgia" panose="02040502050405020303" pitchFamily="18" charset="0"/>
              </a:rPr>
              <a:t>heavens are proclaiming the esteem of </a:t>
            </a:r>
            <a:r>
              <a:rPr lang="en-US" dirty="0" err="1">
                <a:solidFill>
                  <a:srgbClr val="E46C0A"/>
                </a:solidFill>
                <a:latin typeface="Georgia" panose="02040502050405020303" pitchFamily="18" charset="0"/>
              </a:rPr>
              <a:t>Ěl</a:t>
            </a:r>
            <a:r>
              <a:rPr lang="en-US" dirty="0">
                <a:solidFill>
                  <a:srgbClr val="E46C0A"/>
                </a:solidFill>
                <a:latin typeface="Georgia" panose="02040502050405020303" pitchFamily="18" charset="0"/>
              </a:rPr>
              <a:t>; And the expanse is declaring the work of His hand. </a:t>
            </a:r>
          </a:p>
          <a:p>
            <a:pPr marL="1280160" indent="-1280160">
              <a:spcBef>
                <a:spcPts val="0"/>
              </a:spcBef>
              <a:spcAft>
                <a:spcPts val="1200"/>
              </a:spcAft>
              <a:buNone/>
            </a:pPr>
            <a:r>
              <a:rPr lang="en-US" dirty="0" smtClean="0">
                <a:solidFill>
                  <a:srgbClr val="008080"/>
                </a:solidFill>
                <a:latin typeface="Georgia" panose="02040502050405020303" pitchFamily="18" charset="0"/>
              </a:rPr>
              <a:t>Ps 19:2</a:t>
            </a:r>
            <a:r>
              <a:rPr lang="en-US" dirty="0">
                <a:solidFill>
                  <a:prstClr val="black"/>
                </a:solidFill>
                <a:latin typeface="Georgia" panose="02040502050405020303" pitchFamily="18" charset="0"/>
              </a:rPr>
              <a:t>	</a:t>
            </a:r>
            <a:r>
              <a:rPr lang="en-US" dirty="0" smtClean="0">
                <a:solidFill>
                  <a:srgbClr val="E46C0A"/>
                </a:solidFill>
                <a:latin typeface="Georgia" panose="02040502050405020303" pitchFamily="18" charset="0"/>
              </a:rPr>
              <a:t>Day </a:t>
            </a:r>
            <a:r>
              <a:rPr lang="en-US" dirty="0">
                <a:solidFill>
                  <a:srgbClr val="E46C0A"/>
                </a:solidFill>
                <a:latin typeface="Georgia" panose="02040502050405020303" pitchFamily="18" charset="0"/>
              </a:rPr>
              <a:t>to day pours forth speech, </a:t>
            </a:r>
            <a:r>
              <a:rPr lang="en-US" b="1" i="1" u="sng" dirty="0">
                <a:solidFill>
                  <a:srgbClr val="9900CC"/>
                </a:solidFill>
                <a:latin typeface="Georgia" panose="02040502050405020303" pitchFamily="18" charset="0"/>
              </a:rPr>
              <a:t>And night to night reveals </a:t>
            </a:r>
            <a:r>
              <a:rPr lang="en-US" b="1" i="1" dirty="0" smtClean="0">
                <a:solidFill>
                  <a:srgbClr val="9900CC"/>
                </a:solidFill>
                <a:latin typeface="Georgia" panose="02040502050405020303" pitchFamily="18" charset="0"/>
              </a:rPr>
              <a:t>			</a:t>
            </a:r>
            <a:endParaRPr lang="en-US" sz="2400" dirty="0">
              <a:solidFill>
                <a:srgbClr val="00B050"/>
              </a:solidFill>
              <a:latin typeface="Georgia" panose="02040502050405020303" pitchFamily="18" charset="0"/>
            </a:endParaRPr>
          </a:p>
          <a:p>
            <a:pPr marL="1280160" indent="-1280160">
              <a:spcBef>
                <a:spcPts val="0"/>
              </a:spcBef>
              <a:spcAft>
                <a:spcPts val="1200"/>
              </a:spcAft>
              <a:buNone/>
            </a:pPr>
            <a:r>
              <a:rPr lang="en-US" dirty="0" smtClean="0">
                <a:solidFill>
                  <a:srgbClr val="008080"/>
                </a:solidFill>
                <a:latin typeface="Georgia" panose="02040502050405020303" pitchFamily="18" charset="0"/>
              </a:rPr>
              <a:t>Ps 19:3</a:t>
            </a:r>
            <a:r>
              <a:rPr lang="en-US" dirty="0">
                <a:solidFill>
                  <a:prstClr val="black"/>
                </a:solidFill>
                <a:latin typeface="Georgia" panose="02040502050405020303" pitchFamily="18" charset="0"/>
              </a:rPr>
              <a:t>	</a:t>
            </a:r>
            <a:r>
              <a:rPr lang="en-US" dirty="0" smtClean="0">
                <a:solidFill>
                  <a:srgbClr val="E46C0A"/>
                </a:solidFill>
                <a:latin typeface="Georgia" panose="02040502050405020303" pitchFamily="18" charset="0"/>
              </a:rPr>
              <a:t>There </a:t>
            </a:r>
            <a:r>
              <a:rPr lang="en-US" dirty="0">
                <a:solidFill>
                  <a:srgbClr val="E46C0A"/>
                </a:solidFill>
                <a:latin typeface="Georgia" panose="02040502050405020303" pitchFamily="18" charset="0"/>
              </a:rPr>
              <a:t>is no speech, and there are no words, Their voice is not heard. </a:t>
            </a:r>
          </a:p>
          <a:p>
            <a:pPr marL="1280160" indent="-1280160">
              <a:spcBef>
                <a:spcPts val="0"/>
              </a:spcBef>
              <a:spcAft>
                <a:spcPts val="1200"/>
              </a:spcAft>
              <a:buNone/>
            </a:pPr>
            <a:r>
              <a:rPr lang="en-US" dirty="0" smtClean="0">
                <a:solidFill>
                  <a:srgbClr val="008080"/>
                </a:solidFill>
                <a:latin typeface="Georgia" panose="02040502050405020303" pitchFamily="18" charset="0"/>
              </a:rPr>
              <a:t>Ps 19:4</a:t>
            </a:r>
            <a:r>
              <a:rPr lang="en-US" dirty="0">
                <a:solidFill>
                  <a:prstClr val="black"/>
                </a:solidFill>
                <a:latin typeface="Georgia" panose="02040502050405020303" pitchFamily="18" charset="0"/>
              </a:rPr>
              <a:t>	</a:t>
            </a:r>
            <a:r>
              <a:rPr lang="en-US" i="1" dirty="0" smtClean="0">
                <a:solidFill>
                  <a:srgbClr val="9900CC"/>
                </a:solidFill>
                <a:latin typeface="Georgia" panose="02040502050405020303" pitchFamily="18" charset="0"/>
              </a:rPr>
              <a:t>Their </a:t>
            </a:r>
            <a:r>
              <a:rPr lang="en-US" i="1" dirty="0">
                <a:solidFill>
                  <a:srgbClr val="9900CC"/>
                </a:solidFill>
                <a:latin typeface="Georgia" panose="02040502050405020303" pitchFamily="18" charset="0"/>
              </a:rPr>
              <a:t>line has gone out through all the earth, And their words to the end of the world. In them He set up a tent for </a:t>
            </a:r>
            <a:r>
              <a:rPr lang="en-US" i="1" dirty="0" smtClean="0">
                <a:solidFill>
                  <a:srgbClr val="9900CC"/>
                </a:solidFill>
                <a:latin typeface="Georgia" panose="02040502050405020303" pitchFamily="18" charset="0"/>
              </a:rPr>
              <a:t>the</a:t>
            </a:r>
            <a:endParaRPr lang="en-US" i="1" dirty="0">
              <a:solidFill>
                <a:srgbClr val="9900CC"/>
              </a:solidFill>
              <a:latin typeface="Georgia" panose="02040502050405020303" pitchFamily="18" charset="0"/>
            </a:endParaRPr>
          </a:p>
          <a:p>
            <a:pPr marL="1280160" indent="-1280160">
              <a:spcBef>
                <a:spcPts val="0"/>
              </a:spcBef>
              <a:spcAft>
                <a:spcPts val="1200"/>
              </a:spcAft>
              <a:buNone/>
            </a:pPr>
            <a:r>
              <a:rPr lang="en-US" dirty="0" smtClean="0">
                <a:solidFill>
                  <a:srgbClr val="008080"/>
                </a:solidFill>
                <a:latin typeface="Georgia" panose="02040502050405020303" pitchFamily="18" charset="0"/>
              </a:rPr>
              <a:t>Ps 19:5</a:t>
            </a:r>
            <a:r>
              <a:rPr lang="en-US" dirty="0">
                <a:solidFill>
                  <a:prstClr val="black"/>
                </a:solidFill>
                <a:latin typeface="Georgia" panose="02040502050405020303" pitchFamily="18" charset="0"/>
              </a:rPr>
              <a:t>	</a:t>
            </a:r>
            <a:r>
              <a:rPr lang="en-US" dirty="0" smtClean="0">
                <a:solidFill>
                  <a:srgbClr val="E46C0A"/>
                </a:solidFill>
                <a:latin typeface="Georgia" panose="02040502050405020303" pitchFamily="18" charset="0"/>
              </a:rPr>
              <a:t>And </a:t>
            </a:r>
            <a:r>
              <a:rPr lang="en-US" dirty="0">
                <a:solidFill>
                  <a:srgbClr val="E46C0A"/>
                </a:solidFill>
                <a:latin typeface="Georgia" panose="02040502050405020303" pitchFamily="18" charset="0"/>
              </a:rPr>
              <a:t>it is like a bridegroom coming out of his room, It rejoices like a strong man to run the path. </a:t>
            </a:r>
          </a:p>
          <a:p>
            <a:pPr marL="1280160" indent="-1280160">
              <a:spcBef>
                <a:spcPts val="0"/>
              </a:spcBef>
              <a:spcAft>
                <a:spcPts val="1200"/>
              </a:spcAft>
              <a:buNone/>
            </a:pPr>
            <a:r>
              <a:rPr lang="en-US" dirty="0" smtClean="0">
                <a:solidFill>
                  <a:srgbClr val="008080"/>
                </a:solidFill>
                <a:latin typeface="Georgia" panose="02040502050405020303" pitchFamily="18" charset="0"/>
              </a:rPr>
              <a:t>Ps 19:6</a:t>
            </a:r>
            <a:r>
              <a:rPr lang="en-US" dirty="0">
                <a:solidFill>
                  <a:prstClr val="black"/>
                </a:solidFill>
                <a:latin typeface="Georgia" panose="02040502050405020303" pitchFamily="18" charset="0"/>
              </a:rPr>
              <a:t>	</a:t>
            </a:r>
            <a:r>
              <a:rPr lang="en-US" dirty="0" smtClean="0">
                <a:solidFill>
                  <a:srgbClr val="E46C0A"/>
                </a:solidFill>
                <a:latin typeface="Georgia" panose="02040502050405020303" pitchFamily="18" charset="0"/>
              </a:rPr>
              <a:t>Its </a:t>
            </a:r>
            <a:r>
              <a:rPr lang="en-US" b="1" dirty="0">
                <a:ln>
                  <a:solidFill>
                    <a:sysClr val="windowText" lastClr="000000"/>
                  </a:solidFill>
                </a:ln>
                <a:solidFill>
                  <a:srgbClr val="E46C0A"/>
                </a:solidFill>
                <a:effectLst>
                  <a:glow rad="228600">
                    <a:srgbClr val="CC00FF">
                      <a:alpha val="40000"/>
                    </a:srgbClr>
                  </a:glow>
                </a:effectLst>
                <a:latin typeface="Georgia" panose="02040502050405020303" pitchFamily="18" charset="0"/>
              </a:rPr>
              <a:t>rising</a:t>
            </a:r>
            <a:r>
              <a:rPr lang="en-US" dirty="0">
                <a:solidFill>
                  <a:srgbClr val="E46C0A"/>
                </a:solidFill>
                <a:latin typeface="Georgia" panose="02040502050405020303" pitchFamily="18" charset="0"/>
              </a:rPr>
              <a:t> is from one end of the heavens, And its circuit to the other end; And naught is hidden from its heat. </a:t>
            </a:r>
          </a:p>
        </p:txBody>
      </p:sp>
      <p:sp>
        <p:nvSpPr>
          <p:cNvPr id="4" name="Slide Number Placeholder 3"/>
          <p:cNvSpPr>
            <a:spLocks noGrp="1"/>
          </p:cNvSpPr>
          <p:nvPr>
            <p:ph type="sldNum" sz="quarter" idx="12"/>
          </p:nvPr>
        </p:nvSpPr>
        <p:spPr>
          <a:xfrm>
            <a:off x="9137025" y="6199443"/>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38</a:t>
            </a:fld>
            <a:endParaRPr lang="en-US" dirty="0">
              <a:solidFill>
                <a:schemeClr val="tx1"/>
              </a:solidFill>
            </a:endParaRPr>
          </a:p>
        </p:txBody>
      </p:sp>
      <p:sp>
        <p:nvSpPr>
          <p:cNvPr id="5" name="Rectangle 4"/>
          <p:cNvSpPr/>
          <p:nvPr/>
        </p:nvSpPr>
        <p:spPr>
          <a:xfrm>
            <a:off x="1648496" y="2369712"/>
            <a:ext cx="2331076" cy="399244"/>
          </a:xfrm>
          <a:prstGeom prst="rect">
            <a:avLst/>
          </a:prstGeom>
          <a:noFill/>
          <a:ln w="1905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i="1" dirty="0" smtClean="0">
                <a:solidFill>
                  <a:srgbClr val="CC0099"/>
                </a:solidFill>
                <a:effectLst>
                  <a:glow rad="228600">
                    <a:schemeClr val="accent2">
                      <a:lumMod val="60000"/>
                      <a:lumOff val="40000"/>
                      <a:alpha val="40000"/>
                    </a:schemeClr>
                  </a:glow>
                </a:effectLst>
                <a:latin typeface="Georgia" panose="02040502050405020303" pitchFamily="18" charset="0"/>
              </a:rPr>
              <a:t>knowledge.</a:t>
            </a:r>
            <a:endParaRPr lang="en-US" sz="2800" b="1" i="1" dirty="0">
              <a:solidFill>
                <a:srgbClr val="CC0099"/>
              </a:solidFill>
              <a:effectLst>
                <a:glow rad="228600">
                  <a:schemeClr val="accent2">
                    <a:lumMod val="60000"/>
                    <a:lumOff val="40000"/>
                    <a:alpha val="40000"/>
                  </a:schemeClr>
                </a:glow>
              </a:effectLst>
              <a:latin typeface="Georgia" panose="02040502050405020303" pitchFamily="18" charset="0"/>
            </a:endParaRPr>
          </a:p>
        </p:txBody>
      </p:sp>
      <p:sp>
        <p:nvSpPr>
          <p:cNvPr id="6" name="Rectangle 5"/>
          <p:cNvSpPr/>
          <p:nvPr/>
        </p:nvSpPr>
        <p:spPr>
          <a:xfrm>
            <a:off x="10420082" y="4158340"/>
            <a:ext cx="978796" cy="36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i="1" dirty="0">
                <a:solidFill>
                  <a:srgbClr val="CC0099"/>
                </a:solidFill>
                <a:effectLst>
                  <a:glow rad="215900">
                    <a:srgbClr val="00FF00"/>
                  </a:glow>
                </a:effectLst>
                <a:latin typeface="Georgia" panose="02040502050405020303" pitchFamily="18" charset="0"/>
              </a:rPr>
              <a:t>s</a:t>
            </a:r>
            <a:r>
              <a:rPr lang="en-US" sz="2800" b="1" i="1" dirty="0" smtClean="0">
                <a:solidFill>
                  <a:srgbClr val="CC0099"/>
                </a:solidFill>
                <a:effectLst>
                  <a:glow rad="215900">
                    <a:srgbClr val="00FF00"/>
                  </a:glow>
                </a:effectLst>
                <a:latin typeface="Georgia" panose="02040502050405020303" pitchFamily="18" charset="0"/>
              </a:rPr>
              <a:t>un,</a:t>
            </a:r>
            <a:endParaRPr lang="en-US" sz="2800" b="1" i="1" dirty="0">
              <a:solidFill>
                <a:srgbClr val="CC0099"/>
              </a:solidFill>
              <a:effectLst>
                <a:glow rad="215900">
                  <a:srgbClr val="00FF00"/>
                </a:glow>
              </a:effectLst>
              <a:latin typeface="Georgia" panose="02040502050405020303" pitchFamily="18" charset="0"/>
            </a:endParaRPr>
          </a:p>
        </p:txBody>
      </p:sp>
      <p:sp>
        <p:nvSpPr>
          <p:cNvPr id="7" name="Rectangle 6"/>
          <p:cNvSpPr/>
          <p:nvPr/>
        </p:nvSpPr>
        <p:spPr>
          <a:xfrm>
            <a:off x="4463636" y="2370017"/>
            <a:ext cx="3979719" cy="529352"/>
          </a:xfrm>
          <a:prstGeom prst="rect">
            <a:avLst/>
          </a:prstGeom>
          <a:solidFill>
            <a:schemeClr val="tx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ln>
                  <a:solidFill>
                    <a:sysClr val="windowText" lastClr="000000"/>
                  </a:solidFill>
                </a:ln>
                <a:solidFill>
                  <a:srgbClr val="00FF00"/>
                </a:solidFill>
                <a:effectLst>
                  <a:glow rad="127000">
                    <a:srgbClr val="FFFF00"/>
                  </a:glow>
                </a:effectLst>
                <a:latin typeface="Georgia" panose="02040502050405020303" pitchFamily="18" charset="0"/>
              </a:rPr>
              <a:t>THE </a:t>
            </a:r>
            <a:r>
              <a:rPr lang="en-US" sz="2800" b="1" dirty="0">
                <a:ln>
                  <a:solidFill>
                    <a:sysClr val="windowText" lastClr="000000"/>
                  </a:solidFill>
                </a:ln>
                <a:solidFill>
                  <a:srgbClr val="00FF00"/>
                </a:solidFill>
                <a:effectLst>
                  <a:glow rad="127000">
                    <a:srgbClr val="FFFF00"/>
                  </a:glow>
                </a:effectLst>
                <a:latin typeface="Georgia" panose="02040502050405020303" pitchFamily="18" charset="0"/>
              </a:rPr>
              <a:t>MAZZAROTH</a:t>
            </a:r>
            <a:endParaRPr lang="en-CA" sz="2800" b="1" dirty="0">
              <a:ln>
                <a:solidFill>
                  <a:sysClr val="windowText" lastClr="000000"/>
                </a:solidFill>
              </a:ln>
              <a:solidFill>
                <a:srgbClr val="00FF00"/>
              </a:solidFill>
              <a:effectLst>
                <a:glow rad="127000">
                  <a:srgbClr val="FFFF00"/>
                </a:glow>
              </a:effectLst>
            </a:endParaRPr>
          </a:p>
        </p:txBody>
      </p:sp>
    </p:spTree>
    <p:extLst>
      <p:ext uri="{BB962C8B-B14F-4D97-AF65-F5344CB8AC3E}">
        <p14:creationId xmlns:p14="http://schemas.microsoft.com/office/powerpoint/2010/main" val="11952128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par>
                                <p:cTn id="8" presetID="1" presetClass="entr" presetSubtype="0" fill="hold" grpId="0" nodeType="withEffect">
                                  <p:stCondLst>
                                    <p:cond delay="1750"/>
                                  </p:stCondLst>
                                  <p:childTnLst>
                                    <p:set>
                                      <p:cBhvr>
                                        <p:cTn id="9" dur="1" fill="hold">
                                          <p:stCondLst>
                                            <p:cond delay="0"/>
                                          </p:stCondLst>
                                        </p:cTn>
                                        <p:tgtEl>
                                          <p:spTgt spid="7"/>
                                        </p:tgtEl>
                                        <p:attrNameLst>
                                          <p:attrName>style.visibility</p:attrName>
                                        </p:attrNameLst>
                                      </p:cBhvr>
                                      <p:to>
                                        <p:strVal val="visible"/>
                                      </p:to>
                                    </p:set>
                                  </p:childTnLst>
                                </p:cTn>
                              </p:par>
                              <p:par>
                                <p:cTn id="10" presetID="45" presetClass="entr" presetSubtype="0" repeatCount="2000" fill="hold" grpId="1" nodeType="withEffect">
                                  <p:stCondLst>
                                    <p:cond delay="2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ppt_w</p:attrName>
                                        </p:attrNameLst>
                                      </p:cBhvr>
                                      <p:tavLst>
                                        <p:tav tm="0" fmla="#ppt_w*sin(2.5*pi*$)">
                                          <p:val>
                                            <p:fltVal val="0"/>
                                          </p:val>
                                        </p:tav>
                                        <p:tav tm="100000">
                                          <p:val>
                                            <p:fltVal val="1"/>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31" presetClass="entr" presetSubtype="0" fill="hold" grpId="1" nodeType="withEffect">
                                  <p:stCondLst>
                                    <p:cond delay="225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0" fill="hold"/>
                                        <p:tgtEl>
                                          <p:spTgt spid="6"/>
                                        </p:tgtEl>
                                        <p:attrNameLst>
                                          <p:attrName>ppt_w</p:attrName>
                                        </p:attrNameLst>
                                      </p:cBhvr>
                                      <p:tavLst>
                                        <p:tav tm="0">
                                          <p:val>
                                            <p:fltVal val="0"/>
                                          </p:val>
                                        </p:tav>
                                        <p:tav tm="100000">
                                          <p:val>
                                            <p:strVal val="#ppt_w"/>
                                          </p:val>
                                        </p:tav>
                                      </p:tavLst>
                                    </p:anim>
                                    <p:anim calcmode="lin" valueType="num">
                                      <p:cBhvr>
                                        <p:cTn id="30" dur="3000" fill="hold"/>
                                        <p:tgtEl>
                                          <p:spTgt spid="6"/>
                                        </p:tgtEl>
                                        <p:attrNameLst>
                                          <p:attrName>ppt_h</p:attrName>
                                        </p:attrNameLst>
                                      </p:cBhvr>
                                      <p:tavLst>
                                        <p:tav tm="0">
                                          <p:val>
                                            <p:fltVal val="0"/>
                                          </p:val>
                                        </p:tav>
                                        <p:tav tm="100000">
                                          <p:val>
                                            <p:strVal val="#ppt_h"/>
                                          </p:val>
                                        </p:tav>
                                      </p:tavLst>
                                    </p:anim>
                                    <p:anim calcmode="lin" valueType="num">
                                      <p:cBhvr>
                                        <p:cTn id="31" dur="3000" fill="hold"/>
                                        <p:tgtEl>
                                          <p:spTgt spid="6"/>
                                        </p:tgtEl>
                                        <p:attrNameLst>
                                          <p:attrName>style.rotation</p:attrName>
                                        </p:attrNameLst>
                                      </p:cBhvr>
                                      <p:tavLst>
                                        <p:tav tm="0">
                                          <p:val>
                                            <p:fltVal val="90"/>
                                          </p:val>
                                        </p:tav>
                                        <p:tav tm="100000">
                                          <p:val>
                                            <p:fltVal val="0"/>
                                          </p:val>
                                        </p:tav>
                                      </p:tavLst>
                                    </p:anim>
                                    <p:animEffect transition="in" filter="fade">
                                      <p:cBhvr>
                                        <p:cTn id="32" dur="3000"/>
                                        <p:tgtEl>
                                          <p:spTgt spid="6"/>
                                        </p:tgtEl>
                                      </p:cBhvr>
                                    </p:animEffect>
                                  </p:childTnLst>
                                </p:cTn>
                              </p:par>
                              <p:par>
                                <p:cTn id="33" presetID="35" presetClass="emph" presetSubtype="0" repeatCount="10000" fill="hold" grpId="0" nodeType="withEffect">
                                  <p:stCondLst>
                                    <p:cond delay="3000"/>
                                  </p:stCondLst>
                                  <p:childTnLst>
                                    <p:anim calcmode="discrete" valueType="str">
                                      <p:cBhvr>
                                        <p:cTn id="34" dur="2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circle(in)">
                                      <p:cBhvr>
                                        <p:cTn id="39" dur="1250"/>
                                        <p:tgtEl>
                                          <p:spTgt spid="3">
                                            <p:txEl>
                                              <p:pRg st="4" end="4"/>
                                            </p:txEl>
                                          </p:spTgt>
                                        </p:tgtEl>
                                      </p:cBhvr>
                                    </p:animEffect>
                                  </p:childTnLst>
                                </p:cTn>
                              </p:par>
                            </p:childTnLst>
                          </p:cTn>
                        </p:par>
                        <p:par>
                          <p:cTn id="40" fill="hold">
                            <p:stCondLst>
                              <p:cond delay="1250"/>
                            </p:stCondLst>
                            <p:childTnLst>
                              <p:par>
                                <p:cTn id="41" presetID="6" presetClass="entr" presetSubtype="16" fill="hold" nodeType="afterEffect">
                                  <p:stCondLst>
                                    <p:cond delay="100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circle(in)">
                                      <p:cBhvr>
                                        <p:cTn id="43"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animBg="1"/>
      <p:bldP spid="7"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460" y="72737"/>
            <a:ext cx="10917625" cy="768216"/>
          </a:xfrm>
          <a:solidFill>
            <a:schemeClr val="bg1"/>
          </a:solidFill>
          <a:ln w="38100">
            <a:solidFill>
              <a:srgbClr val="FF3399"/>
            </a:solidFill>
          </a:ln>
          <a:effectLst>
            <a:glow rad="228600">
              <a:schemeClr val="accent4">
                <a:satMod val="175000"/>
                <a:alpha val="40000"/>
              </a:schemeClr>
            </a:glow>
          </a:effectLst>
          <a:scene3d>
            <a:camera prst="orthographicFront"/>
            <a:lightRig rig="threePt" dir="t"/>
          </a:scene3d>
          <a:sp3d>
            <a:bevelT prst="angle"/>
          </a:sp3d>
        </p:spPr>
        <p:txBody>
          <a:bodyPr>
            <a:normAutofit/>
            <a:sp3d extrusionH="57150">
              <a:bevelT w="38100" h="38100"/>
            </a:sp3d>
          </a:bodyPr>
          <a:lstStyle/>
          <a:p>
            <a:pPr algn="ctr"/>
            <a:r>
              <a:rPr lang="en-US" dirty="0" smtClean="0"/>
              <a:t>What</a:t>
            </a:r>
            <a:r>
              <a:rPr lang="en-US" b="1" dirty="0" smtClean="0">
                <a:solidFill>
                  <a:srgbClr val="0000CC"/>
                </a:solidFill>
              </a:rPr>
              <a:t> </a:t>
            </a:r>
            <a:r>
              <a:rPr lang="en-US" b="1" dirty="0" smtClean="0">
                <a:solidFill>
                  <a:srgbClr val="00B050"/>
                </a:solidFill>
                <a:effectLst>
                  <a:glow rad="241300">
                    <a:srgbClr val="FFFF00"/>
                  </a:glow>
                </a:effectLst>
                <a:latin typeface="+mn-lt"/>
              </a:rPr>
              <a:t>KNOWLEDGE</a:t>
            </a:r>
            <a:r>
              <a:rPr lang="en-US" b="1" dirty="0" smtClean="0">
                <a:solidFill>
                  <a:srgbClr val="00B050"/>
                </a:solidFill>
                <a:effectLst>
                  <a:glow rad="241300">
                    <a:srgbClr val="FFFF00"/>
                  </a:glow>
                </a:effectLst>
                <a:latin typeface="Arial Black" panose="020B0A04020102020204" pitchFamily="34" charset="0"/>
              </a:rPr>
              <a:t> </a:t>
            </a:r>
            <a:r>
              <a:rPr lang="en-US" dirty="0"/>
              <a:t>are we searching for?</a:t>
            </a:r>
          </a:p>
        </p:txBody>
      </p:sp>
      <p:sp>
        <p:nvSpPr>
          <p:cNvPr id="3" name="Content Placeholder 2"/>
          <p:cNvSpPr>
            <a:spLocks noGrp="1"/>
          </p:cNvSpPr>
          <p:nvPr>
            <p:ph idx="1"/>
          </p:nvPr>
        </p:nvSpPr>
        <p:spPr>
          <a:xfrm>
            <a:off x="231820" y="958160"/>
            <a:ext cx="11719774" cy="5679145"/>
          </a:xfrm>
          <a:solidFill>
            <a:schemeClr val="accent1">
              <a:lumMod val="20000"/>
              <a:lumOff val="80000"/>
            </a:schemeClr>
          </a:solidFill>
          <a:ln w="38100">
            <a:solidFill>
              <a:srgbClr val="FB6BEA"/>
            </a:solidFill>
          </a:ln>
          <a:scene3d>
            <a:camera prst="orthographicFront"/>
            <a:lightRig rig="threePt" dir="t"/>
          </a:scene3d>
          <a:sp3d>
            <a:bevelT w="114300" prst="artDeco"/>
          </a:sp3d>
        </p:spPr>
        <p:txBody>
          <a:bodyPr lIns="182880" tIns="91440">
            <a:sp3d extrusionH="57150">
              <a:bevelT w="38100" h="38100"/>
            </a:sp3d>
          </a:bodyPr>
          <a:lstStyle/>
          <a:p>
            <a:pPr marL="1280160" indent="-1280160">
              <a:spcBef>
                <a:spcPts val="0"/>
              </a:spcBef>
              <a:spcAft>
                <a:spcPts val="1200"/>
              </a:spcAft>
              <a:buNone/>
            </a:pPr>
            <a:r>
              <a:rPr lang="en-US" dirty="0" smtClean="0">
                <a:solidFill>
                  <a:srgbClr val="E46C0A"/>
                </a:solidFill>
                <a:latin typeface="Georgia" panose="02040502050405020303" pitchFamily="18" charset="0"/>
              </a:rPr>
              <a:t> 							 contains the full accurate</a:t>
            </a:r>
            <a:br>
              <a:rPr lang="en-US" dirty="0" smtClean="0">
                <a:solidFill>
                  <a:srgbClr val="E46C0A"/>
                </a:solidFill>
                <a:latin typeface="Georgia" panose="02040502050405020303" pitchFamily="18" charset="0"/>
              </a:rPr>
            </a:br>
            <a:r>
              <a:rPr lang="en-US" dirty="0" smtClean="0">
                <a:solidFill>
                  <a:srgbClr val="E46C0A"/>
                </a:solidFill>
                <a:latin typeface="Georgia" panose="02040502050405020303" pitchFamily="18" charset="0"/>
              </a:rPr>
              <a:t>						 outline in detail, of this</a:t>
            </a:r>
          </a:p>
          <a:p>
            <a:pPr marL="1280160" indent="-1280160">
              <a:spcBef>
                <a:spcPts val="0"/>
              </a:spcBef>
              <a:spcAft>
                <a:spcPts val="1200"/>
              </a:spcAft>
              <a:buNone/>
            </a:pPr>
            <a:endParaRPr lang="en-US" dirty="0">
              <a:solidFill>
                <a:srgbClr val="E46C0A"/>
              </a:solidFill>
              <a:latin typeface="Georgia" panose="02040502050405020303" pitchFamily="18" charset="0"/>
            </a:endParaRPr>
          </a:p>
          <a:p>
            <a:pPr marL="1280160" indent="-1280160">
              <a:spcBef>
                <a:spcPts val="0"/>
              </a:spcBef>
              <a:spcAft>
                <a:spcPts val="1200"/>
              </a:spcAft>
              <a:buNone/>
            </a:pPr>
            <a:endParaRPr lang="en-US" dirty="0" smtClean="0">
              <a:solidFill>
                <a:srgbClr val="E46C0A"/>
              </a:solidFill>
              <a:latin typeface="Georgia" panose="02040502050405020303" pitchFamily="18" charset="0"/>
            </a:endParaRPr>
          </a:p>
          <a:p>
            <a:pPr marL="0" indent="0">
              <a:spcBef>
                <a:spcPts val="0"/>
              </a:spcBef>
              <a:buNone/>
            </a:pPr>
            <a:r>
              <a:rPr lang="en-US" dirty="0" smtClean="0"/>
              <a:t>The </a:t>
            </a:r>
            <a:r>
              <a:rPr lang="en-US" b="1" dirty="0" err="1" smtClean="0">
                <a:solidFill>
                  <a:srgbClr val="800000"/>
                </a:solidFill>
              </a:rPr>
              <a:t>Mazzaroth’s</a:t>
            </a:r>
            <a:r>
              <a:rPr lang="en-US" dirty="0" smtClean="0"/>
              <a:t> </a:t>
            </a:r>
            <a:r>
              <a:rPr lang="en-US" b="1" dirty="0" err="1" smtClean="0">
                <a:solidFill>
                  <a:srgbClr val="800000"/>
                </a:solidFill>
              </a:rPr>
              <a:t>Tequfah</a:t>
            </a:r>
            <a:r>
              <a:rPr lang="en-US" dirty="0" smtClean="0"/>
              <a:t> is the </a:t>
            </a:r>
            <a:r>
              <a:rPr lang="en-US" b="1" dirty="0" smtClean="0"/>
              <a:t>“centering pin” </a:t>
            </a:r>
            <a:r>
              <a:rPr lang="en-US" dirty="0" smtClean="0"/>
              <a:t>which determines the start of </a:t>
            </a:r>
            <a:r>
              <a:rPr lang="en-US" b="1" dirty="0" err="1" smtClean="0">
                <a:solidFill>
                  <a:srgbClr val="0000CC"/>
                </a:solidFill>
              </a:rPr>
              <a:t>Yahuah’s</a:t>
            </a:r>
            <a:r>
              <a:rPr lang="en-US" dirty="0"/>
              <a:t> </a:t>
            </a:r>
            <a:r>
              <a:rPr lang="en-US" dirty="0" smtClean="0"/>
              <a:t>new worship year. </a:t>
            </a:r>
          </a:p>
          <a:p>
            <a:pPr marL="0" indent="0">
              <a:spcBef>
                <a:spcPts val="0"/>
              </a:spcBef>
              <a:buNone/>
            </a:pPr>
            <a:r>
              <a:rPr lang="en-US" dirty="0" smtClean="0"/>
              <a:t>The </a:t>
            </a:r>
            <a:r>
              <a:rPr lang="en-US" b="1" dirty="0" err="1" smtClean="0">
                <a:solidFill>
                  <a:srgbClr val="800000"/>
                </a:solidFill>
              </a:rPr>
              <a:t>Tequfah</a:t>
            </a:r>
            <a:r>
              <a:rPr lang="en-US" dirty="0" smtClean="0"/>
              <a:t> is the ultra specific celestial event which places us on the correct schedule to receive the full blessings of </a:t>
            </a:r>
            <a:r>
              <a:rPr lang="en-US" b="1" dirty="0" err="1" smtClean="0">
                <a:solidFill>
                  <a:srgbClr val="0000CC"/>
                </a:solidFill>
              </a:rPr>
              <a:t>Yahuah</a:t>
            </a:r>
            <a:r>
              <a:rPr lang="en-US" b="1" dirty="0" smtClean="0">
                <a:solidFill>
                  <a:srgbClr val="0000CC"/>
                </a:solidFill>
              </a:rPr>
              <a:t>!</a:t>
            </a:r>
          </a:p>
          <a:p>
            <a:pPr marL="0" indent="0">
              <a:spcBef>
                <a:spcPts val="0"/>
              </a:spcBef>
              <a:buNone/>
            </a:pPr>
            <a:r>
              <a:rPr lang="en-US" dirty="0" smtClean="0"/>
              <a:t>When we accept the removal of the </a:t>
            </a:r>
            <a:r>
              <a:rPr lang="en-US" b="1" dirty="0" smtClean="0">
                <a:solidFill>
                  <a:srgbClr val="800000"/>
                </a:solidFill>
              </a:rPr>
              <a:t>Tequfah, (</a:t>
            </a:r>
            <a:r>
              <a:rPr lang="en-US" b="1" dirty="0" smtClean="0">
                <a:solidFill>
                  <a:srgbClr val="0000CC"/>
                </a:solidFill>
              </a:rPr>
              <a:t>Yahuah’s</a:t>
            </a:r>
            <a:r>
              <a:rPr lang="en-US" dirty="0" smtClean="0"/>
              <a:t> </a:t>
            </a:r>
            <a:r>
              <a:rPr lang="en-US" b="1" dirty="0" smtClean="0">
                <a:solidFill>
                  <a:srgbClr val="800000"/>
                </a:solidFill>
              </a:rPr>
              <a:t>“centering pin of timing”)</a:t>
            </a:r>
            <a:r>
              <a:rPr lang="en-US" dirty="0" smtClean="0"/>
              <a:t> and we follow along in the pagan lunar traditions, we then have placed ourselves on the Adversary’s schedule. Remember …</a:t>
            </a:r>
            <a:br>
              <a:rPr lang="en-US" dirty="0" smtClean="0"/>
            </a:br>
            <a:r>
              <a:rPr lang="en-US" dirty="0" smtClean="0"/>
              <a:t>The Dragon claimed in </a:t>
            </a:r>
            <a:r>
              <a:rPr lang="en-US" dirty="0" smtClean="0">
                <a:solidFill>
                  <a:srgbClr val="00B050"/>
                </a:solidFill>
              </a:rPr>
              <a:t>Isaiah 14:13 &amp; 14</a:t>
            </a:r>
            <a:r>
              <a:rPr lang="en-US" dirty="0" smtClean="0"/>
              <a:t> that he would control the Mo-edim.</a:t>
            </a:r>
          </a:p>
          <a:p>
            <a:pPr marL="0" indent="0">
              <a:spcBef>
                <a:spcPts val="0"/>
              </a:spcBef>
              <a:buNone/>
            </a:pPr>
            <a:r>
              <a:rPr lang="en-US" dirty="0" smtClean="0"/>
              <a:t>By accepting the lunar traditions, we accept the Dragons usurped authority! </a:t>
            </a:r>
            <a:r>
              <a:rPr lang="en-US" b="1" dirty="0" smtClean="0">
                <a:solidFill>
                  <a:srgbClr val="0000CC"/>
                </a:solidFill>
              </a:rPr>
              <a:t> </a:t>
            </a:r>
            <a:endParaRPr lang="en-US" b="1" dirty="0">
              <a:solidFill>
                <a:srgbClr val="0000CC"/>
              </a:solidFill>
            </a:endParaRPr>
          </a:p>
        </p:txBody>
      </p:sp>
      <p:sp>
        <p:nvSpPr>
          <p:cNvPr id="4" name="Slide Number Placeholder 3"/>
          <p:cNvSpPr>
            <a:spLocks noGrp="1"/>
          </p:cNvSpPr>
          <p:nvPr>
            <p:ph type="sldNum" sz="quarter" idx="12"/>
          </p:nvPr>
        </p:nvSpPr>
        <p:spPr>
          <a:xfrm>
            <a:off x="9137025" y="6199443"/>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39</a:t>
            </a:fld>
            <a:endParaRPr lang="en-US" dirty="0">
              <a:solidFill>
                <a:schemeClr val="tx1"/>
              </a:solidFill>
            </a:endParaRPr>
          </a:p>
        </p:txBody>
      </p:sp>
      <p:sp>
        <p:nvSpPr>
          <p:cNvPr id="5" name="Rectangle 4"/>
          <p:cNvSpPr/>
          <p:nvPr/>
        </p:nvSpPr>
        <p:spPr>
          <a:xfrm>
            <a:off x="1169524" y="2177143"/>
            <a:ext cx="9879476" cy="718457"/>
          </a:xfrm>
          <a:prstGeom prst="rect">
            <a:avLst/>
          </a:prstGeom>
          <a:noFill/>
          <a:ln w="1905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1280160" lvl="0" indent="-1280160">
              <a:lnSpc>
                <a:spcPct val="90000"/>
              </a:lnSpc>
              <a:spcAft>
                <a:spcPts val="1200"/>
              </a:spcAft>
            </a:pPr>
            <a:r>
              <a:rPr lang="en-US" sz="3200" b="1" i="1" dirty="0" smtClean="0">
                <a:ln>
                  <a:solidFill>
                    <a:schemeClr val="tx1"/>
                  </a:solidFill>
                </a:ln>
                <a:solidFill>
                  <a:srgbClr val="CC0099"/>
                </a:solidFill>
                <a:effectLst>
                  <a:glow rad="228600">
                    <a:srgbClr val="FFFF00"/>
                  </a:glow>
                </a:effectLst>
                <a:latin typeface="Georgia" panose="02040502050405020303" pitchFamily="18" charset="0"/>
              </a:rPr>
              <a:t>Knowledge; </a:t>
            </a:r>
            <a:r>
              <a:rPr lang="en-US" sz="3200" b="1" i="1" dirty="0" smtClean="0">
                <a:solidFill>
                  <a:srgbClr val="CC0099"/>
                </a:solidFill>
                <a:effectLst>
                  <a:glow rad="228600">
                    <a:schemeClr val="accent2">
                      <a:lumMod val="60000"/>
                      <a:lumOff val="40000"/>
                      <a:alpha val="40000"/>
                    </a:schemeClr>
                  </a:glow>
                </a:effectLst>
                <a:latin typeface="Georgia" panose="02040502050405020303" pitchFamily="18" charset="0"/>
              </a:rPr>
              <a:t>the complete </a:t>
            </a:r>
            <a:r>
              <a:rPr lang="en-US" sz="3200" b="1" i="1" dirty="0" smtClean="0">
                <a:solidFill>
                  <a:srgbClr val="CC0099"/>
                </a:solidFill>
                <a:effectLst>
                  <a:glow rad="127000">
                    <a:srgbClr val="00FF00"/>
                  </a:glow>
                </a:effectLst>
                <a:latin typeface="Georgia" panose="02040502050405020303" pitchFamily="18" charset="0"/>
              </a:rPr>
              <a:t>Plan of Salvation!</a:t>
            </a:r>
            <a:endParaRPr lang="en-US" sz="3200" b="1" i="1" dirty="0">
              <a:solidFill>
                <a:srgbClr val="CC0099"/>
              </a:solidFill>
              <a:effectLst>
                <a:glow rad="127000">
                  <a:srgbClr val="00FF00"/>
                </a:glow>
              </a:effectLst>
              <a:latin typeface="Comic Sans MS" pitchFamily="66" charset="0"/>
            </a:endParaRPr>
          </a:p>
        </p:txBody>
      </p:sp>
      <p:sp>
        <p:nvSpPr>
          <p:cNvPr id="7" name="Rectangle 6"/>
          <p:cNvSpPr/>
          <p:nvPr/>
        </p:nvSpPr>
        <p:spPr>
          <a:xfrm>
            <a:off x="370577" y="1031074"/>
            <a:ext cx="6454735" cy="819498"/>
          </a:xfrm>
          <a:prstGeom prst="rect">
            <a:avLst/>
          </a:prstGeom>
          <a:solidFill>
            <a:schemeClr val="tx1"/>
          </a:solidFill>
          <a:ln w="5715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800" b="1" dirty="0" smtClean="0">
                <a:ln>
                  <a:solidFill>
                    <a:sysClr val="windowText" lastClr="000000"/>
                  </a:solidFill>
                </a:ln>
                <a:solidFill>
                  <a:srgbClr val="00FF00"/>
                </a:solidFill>
                <a:effectLst>
                  <a:glow rad="127000">
                    <a:srgbClr val="FFFF00"/>
                  </a:glow>
                </a:effectLst>
                <a:latin typeface="Georgia" panose="02040502050405020303" pitchFamily="18" charset="0"/>
              </a:rPr>
              <a:t>THE </a:t>
            </a:r>
            <a:r>
              <a:rPr lang="en-US" sz="4800" b="1" dirty="0">
                <a:ln>
                  <a:solidFill>
                    <a:sysClr val="windowText" lastClr="000000"/>
                  </a:solidFill>
                </a:ln>
                <a:solidFill>
                  <a:srgbClr val="00FF00"/>
                </a:solidFill>
                <a:effectLst>
                  <a:glow rad="127000">
                    <a:srgbClr val="FFFF00"/>
                  </a:glow>
                </a:effectLst>
                <a:latin typeface="Georgia" panose="02040502050405020303" pitchFamily="18" charset="0"/>
              </a:rPr>
              <a:t>MAZZAROTH</a:t>
            </a:r>
            <a:endParaRPr lang="en-CA" sz="4800" b="1" dirty="0">
              <a:ln>
                <a:solidFill>
                  <a:sysClr val="windowText" lastClr="000000"/>
                </a:solidFill>
              </a:ln>
              <a:solidFill>
                <a:srgbClr val="00FF00"/>
              </a:solidFill>
              <a:effectLst>
                <a:glow rad="127000">
                  <a:srgbClr val="FFFF00"/>
                </a:glow>
              </a:effectLst>
            </a:endParaRPr>
          </a:p>
        </p:txBody>
      </p:sp>
    </p:spTree>
    <p:extLst>
      <p:ext uri="{BB962C8B-B14F-4D97-AF65-F5344CB8AC3E}">
        <p14:creationId xmlns:p14="http://schemas.microsoft.com/office/powerpoint/2010/main" val="1921214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par>
                                <p:cTn id="7" presetID="45" presetClass="entr" presetSubtype="0" repeatCount="2000" fill="hold" grpId="1" nodeType="withEffect">
                                  <p:stCondLst>
                                    <p:cond delay="125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anim calcmode="lin" valueType="num">
                                      <p:cBhvr>
                                        <p:cTn id="10" dur="500" fill="hold"/>
                                        <p:tgtEl>
                                          <p:spTgt spid="7"/>
                                        </p:tgtEl>
                                        <p:attrNameLst>
                                          <p:attrName>ppt_w</p:attrName>
                                        </p:attrNameLst>
                                      </p:cBhvr>
                                      <p:tavLst>
                                        <p:tav tm="0" fmla="#ppt_w*sin(2.5*pi*$)">
                                          <p:val>
                                            <p:fltVal val="0"/>
                                          </p:val>
                                        </p:tav>
                                        <p:tav tm="100000">
                                          <p:val>
                                            <p:fltVal val="1"/>
                                          </p:val>
                                        </p:tav>
                                      </p:tavLst>
                                    </p:anim>
                                    <p:anim calcmode="lin" valueType="num">
                                      <p:cBhvr>
                                        <p:cTn id="11" dur="500" fill="hold"/>
                                        <p:tgtEl>
                                          <p:spTgt spid="7"/>
                                        </p:tgtEl>
                                        <p:attrNameLst>
                                          <p:attrName>ppt_h</p:attrName>
                                        </p:attrNameLst>
                                      </p:cBhvr>
                                      <p:tavLst>
                                        <p:tav tm="0">
                                          <p:val>
                                            <p:strVal val="#ppt_h"/>
                                          </p:val>
                                        </p:tav>
                                        <p:tav tm="100000">
                                          <p:val>
                                            <p:strVal val="#ppt_h"/>
                                          </p:val>
                                        </p:tav>
                                      </p:tavLst>
                                    </p:anim>
                                  </p:childTnLst>
                                </p:cTn>
                              </p:par>
                              <p:par>
                                <p:cTn id="12" presetID="42" presetClass="entr" presetSubtype="0" fill="hold" nodeType="withEffect">
                                  <p:stCondLst>
                                    <p:cond delay="125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12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left)">
                                      <p:cBhvr>
                                        <p:cTn id="47" dur="1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815"/>
          <a:stretch/>
        </p:blipFill>
        <p:spPr>
          <a:xfrm>
            <a:off x="5424056" y="883228"/>
            <a:ext cx="6037118" cy="4850190"/>
          </a:xfrm>
          <a:prstGeom prst="ellipse">
            <a:avLst/>
          </a:prstGeom>
          <a:ln w="63500" cap="rnd">
            <a:solidFill>
              <a:srgbClr val="FF66FF"/>
            </a:solidFill>
          </a:ln>
          <a:effectLst>
            <a:outerShdw blurRad="381000" dist="292100" dir="5400000" sx="-80000" sy="-18000" rotWithShape="0">
              <a:srgbClr val="000000">
                <a:alpha val="22000"/>
              </a:srgbClr>
            </a:outerShdw>
            <a:softEdge rad="12700"/>
          </a:effectLst>
          <a:scene3d>
            <a:camera prst="orthographicFront"/>
            <a:lightRig rig="contrasting" dir="t">
              <a:rot lat="0" lon="0" rev="3000000"/>
            </a:lightRig>
          </a:scene3d>
          <a:sp3d contourW="7620">
            <a:bevelT w="95250" h="31750" prst="artDeco"/>
            <a:contourClr>
              <a:srgbClr val="333333"/>
            </a:contourClr>
          </a:sp3d>
        </p:spPr>
      </p:pic>
      <p:sp>
        <p:nvSpPr>
          <p:cNvPr id="34" name="Text Placeholder 33"/>
          <p:cNvSpPr>
            <a:spLocks noGrp="1"/>
          </p:cNvSpPr>
          <p:nvPr>
            <p:ph type="body" sz="half" idx="2"/>
          </p:nvPr>
        </p:nvSpPr>
        <p:spPr>
          <a:xfrm>
            <a:off x="839788" y="955964"/>
            <a:ext cx="3932237" cy="4904509"/>
          </a:xfrm>
          <a:solidFill>
            <a:schemeClr val="bg1">
              <a:lumMod val="75000"/>
            </a:schemeClr>
          </a:solidFill>
          <a:ln w="76200">
            <a:solidFill>
              <a:srgbClr val="FB6BEA"/>
            </a:solidFill>
            <a:prstDash val="lgDash"/>
          </a:ln>
          <a:scene3d>
            <a:camera prst="orthographicFront"/>
            <a:lightRig rig="threePt" dir="t"/>
          </a:scene3d>
          <a:sp3d>
            <a:bevelT w="114300" prst="artDeco"/>
          </a:sp3d>
        </p:spPr>
        <p:txBody>
          <a:bodyPr tIns="182880">
            <a:normAutofit/>
          </a:bodyPr>
          <a:lstStyle/>
          <a:p>
            <a:pPr algn="ctr"/>
            <a:r>
              <a:rPr lang="en-US" sz="5400" dirty="0" smtClean="0"/>
              <a:t>The appearance of the flower of this thistle is most beautiful.</a:t>
            </a:r>
            <a:endParaRPr lang="en-US" sz="5400" dirty="0"/>
          </a:p>
        </p:txBody>
      </p:sp>
      <p:sp>
        <p:nvSpPr>
          <p:cNvPr id="2" name="Slide Number Placeholder 1"/>
          <p:cNvSpPr>
            <a:spLocks noGrp="1"/>
          </p:cNvSpPr>
          <p:nvPr>
            <p:ph type="sldNum" sz="quarter" idx="12"/>
          </p:nvPr>
        </p:nvSpPr>
        <p:spPr>
          <a:xfrm>
            <a:off x="9358752" y="6418696"/>
            <a:ext cx="2743200" cy="365125"/>
          </a:xfrm>
        </p:spPr>
        <p:txBody>
          <a:bodyPr/>
          <a:lstStyle/>
          <a:p>
            <a:fld id="{0B555D82-D20F-4DB7-B3E9-7B7EAC2F87A9}" type="slidenum">
              <a:rPr lang="en-US" smtClean="0">
                <a:solidFill>
                  <a:srgbClr val="000000"/>
                </a:solidFill>
              </a:rPr>
              <a:t>4</a:t>
            </a:fld>
            <a:endParaRPr lang="en-US" dirty="0">
              <a:solidFill>
                <a:srgbClr val="000000"/>
              </a:solidFill>
            </a:endParaRPr>
          </a:p>
        </p:txBody>
      </p:sp>
    </p:spTree>
    <p:extLst>
      <p:ext uri="{BB962C8B-B14F-4D97-AF65-F5344CB8AC3E}">
        <p14:creationId xmlns:p14="http://schemas.microsoft.com/office/powerpoint/2010/main" val="19919334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837" y="554949"/>
            <a:ext cx="4898792" cy="824850"/>
          </a:xfrm>
          <a:solidFill>
            <a:srgbClr val="FFD5D5"/>
          </a:solidFill>
          <a:ln>
            <a:solidFill>
              <a:srgbClr val="FF0000"/>
            </a:solidFill>
          </a:ln>
          <a:scene3d>
            <a:camera prst="orthographicFront"/>
            <a:lightRig rig="threePt" dir="t"/>
          </a:scene3d>
          <a:sp3d>
            <a:bevelT w="114300" prst="artDeco"/>
          </a:sp3d>
        </p:spPr>
        <p:txBody>
          <a:bodyPr>
            <a:sp3d extrusionH="57150">
              <a:bevelT w="38100" h="38100"/>
            </a:sp3d>
          </a:bodyPr>
          <a:lstStyle/>
          <a:p>
            <a:pPr algn="ctr"/>
            <a:r>
              <a:rPr lang="en-US" dirty="0" smtClean="0">
                <a:solidFill>
                  <a:srgbClr val="FF0000"/>
                </a:solidFill>
                <a:latin typeface="Cooper Black" panose="0208090404030B020404" pitchFamily="18" charset="0"/>
              </a:rPr>
              <a:t>??  Questions  ??</a:t>
            </a:r>
            <a:endParaRPr lang="en-US" dirty="0">
              <a:solidFill>
                <a:srgbClr val="FF0000"/>
              </a:solidFill>
              <a:latin typeface="Cooper Black" panose="0208090404030B020404" pitchFamily="18" charset="0"/>
            </a:endParaRPr>
          </a:p>
        </p:txBody>
      </p:sp>
      <p:sp>
        <p:nvSpPr>
          <p:cNvPr id="3" name="Content Placeholder 2"/>
          <p:cNvSpPr>
            <a:spLocks noGrp="1"/>
          </p:cNvSpPr>
          <p:nvPr>
            <p:ph idx="1"/>
          </p:nvPr>
        </p:nvSpPr>
        <p:spPr>
          <a:xfrm>
            <a:off x="838200" y="1730829"/>
            <a:ext cx="10515600" cy="4876800"/>
          </a:xfrm>
          <a:solidFill>
            <a:schemeClr val="bg1"/>
          </a:solidFill>
          <a:ln w="57150">
            <a:solidFill>
              <a:srgbClr val="66FF33"/>
            </a:solidFill>
          </a:ln>
          <a:scene3d>
            <a:camera prst="orthographicFront"/>
            <a:lightRig rig="threePt" dir="t"/>
          </a:scene3d>
          <a:sp3d>
            <a:bevelT w="139700" h="139700" prst="divot"/>
          </a:sp3d>
        </p:spPr>
        <p:txBody>
          <a:bodyPr>
            <a:normAutofit lnSpcReduction="10000"/>
            <a:sp3d extrusionH="57150">
              <a:bevelT w="38100" h="38100"/>
            </a:sp3d>
          </a:bodyPr>
          <a:lstStyle/>
          <a:p>
            <a:endParaRPr lang="en-US" dirty="0" smtClean="0"/>
          </a:p>
          <a:p>
            <a:pPr>
              <a:spcBef>
                <a:spcPts val="0"/>
              </a:spcBef>
              <a:spcAft>
                <a:spcPts val="1800"/>
              </a:spcAft>
              <a:buClr>
                <a:srgbClr val="FF0000"/>
              </a:buClr>
              <a:buFont typeface="Arial Rounded MT Bold" panose="020F0704030504030204" pitchFamily="34" charset="0"/>
              <a:buChar char="?"/>
            </a:pPr>
            <a:r>
              <a:rPr lang="en-US" dirty="0" smtClean="0"/>
              <a:t>  Why is </a:t>
            </a:r>
            <a:r>
              <a:rPr lang="en-US" b="1" u="sng" dirty="0" smtClean="0">
                <a:solidFill>
                  <a:srgbClr val="008080"/>
                </a:solidFill>
              </a:rPr>
              <a:t>the sun given prominence</a:t>
            </a:r>
            <a:r>
              <a:rPr lang="en-US" b="1" dirty="0" smtClean="0">
                <a:solidFill>
                  <a:srgbClr val="008080"/>
                </a:solidFill>
              </a:rPr>
              <a:t> </a:t>
            </a:r>
            <a:r>
              <a:rPr lang="en-US" dirty="0" smtClean="0"/>
              <a:t>by receiving a special designated </a:t>
            </a:r>
            <a:r>
              <a:rPr lang="en-US" b="1" dirty="0" smtClean="0">
                <a:solidFill>
                  <a:srgbClr val="800000"/>
                </a:solidFill>
              </a:rPr>
              <a:t>DWELLING PLACE </a:t>
            </a:r>
            <a:r>
              <a:rPr lang="en-US" dirty="0" smtClean="0"/>
              <a:t>(Ps 19:4) within the Master Time Clock – </a:t>
            </a:r>
            <a:br>
              <a:rPr lang="en-US" dirty="0" smtClean="0"/>
            </a:br>
            <a:r>
              <a:rPr lang="en-US" b="1" i="1" dirty="0" smtClean="0">
                <a:solidFill>
                  <a:srgbClr val="7030A0"/>
                </a:solidFill>
              </a:rPr>
              <a:t>The Mazzaroth </a:t>
            </a:r>
            <a:r>
              <a:rPr lang="en-US" dirty="0" smtClean="0"/>
              <a:t>– of </a:t>
            </a:r>
            <a:r>
              <a:rPr lang="en-US" b="1" dirty="0" smtClean="0">
                <a:solidFill>
                  <a:srgbClr val="0000FF"/>
                </a:solidFill>
              </a:rPr>
              <a:t>Yahuah?</a:t>
            </a:r>
          </a:p>
          <a:p>
            <a:pPr>
              <a:spcBef>
                <a:spcPts val="0"/>
              </a:spcBef>
              <a:spcAft>
                <a:spcPts val="1800"/>
              </a:spcAft>
              <a:buClr>
                <a:srgbClr val="FF0000"/>
              </a:buClr>
              <a:buFont typeface="Arial Rounded MT Bold" panose="020F0704030504030204" pitchFamily="34" charset="0"/>
              <a:buChar char="?"/>
            </a:pPr>
            <a:r>
              <a:rPr lang="en-US" dirty="0" smtClean="0"/>
              <a:t>  The sun’s </a:t>
            </a:r>
            <a:r>
              <a:rPr lang="en-US" b="1" dirty="0">
                <a:solidFill>
                  <a:srgbClr val="800000"/>
                </a:solidFill>
              </a:rPr>
              <a:t>t</a:t>
            </a:r>
            <a:r>
              <a:rPr lang="en-US" b="1" dirty="0" smtClean="0">
                <a:solidFill>
                  <a:srgbClr val="800000"/>
                </a:solidFill>
              </a:rPr>
              <a:t>abernacle</a:t>
            </a:r>
            <a:r>
              <a:rPr lang="en-US" dirty="0" smtClean="0"/>
              <a:t> or - </a:t>
            </a:r>
            <a:r>
              <a:rPr lang="en-US" b="1" dirty="0" smtClean="0">
                <a:solidFill>
                  <a:srgbClr val="800000"/>
                </a:solidFill>
              </a:rPr>
              <a:t>DWELLING PLACE </a:t>
            </a:r>
            <a:r>
              <a:rPr lang="en-US" dirty="0" smtClean="0"/>
              <a:t>in the </a:t>
            </a:r>
            <a:r>
              <a:rPr lang="en-US" b="1" dirty="0" smtClean="0">
                <a:solidFill>
                  <a:srgbClr val="0000CC"/>
                </a:solidFill>
              </a:rPr>
              <a:t>Mazzaroth</a:t>
            </a:r>
            <a:r>
              <a:rPr lang="en-US" dirty="0" smtClean="0"/>
              <a:t> is the start and ending point of its circuit in the heavens – the </a:t>
            </a:r>
            <a:r>
              <a:rPr lang="en-US" b="1" dirty="0" smtClean="0">
                <a:solidFill>
                  <a:srgbClr val="800000"/>
                </a:solidFill>
              </a:rPr>
              <a:t>Tequfah.</a:t>
            </a:r>
          </a:p>
          <a:p>
            <a:pPr>
              <a:spcBef>
                <a:spcPts val="0"/>
              </a:spcBef>
              <a:spcAft>
                <a:spcPts val="1800"/>
              </a:spcAft>
              <a:buClr>
                <a:srgbClr val="FF0000"/>
              </a:buClr>
              <a:buFont typeface="Arial Rounded MT Bold" panose="020F0704030504030204" pitchFamily="34" charset="0"/>
              <a:buChar char="?"/>
            </a:pPr>
            <a:r>
              <a:rPr lang="en-US" dirty="0" smtClean="0"/>
              <a:t>  We have been taught that the </a:t>
            </a:r>
            <a:r>
              <a:rPr lang="en-US" dirty="0" smtClean="0">
                <a:solidFill>
                  <a:srgbClr val="FF3399"/>
                </a:solidFill>
              </a:rPr>
              <a:t>moon</a:t>
            </a:r>
            <a:r>
              <a:rPr lang="en-US" dirty="0" smtClean="0"/>
              <a:t> is the guiding light to start the Worship year to </a:t>
            </a:r>
            <a:r>
              <a:rPr lang="en-US" b="1" dirty="0" smtClean="0">
                <a:solidFill>
                  <a:srgbClr val="0000FF"/>
                </a:solidFill>
              </a:rPr>
              <a:t>Yahuah.  </a:t>
            </a:r>
            <a:r>
              <a:rPr lang="en-US" dirty="0"/>
              <a:t>W</a:t>
            </a:r>
            <a:r>
              <a:rPr lang="en-US" dirty="0" smtClean="0"/>
              <a:t>hy then is there no mention of this “supposed all important figure” in the </a:t>
            </a:r>
            <a:r>
              <a:rPr lang="en-US" b="1" i="1" dirty="0" smtClean="0">
                <a:solidFill>
                  <a:srgbClr val="9900CC"/>
                </a:solidFill>
              </a:rPr>
              <a:t>Mazzaroth</a:t>
            </a:r>
            <a:r>
              <a:rPr lang="en-US" dirty="0" smtClean="0"/>
              <a:t> – which is the </a:t>
            </a:r>
            <a:r>
              <a:rPr lang="en-US" b="1" i="1" dirty="0">
                <a:solidFill>
                  <a:srgbClr val="9900CC"/>
                </a:solidFill>
              </a:rPr>
              <a:t>U</a:t>
            </a:r>
            <a:r>
              <a:rPr lang="en-US" b="1" i="1" dirty="0" smtClean="0">
                <a:solidFill>
                  <a:srgbClr val="9900CC"/>
                </a:solidFill>
              </a:rPr>
              <a:t>ltimate Eternal Master Time Clock</a:t>
            </a:r>
            <a:r>
              <a:rPr lang="en-US" dirty="0" smtClean="0"/>
              <a:t> of </a:t>
            </a:r>
            <a:r>
              <a:rPr lang="en-US" b="1" dirty="0" smtClean="0">
                <a:solidFill>
                  <a:srgbClr val="0000FF"/>
                </a:solidFill>
              </a:rPr>
              <a:t>Yahuah?</a:t>
            </a:r>
          </a:p>
          <a:p>
            <a:pPr>
              <a:spcBef>
                <a:spcPts val="0"/>
              </a:spcBef>
              <a:spcAft>
                <a:spcPts val="1800"/>
              </a:spcAft>
              <a:buClr>
                <a:srgbClr val="FF0000"/>
              </a:buClr>
              <a:buFont typeface="Arial Rounded MT Bold" panose="020F0704030504030204" pitchFamily="34" charset="0"/>
              <a:buChar char="?"/>
            </a:pPr>
            <a:r>
              <a:rPr lang="en-US" dirty="0" smtClean="0">
                <a:solidFill>
                  <a:srgbClr val="FF0000"/>
                </a:solidFill>
              </a:rPr>
              <a:t>  Is it possible that the wool has been pulled over our eyes – </a:t>
            </a:r>
            <a:r>
              <a:rPr lang="en-US" b="1" u="sng" dirty="0" smtClean="0">
                <a:solidFill>
                  <a:srgbClr val="FF0000"/>
                </a:solidFill>
              </a:rPr>
              <a:t>AGAIN</a:t>
            </a:r>
            <a:r>
              <a:rPr lang="en-US" b="1" dirty="0">
                <a:solidFill>
                  <a:srgbClr val="FF0000"/>
                </a:solidFill>
              </a:rPr>
              <a:t>?</a:t>
            </a:r>
          </a:p>
        </p:txBody>
      </p:sp>
      <p:sp>
        <p:nvSpPr>
          <p:cNvPr id="5" name="32-Point Star 4"/>
          <p:cNvSpPr/>
          <p:nvPr/>
        </p:nvSpPr>
        <p:spPr>
          <a:xfrm>
            <a:off x="1970467" y="304413"/>
            <a:ext cx="1763334" cy="1513501"/>
          </a:xfrm>
          <a:prstGeom prst="star32">
            <a:avLst/>
          </a:prstGeom>
          <a:solidFill>
            <a:schemeClr val="accent4">
              <a:lumMod val="60000"/>
              <a:lumOff val="40000"/>
            </a:schemeClr>
          </a:solidFill>
          <a:ln w="7620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4" name="Slide Number Placeholder 3"/>
          <p:cNvSpPr>
            <a:spLocks noGrp="1"/>
          </p:cNvSpPr>
          <p:nvPr>
            <p:ph type="sldNum" sz="quarter" idx="12"/>
          </p:nvPr>
        </p:nvSpPr>
        <p:spPr>
          <a:xfrm>
            <a:off x="9306797" y="6356350"/>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40</a:t>
            </a:fld>
            <a:endParaRPr lang="en-US" dirty="0">
              <a:solidFill>
                <a:schemeClr val="tx1"/>
              </a:solidFill>
            </a:endParaRPr>
          </a:p>
        </p:txBody>
      </p:sp>
    </p:spTree>
    <p:extLst>
      <p:ext uri="{BB962C8B-B14F-4D97-AF65-F5344CB8AC3E}">
        <p14:creationId xmlns:p14="http://schemas.microsoft.com/office/powerpoint/2010/main" val="691473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95532" y="6462883"/>
            <a:ext cx="2743200" cy="365125"/>
          </a:xfrm>
        </p:spPr>
        <p:txBody>
          <a:bodyPr/>
          <a:lstStyle/>
          <a:p>
            <a:fld id="{0B555D82-D20F-4DB7-B3E9-7B7EAC2F87A9}" type="slidenum">
              <a:rPr lang="en-US" smtClean="0">
                <a:solidFill>
                  <a:schemeClr val="bg1"/>
                </a:solidFill>
              </a:rPr>
              <a:t>41</a:t>
            </a:fld>
            <a:endParaRPr lang="en-US" dirty="0">
              <a:solidFill>
                <a:schemeClr val="bg1"/>
              </a:solidFill>
            </a:endParaRPr>
          </a:p>
        </p:txBody>
      </p:sp>
    </p:spTree>
    <p:extLst>
      <p:ext uri="{BB962C8B-B14F-4D97-AF65-F5344CB8AC3E}">
        <p14:creationId xmlns:p14="http://schemas.microsoft.com/office/powerpoint/2010/main" val="3735139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5" y="120427"/>
            <a:ext cx="12053455" cy="804364"/>
          </a:xfrm>
          <a:solidFill>
            <a:schemeClr val="accent1">
              <a:lumMod val="20000"/>
              <a:lumOff val="80000"/>
            </a:schemeClr>
          </a:solidFill>
          <a:ln>
            <a:solidFill>
              <a:schemeClr val="tx1"/>
            </a:solidFill>
          </a:ln>
          <a:effectLst>
            <a:glow rad="139700">
              <a:schemeClr val="accent1">
                <a:satMod val="175000"/>
                <a:alpha val="40000"/>
              </a:schemeClr>
            </a:glow>
          </a:effectLst>
          <a:scene3d>
            <a:camera prst="orthographicFront"/>
            <a:lightRig rig="threePt" dir="t"/>
          </a:scene3d>
          <a:sp3d>
            <a:bevelT w="114300" prst="artDeco"/>
          </a:sp3d>
        </p:spPr>
        <p:txBody>
          <a:bodyPr>
            <a:normAutofit/>
            <a:sp3d extrusionH="57150">
              <a:bevelT w="38100" h="38100"/>
            </a:sp3d>
          </a:bodyPr>
          <a:lstStyle/>
          <a:p>
            <a:pPr algn="ctr"/>
            <a:r>
              <a:rPr lang="en-US" sz="3600" dirty="0" smtClean="0"/>
              <a:t>The Mazzaroth Constellations = </a:t>
            </a:r>
            <a:r>
              <a:rPr lang="en-US" sz="3600" b="1" dirty="0">
                <a:solidFill>
                  <a:srgbClr val="00B050"/>
                </a:solidFill>
                <a:effectLst>
                  <a:glow rad="127000">
                    <a:srgbClr val="FFFF00"/>
                  </a:glow>
                </a:effectLst>
                <a:latin typeface="Arial Black" panose="020B0A04020102020204" pitchFamily="34" charset="0"/>
              </a:rPr>
              <a:t>I</a:t>
            </a:r>
            <a:r>
              <a:rPr lang="en-US" sz="3600" b="1" dirty="0" smtClean="0">
                <a:solidFill>
                  <a:srgbClr val="00B050"/>
                </a:solidFill>
                <a:effectLst>
                  <a:glow rad="127000">
                    <a:srgbClr val="FFFF00"/>
                  </a:glow>
                </a:effectLst>
                <a:latin typeface="Arial Black" panose="020B0A04020102020204" pitchFamily="34" charset="0"/>
              </a:rPr>
              <a:t>nfinite </a:t>
            </a:r>
            <a:r>
              <a:rPr lang="en-US" sz="3600" b="1" dirty="0">
                <a:solidFill>
                  <a:srgbClr val="00B050"/>
                </a:solidFill>
                <a:effectLst>
                  <a:glow rad="127000">
                    <a:srgbClr val="FFFF00"/>
                  </a:glow>
                </a:effectLst>
                <a:latin typeface="Arial Black" panose="020B0A04020102020204" pitchFamily="34" charset="0"/>
              </a:rPr>
              <a:t>K</a:t>
            </a:r>
            <a:r>
              <a:rPr lang="en-US" sz="3600" b="1" dirty="0" smtClean="0">
                <a:solidFill>
                  <a:srgbClr val="00B050"/>
                </a:solidFill>
                <a:effectLst>
                  <a:glow rad="127000">
                    <a:srgbClr val="FFFF00"/>
                  </a:glow>
                </a:effectLst>
                <a:latin typeface="Arial Black" panose="020B0A04020102020204" pitchFamily="34" charset="0"/>
              </a:rPr>
              <a:t>nowledge</a:t>
            </a:r>
            <a:endParaRPr lang="en-US" sz="3600" b="1" dirty="0">
              <a:solidFill>
                <a:srgbClr val="00B050"/>
              </a:solidFill>
              <a:effectLst>
                <a:glow rad="127000">
                  <a:srgbClr val="FFFF00"/>
                </a:glow>
              </a:effectLst>
              <a:latin typeface="Arial Black" panose="020B0A04020102020204" pitchFamily="34" charset="0"/>
            </a:endParaRPr>
          </a:p>
        </p:txBody>
      </p:sp>
      <p:sp>
        <p:nvSpPr>
          <p:cNvPr id="3" name="Content Placeholder 2"/>
          <p:cNvSpPr>
            <a:spLocks noGrp="1"/>
          </p:cNvSpPr>
          <p:nvPr>
            <p:ph idx="1"/>
          </p:nvPr>
        </p:nvSpPr>
        <p:spPr>
          <a:xfrm>
            <a:off x="283335" y="1058266"/>
            <a:ext cx="11629623" cy="5539964"/>
          </a:xfrm>
          <a:solidFill>
            <a:schemeClr val="accent6">
              <a:lumMod val="40000"/>
              <a:lumOff val="60000"/>
            </a:schemeClr>
          </a:solidFill>
          <a:ln w="38100">
            <a:solidFill>
              <a:srgbClr val="FFFF00"/>
            </a:solidFill>
          </a:ln>
          <a:scene3d>
            <a:camera prst="orthographicFront"/>
            <a:lightRig rig="threePt" dir="t"/>
          </a:scene3d>
          <a:sp3d>
            <a:bevelT w="114300" prst="artDeco"/>
          </a:sp3d>
        </p:spPr>
        <p:txBody>
          <a:bodyPr lIns="182880" tIns="182880">
            <a:normAutofit/>
            <a:sp3d extrusionH="57150">
              <a:bevelT w="38100" h="38100"/>
            </a:sp3d>
          </a:bodyPr>
          <a:lstStyle/>
          <a:p>
            <a:pPr marL="1737360" indent="-1737360">
              <a:spcBef>
                <a:spcPts val="0"/>
              </a:spcBef>
              <a:spcAft>
                <a:spcPts val="1800"/>
              </a:spcAft>
              <a:buNone/>
            </a:pPr>
            <a:r>
              <a:rPr lang="en-US" dirty="0" smtClean="0">
                <a:solidFill>
                  <a:srgbClr val="008080"/>
                </a:solidFill>
                <a:latin typeface="Georgia" panose="02040502050405020303" pitchFamily="18" charset="0"/>
              </a:rPr>
              <a:t>Job 38:31</a:t>
            </a:r>
            <a:r>
              <a:rPr lang="en-US" dirty="0">
                <a:solidFill>
                  <a:prstClr val="black"/>
                </a:solidFill>
                <a:latin typeface="Georgia" panose="02040502050405020303" pitchFamily="18" charset="0"/>
              </a:rPr>
              <a:t>	</a:t>
            </a:r>
            <a:r>
              <a:rPr lang="en-US" dirty="0" smtClean="0">
                <a:solidFill>
                  <a:schemeClr val="accent2">
                    <a:lumMod val="75000"/>
                  </a:schemeClr>
                </a:solidFill>
                <a:latin typeface="Georgia" panose="02040502050405020303" pitchFamily="18" charset="0"/>
              </a:rPr>
              <a:t>Do </a:t>
            </a:r>
            <a:r>
              <a:rPr lang="en-US" dirty="0">
                <a:solidFill>
                  <a:schemeClr val="accent2">
                    <a:lumMod val="75000"/>
                  </a:schemeClr>
                </a:solidFill>
                <a:latin typeface="Georgia" panose="02040502050405020303" pitchFamily="18" charset="0"/>
              </a:rPr>
              <a:t>you bind the bands of </a:t>
            </a:r>
            <a:r>
              <a:rPr lang="en-US" dirty="0" err="1">
                <a:solidFill>
                  <a:schemeClr val="accent2">
                    <a:lumMod val="75000"/>
                  </a:schemeClr>
                </a:solidFill>
                <a:latin typeface="Georgia" panose="02040502050405020303" pitchFamily="18" charset="0"/>
              </a:rPr>
              <a:t>Kimah</a:t>
            </a:r>
            <a:r>
              <a:rPr lang="en-US" dirty="0">
                <a:solidFill>
                  <a:schemeClr val="accent2">
                    <a:lumMod val="75000"/>
                  </a:schemeClr>
                </a:solidFill>
                <a:latin typeface="Georgia" panose="02040502050405020303" pitchFamily="18" charset="0"/>
              </a:rPr>
              <a:t>, </a:t>
            </a:r>
            <a:r>
              <a:rPr lang="en-US" sz="2400" dirty="0" smtClean="0">
                <a:latin typeface="Georgia" panose="02040502050405020303" pitchFamily="18" charset="0"/>
              </a:rPr>
              <a:t>[</a:t>
            </a:r>
            <a:r>
              <a:rPr lang="en-US" sz="2400" dirty="0" err="1" smtClean="0">
                <a:latin typeface="Georgia" panose="02040502050405020303" pitchFamily="18" charset="0"/>
              </a:rPr>
              <a:t>Pleiadies</a:t>
            </a:r>
            <a:r>
              <a:rPr lang="en-US" sz="2400" dirty="0" smtClean="0">
                <a:latin typeface="Georgia" panose="02040502050405020303" pitchFamily="18" charset="0"/>
              </a:rPr>
              <a:t>] </a:t>
            </a:r>
            <a:r>
              <a:rPr lang="en-US" dirty="0" smtClean="0">
                <a:solidFill>
                  <a:schemeClr val="accent2">
                    <a:lumMod val="75000"/>
                  </a:schemeClr>
                </a:solidFill>
                <a:latin typeface="Georgia" panose="02040502050405020303" pitchFamily="18" charset="0"/>
              </a:rPr>
              <a:t>or </a:t>
            </a:r>
            <a:r>
              <a:rPr lang="en-US" dirty="0">
                <a:solidFill>
                  <a:schemeClr val="accent2">
                    <a:lumMod val="75000"/>
                  </a:schemeClr>
                </a:solidFill>
                <a:latin typeface="Georgia" panose="02040502050405020303" pitchFamily="18" charset="0"/>
              </a:rPr>
              <a:t>loosen the cords of </a:t>
            </a:r>
            <a:r>
              <a:rPr lang="en-US" dirty="0" err="1" smtClean="0">
                <a:solidFill>
                  <a:schemeClr val="accent2">
                    <a:lumMod val="75000"/>
                  </a:schemeClr>
                </a:solidFill>
                <a:latin typeface="Georgia" panose="02040502050405020303" pitchFamily="18" charset="0"/>
              </a:rPr>
              <a:t>Kesil</a:t>
            </a:r>
            <a:r>
              <a:rPr lang="en-US" dirty="0" smtClean="0">
                <a:solidFill>
                  <a:schemeClr val="accent2">
                    <a:lumMod val="75000"/>
                  </a:schemeClr>
                </a:solidFill>
                <a:latin typeface="Georgia" panose="02040502050405020303" pitchFamily="18" charset="0"/>
              </a:rPr>
              <a:t> </a:t>
            </a:r>
            <a:r>
              <a:rPr lang="en-US" sz="2400" dirty="0" smtClean="0">
                <a:solidFill>
                  <a:prstClr val="black"/>
                </a:solidFill>
                <a:latin typeface="Georgia" panose="02040502050405020303" pitchFamily="18" charset="0"/>
              </a:rPr>
              <a:t>[Orion]</a:t>
            </a:r>
            <a:r>
              <a:rPr lang="en-US" sz="2400" dirty="0" smtClean="0">
                <a:solidFill>
                  <a:schemeClr val="accent2">
                    <a:lumMod val="75000"/>
                  </a:schemeClr>
                </a:solidFill>
                <a:latin typeface="Georgia" panose="02040502050405020303" pitchFamily="18" charset="0"/>
              </a:rPr>
              <a:t>?</a:t>
            </a:r>
          </a:p>
          <a:p>
            <a:pPr marL="1737360" indent="-1737360">
              <a:spcBef>
                <a:spcPts val="0"/>
              </a:spcBef>
              <a:spcAft>
                <a:spcPts val="1800"/>
              </a:spcAft>
              <a:buNone/>
            </a:pPr>
            <a:r>
              <a:rPr lang="en-US" dirty="0" smtClean="0">
                <a:solidFill>
                  <a:srgbClr val="008080"/>
                </a:solidFill>
                <a:latin typeface="Georgia" panose="02040502050405020303" pitchFamily="18" charset="0"/>
              </a:rPr>
              <a:t>Job 38:32</a:t>
            </a:r>
            <a:r>
              <a:rPr lang="en-US" dirty="0">
                <a:solidFill>
                  <a:prstClr val="black"/>
                </a:solidFill>
                <a:latin typeface="Georgia" panose="02040502050405020303" pitchFamily="18" charset="0"/>
              </a:rPr>
              <a:t>	</a:t>
            </a:r>
            <a:r>
              <a:rPr lang="en-US" dirty="0" smtClean="0">
                <a:solidFill>
                  <a:schemeClr val="accent2">
                    <a:lumMod val="75000"/>
                  </a:schemeClr>
                </a:solidFill>
                <a:latin typeface="Georgia" panose="02040502050405020303" pitchFamily="18" charset="0"/>
              </a:rPr>
              <a:t>Do </a:t>
            </a:r>
            <a:r>
              <a:rPr lang="en-US" dirty="0">
                <a:solidFill>
                  <a:schemeClr val="accent2">
                    <a:lumMod val="75000"/>
                  </a:schemeClr>
                </a:solidFill>
                <a:latin typeface="Georgia" panose="02040502050405020303" pitchFamily="18" charset="0"/>
              </a:rPr>
              <a:t>you bring out the constellations </a:t>
            </a:r>
            <a:r>
              <a:rPr lang="en-US" sz="2400" dirty="0" smtClean="0">
                <a:solidFill>
                  <a:prstClr val="black"/>
                </a:solidFill>
                <a:latin typeface="Georgia" panose="02040502050405020303" pitchFamily="18" charset="0"/>
              </a:rPr>
              <a:t>[Mazzaroth] </a:t>
            </a:r>
            <a:r>
              <a:rPr lang="en-US" dirty="0" smtClean="0">
                <a:solidFill>
                  <a:schemeClr val="accent2">
                    <a:lumMod val="75000"/>
                  </a:schemeClr>
                </a:solidFill>
                <a:latin typeface="Georgia" panose="02040502050405020303" pitchFamily="18" charset="0"/>
              </a:rPr>
              <a:t>in </a:t>
            </a:r>
            <a:r>
              <a:rPr lang="en-US" dirty="0">
                <a:solidFill>
                  <a:schemeClr val="accent2">
                    <a:lumMod val="75000"/>
                  </a:schemeClr>
                </a:solidFill>
                <a:latin typeface="Georgia" panose="02040502050405020303" pitchFamily="18" charset="0"/>
              </a:rPr>
              <a:t>its season? Or do you lead the Bear </a:t>
            </a:r>
            <a:r>
              <a:rPr lang="en-US" sz="2400" dirty="0" smtClean="0">
                <a:latin typeface="Georgia" panose="02040502050405020303" pitchFamily="18" charset="0"/>
              </a:rPr>
              <a:t>[Arcturus] </a:t>
            </a:r>
            <a:r>
              <a:rPr lang="en-US" dirty="0" smtClean="0">
                <a:solidFill>
                  <a:schemeClr val="accent2">
                    <a:lumMod val="75000"/>
                  </a:schemeClr>
                </a:solidFill>
                <a:latin typeface="Georgia" panose="02040502050405020303" pitchFamily="18" charset="0"/>
              </a:rPr>
              <a:t>with </a:t>
            </a:r>
            <a:r>
              <a:rPr lang="en-US" dirty="0">
                <a:solidFill>
                  <a:schemeClr val="accent2">
                    <a:lumMod val="75000"/>
                  </a:schemeClr>
                </a:solidFill>
                <a:latin typeface="Georgia" panose="02040502050405020303" pitchFamily="18" charset="0"/>
              </a:rPr>
              <a:t>its sons</a:t>
            </a:r>
            <a:r>
              <a:rPr lang="en-US" dirty="0" smtClean="0">
                <a:solidFill>
                  <a:schemeClr val="accent2">
                    <a:lumMod val="75000"/>
                  </a:schemeClr>
                </a:solidFill>
                <a:latin typeface="Georgia" panose="02040502050405020303" pitchFamily="18" charset="0"/>
              </a:rPr>
              <a:t>?</a:t>
            </a:r>
            <a:endParaRPr lang="en-US" sz="800" dirty="0">
              <a:solidFill>
                <a:schemeClr val="accent2">
                  <a:lumMod val="75000"/>
                </a:schemeClr>
              </a:solidFill>
              <a:latin typeface="Georgia" panose="02040502050405020303" pitchFamily="18" charset="0"/>
            </a:endParaRPr>
          </a:p>
          <a:p>
            <a:pPr marL="365760" indent="-914400">
              <a:spcBef>
                <a:spcPts val="0"/>
              </a:spcBef>
              <a:spcAft>
                <a:spcPts val="1800"/>
              </a:spcAft>
              <a:buNone/>
            </a:pPr>
            <a:r>
              <a:rPr lang="en-US" b="1" i="1" dirty="0" smtClean="0">
                <a:solidFill>
                  <a:srgbClr val="9900CC"/>
                </a:solidFill>
                <a:latin typeface="Georgia" panose="02040502050405020303" pitchFamily="18" charset="0"/>
              </a:rPr>
              <a:t>The </a:t>
            </a:r>
            <a:r>
              <a:rPr lang="en-US" b="1" i="1" dirty="0" smtClean="0">
                <a:solidFill>
                  <a:srgbClr val="00B050"/>
                </a:solidFill>
                <a:latin typeface="Georgia" panose="02040502050405020303" pitchFamily="18" charset="0"/>
              </a:rPr>
              <a:t>Mazzaroth</a:t>
            </a:r>
            <a:r>
              <a:rPr lang="en-US" b="1" i="1" dirty="0" smtClean="0">
                <a:solidFill>
                  <a:srgbClr val="9900CC"/>
                </a:solidFill>
                <a:latin typeface="Georgia" panose="02040502050405020303" pitchFamily="18" charset="0"/>
              </a:rPr>
              <a:t> is the </a:t>
            </a:r>
            <a:r>
              <a:rPr lang="en-US" b="1" i="1" dirty="0" smtClean="0">
                <a:solidFill>
                  <a:srgbClr val="00B050"/>
                </a:solidFill>
                <a:latin typeface="Georgia" panose="02040502050405020303" pitchFamily="18" charset="0"/>
              </a:rPr>
              <a:t>Master Time </a:t>
            </a:r>
            <a:r>
              <a:rPr lang="en-US" b="1" i="1" dirty="0">
                <a:solidFill>
                  <a:srgbClr val="00B050"/>
                </a:solidFill>
                <a:latin typeface="Georgia" panose="02040502050405020303" pitchFamily="18" charset="0"/>
              </a:rPr>
              <a:t>C</a:t>
            </a:r>
            <a:r>
              <a:rPr lang="en-US" b="1" i="1" dirty="0" smtClean="0">
                <a:solidFill>
                  <a:srgbClr val="00B050"/>
                </a:solidFill>
                <a:latin typeface="Georgia" panose="02040502050405020303" pitchFamily="18" charset="0"/>
              </a:rPr>
              <a:t>lock </a:t>
            </a:r>
            <a:r>
              <a:rPr lang="en-US" b="1" i="1" dirty="0" smtClean="0">
                <a:solidFill>
                  <a:srgbClr val="9900CC"/>
                </a:solidFill>
                <a:latin typeface="Georgia" panose="02040502050405020303" pitchFamily="18" charset="0"/>
              </a:rPr>
              <a:t>of </a:t>
            </a:r>
            <a:r>
              <a:rPr lang="en-US" b="1" i="1" dirty="0">
                <a:solidFill>
                  <a:srgbClr val="0000FF"/>
                </a:solidFill>
                <a:latin typeface="Georgia" panose="02040502050405020303" pitchFamily="18" charset="0"/>
              </a:rPr>
              <a:t>Y</a:t>
            </a:r>
            <a:r>
              <a:rPr lang="en-US" b="1" i="1" dirty="0" smtClean="0">
                <a:solidFill>
                  <a:srgbClr val="0000FF"/>
                </a:solidFill>
                <a:latin typeface="Georgia" panose="02040502050405020303" pitchFamily="18" charset="0"/>
              </a:rPr>
              <a:t>ahuah!  </a:t>
            </a:r>
            <a:br>
              <a:rPr lang="en-US" b="1" i="1" dirty="0" smtClean="0">
                <a:solidFill>
                  <a:srgbClr val="0000FF"/>
                </a:solidFill>
                <a:latin typeface="Georgia" panose="02040502050405020303" pitchFamily="18" charset="0"/>
              </a:rPr>
            </a:br>
            <a:r>
              <a:rPr lang="en-US" i="1" dirty="0" smtClean="0">
                <a:solidFill>
                  <a:srgbClr val="9900CC"/>
                </a:solidFill>
                <a:latin typeface="Georgia" panose="02040502050405020303" pitchFamily="18" charset="0"/>
              </a:rPr>
              <a:t>He used this system of determining time </a:t>
            </a:r>
            <a:r>
              <a:rPr lang="en-US" b="1" i="1" dirty="0" smtClean="0">
                <a:solidFill>
                  <a:srgbClr val="FF0000"/>
                </a:solidFill>
                <a:latin typeface="Georgia" panose="02040502050405020303" pitchFamily="18" charset="0"/>
              </a:rPr>
              <a:t>at the start of the Hebrew nation </a:t>
            </a:r>
            <a:r>
              <a:rPr lang="en-US" i="1" dirty="0" smtClean="0">
                <a:solidFill>
                  <a:srgbClr val="9900CC"/>
                </a:solidFill>
                <a:latin typeface="Georgia" panose="02040502050405020303" pitchFamily="18" charset="0"/>
              </a:rPr>
              <a:t>– see </a:t>
            </a:r>
            <a:r>
              <a:rPr lang="en-US" i="1" dirty="0" smtClean="0">
                <a:solidFill>
                  <a:srgbClr val="00B050"/>
                </a:solidFill>
                <a:latin typeface="Georgia" panose="02040502050405020303" pitchFamily="18" charset="0"/>
              </a:rPr>
              <a:t>Gen 17, 18 &amp; 21:2.  </a:t>
            </a:r>
            <a:r>
              <a:rPr lang="en-US" i="1" dirty="0">
                <a:solidFill>
                  <a:srgbClr val="0000FF"/>
                </a:solidFill>
                <a:latin typeface="Georgia" panose="02040502050405020303" pitchFamily="18" charset="0"/>
              </a:rPr>
              <a:t>Y</a:t>
            </a:r>
            <a:r>
              <a:rPr lang="en-US" i="1" dirty="0" smtClean="0">
                <a:solidFill>
                  <a:srgbClr val="0000FF"/>
                </a:solidFill>
                <a:latin typeface="Georgia" panose="02040502050405020303" pitchFamily="18" charset="0"/>
              </a:rPr>
              <a:t>ahuah</a:t>
            </a:r>
            <a:r>
              <a:rPr lang="en-US" i="1" dirty="0" smtClean="0">
                <a:solidFill>
                  <a:srgbClr val="9900CC"/>
                </a:solidFill>
                <a:latin typeface="Georgia" panose="02040502050405020303" pitchFamily="18" charset="0"/>
              </a:rPr>
              <a:t> does not change.</a:t>
            </a:r>
          </a:p>
          <a:p>
            <a:pPr marL="365760" indent="-914400">
              <a:spcBef>
                <a:spcPts val="0"/>
              </a:spcBef>
              <a:spcAft>
                <a:spcPts val="1800"/>
              </a:spcAft>
              <a:buNone/>
            </a:pPr>
            <a:r>
              <a:rPr lang="en-US" i="1" dirty="0" smtClean="0">
                <a:solidFill>
                  <a:srgbClr val="9900CC"/>
                </a:solidFill>
              </a:rPr>
              <a:t>The exodus of the Yisra’elites from Mitsrayim </a:t>
            </a:r>
            <a:r>
              <a:rPr lang="en-US" dirty="0" smtClean="0"/>
              <a:t>(Egypt) </a:t>
            </a:r>
            <a:r>
              <a:rPr lang="en-US" i="1" dirty="0" smtClean="0">
                <a:solidFill>
                  <a:srgbClr val="9900CC"/>
                </a:solidFill>
              </a:rPr>
              <a:t>was timed by the Appointed Times </a:t>
            </a:r>
            <a:r>
              <a:rPr lang="en-US" dirty="0" smtClean="0">
                <a:solidFill>
                  <a:srgbClr val="0000FF"/>
                </a:solidFill>
              </a:rPr>
              <a:t>(Mo-edim) </a:t>
            </a:r>
            <a:r>
              <a:rPr lang="en-US" i="1" dirty="0" smtClean="0">
                <a:solidFill>
                  <a:srgbClr val="9900CC"/>
                </a:solidFill>
              </a:rPr>
              <a:t>which is governed by the Mazzaroth.</a:t>
            </a:r>
          </a:p>
          <a:p>
            <a:pPr marL="365760" indent="-914400">
              <a:spcBef>
                <a:spcPts val="0"/>
              </a:spcBef>
              <a:spcAft>
                <a:spcPts val="1800"/>
              </a:spcAft>
              <a:buNone/>
            </a:pPr>
            <a:r>
              <a:rPr lang="en-US" i="1" dirty="0" smtClean="0">
                <a:solidFill>
                  <a:srgbClr val="9900CC"/>
                </a:solidFill>
              </a:rPr>
              <a:t>The </a:t>
            </a:r>
            <a:r>
              <a:rPr lang="en-US" i="1" u="sng" dirty="0" smtClean="0">
                <a:solidFill>
                  <a:srgbClr val="9900CC"/>
                </a:solidFill>
              </a:rPr>
              <a:t>entire plan of Salvation</a:t>
            </a:r>
            <a:r>
              <a:rPr lang="en-US" i="1" dirty="0" smtClean="0">
                <a:solidFill>
                  <a:srgbClr val="9900CC"/>
                </a:solidFill>
              </a:rPr>
              <a:t> - within </a:t>
            </a:r>
            <a:r>
              <a:rPr lang="en-US" i="1" dirty="0">
                <a:solidFill>
                  <a:srgbClr val="9900CC"/>
                </a:solidFill>
              </a:rPr>
              <a:t>the Mazzaroth </a:t>
            </a:r>
            <a:r>
              <a:rPr lang="en-US" i="1" dirty="0" smtClean="0">
                <a:solidFill>
                  <a:srgbClr val="9900CC"/>
                </a:solidFill>
              </a:rPr>
              <a:t>Constellations – </a:t>
            </a:r>
            <a:br>
              <a:rPr lang="en-US" i="1" dirty="0" smtClean="0">
                <a:solidFill>
                  <a:srgbClr val="9900CC"/>
                </a:solidFill>
              </a:rPr>
            </a:br>
            <a:r>
              <a:rPr lang="en-US" i="1" dirty="0" smtClean="0">
                <a:solidFill>
                  <a:srgbClr val="9900CC"/>
                </a:solidFill>
              </a:rPr>
              <a:t>is written in the sky </a:t>
            </a:r>
            <a:r>
              <a:rPr lang="en-US" i="1" dirty="0" smtClean="0">
                <a:solidFill>
                  <a:srgbClr val="00B050"/>
                </a:solidFill>
              </a:rPr>
              <a:t>every 24 hours. </a:t>
            </a:r>
            <a:endParaRPr lang="en-US" i="1" dirty="0">
              <a:solidFill>
                <a:srgbClr val="00B050"/>
              </a:solidFill>
            </a:endParaRPr>
          </a:p>
        </p:txBody>
      </p:sp>
      <p:sp>
        <p:nvSpPr>
          <p:cNvPr id="4" name="Slide Number Placeholder 3"/>
          <p:cNvSpPr>
            <a:spLocks noGrp="1"/>
          </p:cNvSpPr>
          <p:nvPr>
            <p:ph type="sldNum" sz="quarter" idx="12"/>
          </p:nvPr>
        </p:nvSpPr>
        <p:spPr>
          <a:xfrm>
            <a:off x="9008166" y="6117811"/>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42</a:t>
            </a:fld>
            <a:endParaRPr lang="en-US" dirty="0">
              <a:solidFill>
                <a:schemeClr val="tx1"/>
              </a:solidFill>
            </a:endParaRPr>
          </a:p>
        </p:txBody>
      </p:sp>
    </p:spTree>
    <p:extLst>
      <p:ext uri="{BB962C8B-B14F-4D97-AF65-F5344CB8AC3E}">
        <p14:creationId xmlns:p14="http://schemas.microsoft.com/office/powerpoint/2010/main" val="3155107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2796" y="133307"/>
            <a:ext cx="9928538" cy="1051550"/>
          </a:xfrm>
          <a:solidFill>
            <a:schemeClr val="tx1">
              <a:lumMod val="75000"/>
              <a:lumOff val="25000"/>
            </a:schemeClr>
          </a:solidFill>
          <a:ln w="76200">
            <a:solidFill>
              <a:srgbClr val="FFFF00"/>
            </a:solidFill>
          </a:ln>
          <a:scene3d>
            <a:camera prst="orthographicFront"/>
            <a:lightRig rig="threePt" dir="t"/>
          </a:scene3d>
          <a:sp3d>
            <a:bevelT w="101600" prst="riblet"/>
          </a:sp3d>
        </p:spPr>
        <p:txBody>
          <a:bodyPr>
            <a:normAutofit/>
            <a:sp3d extrusionH="57150">
              <a:bevelT w="38100" h="38100"/>
            </a:sp3d>
          </a:bodyPr>
          <a:lstStyle/>
          <a:p>
            <a:pPr algn="ctr"/>
            <a:r>
              <a:rPr lang="en-US" sz="3600" b="1" dirty="0" smtClean="0">
                <a:solidFill>
                  <a:srgbClr val="FF3399"/>
                </a:solidFill>
              </a:rPr>
              <a:t>Keys to Knowledge </a:t>
            </a:r>
            <a:r>
              <a:rPr lang="en-US" sz="3600" b="1" dirty="0" smtClean="0">
                <a:solidFill>
                  <a:srgbClr val="FFFF00"/>
                </a:solidFill>
              </a:rPr>
              <a:t>–</a:t>
            </a:r>
            <a:r>
              <a:rPr lang="en-US" sz="3600" dirty="0" smtClean="0"/>
              <a:t> </a:t>
            </a:r>
            <a:r>
              <a:rPr lang="en-US" sz="3600" b="1" dirty="0" err="1" smtClean="0">
                <a:solidFill>
                  <a:srgbClr val="34E9FC"/>
                </a:solidFill>
              </a:rPr>
              <a:t>Mazzaroth’s</a:t>
            </a:r>
            <a:r>
              <a:rPr lang="en-US" sz="3600" b="1" dirty="0" smtClean="0">
                <a:solidFill>
                  <a:srgbClr val="34E9FC"/>
                </a:solidFill>
              </a:rPr>
              <a:t> </a:t>
            </a:r>
            <a:r>
              <a:rPr lang="en-US" sz="3600" b="1" dirty="0" err="1" smtClean="0">
                <a:solidFill>
                  <a:srgbClr val="34E9FC"/>
                </a:solidFill>
              </a:rPr>
              <a:t>Rulership</a:t>
            </a:r>
            <a:endParaRPr lang="en-US" sz="3600" b="1" dirty="0">
              <a:solidFill>
                <a:srgbClr val="34E9FC"/>
              </a:solidFill>
            </a:endParaRPr>
          </a:p>
        </p:txBody>
      </p:sp>
      <p:sp>
        <p:nvSpPr>
          <p:cNvPr id="3" name="Content Placeholder 2"/>
          <p:cNvSpPr>
            <a:spLocks noGrp="1"/>
          </p:cNvSpPr>
          <p:nvPr>
            <p:ph idx="1"/>
          </p:nvPr>
        </p:nvSpPr>
        <p:spPr>
          <a:xfrm>
            <a:off x="341145" y="1402773"/>
            <a:ext cx="11494102" cy="5070764"/>
          </a:xfrm>
          <a:solidFill>
            <a:schemeClr val="bg1"/>
          </a:solidFill>
          <a:ln w="57150">
            <a:solidFill>
              <a:srgbClr val="FFFF00"/>
            </a:solidFill>
          </a:ln>
          <a:scene3d>
            <a:camera prst="orthographicFront"/>
            <a:lightRig rig="threePt" dir="t"/>
          </a:scene3d>
          <a:sp3d>
            <a:bevelT w="114300" prst="artDeco"/>
          </a:sp3d>
        </p:spPr>
        <p:txBody>
          <a:bodyPr anchor="ctr">
            <a:noAutofit/>
            <a:sp3d extrusionH="57150">
              <a:bevelT w="38100" h="38100"/>
            </a:sp3d>
          </a:bodyPr>
          <a:lstStyle/>
          <a:p>
            <a:pPr marL="0" indent="0">
              <a:spcBef>
                <a:spcPts val="0"/>
              </a:spcBef>
              <a:spcAft>
                <a:spcPts val="1800"/>
              </a:spcAft>
              <a:buNone/>
            </a:pPr>
            <a:r>
              <a:rPr lang="en-US" dirty="0" smtClean="0">
                <a:solidFill>
                  <a:srgbClr val="008080"/>
                </a:solidFill>
                <a:latin typeface="Georgia" panose="02040502050405020303" pitchFamily="18" charset="0"/>
              </a:rPr>
              <a:t>Immediately after Job writes about the </a:t>
            </a:r>
            <a:r>
              <a:rPr lang="en-US" dirty="0" smtClean="0">
                <a:solidFill>
                  <a:srgbClr val="7030A0"/>
                </a:solidFill>
                <a:latin typeface="Georgia" panose="02040502050405020303" pitchFamily="18" charset="0"/>
              </a:rPr>
              <a:t>Mazzaroth</a:t>
            </a:r>
            <a:r>
              <a:rPr lang="en-US" dirty="0" smtClean="0">
                <a:solidFill>
                  <a:srgbClr val="008080"/>
                </a:solidFill>
                <a:latin typeface="Georgia" panose="02040502050405020303" pitchFamily="18" charset="0"/>
              </a:rPr>
              <a:t> in verses 31 &amp; 32, he asks –</a:t>
            </a:r>
            <a:endParaRPr lang="en-US" dirty="0">
              <a:solidFill>
                <a:srgbClr val="008080"/>
              </a:solidFill>
              <a:latin typeface="Georgia" panose="02040502050405020303" pitchFamily="18" charset="0"/>
            </a:endParaRPr>
          </a:p>
          <a:p>
            <a:pPr marL="1737360" indent="-1737360">
              <a:spcBef>
                <a:spcPts val="0"/>
              </a:spcBef>
              <a:spcAft>
                <a:spcPts val="1800"/>
              </a:spcAft>
              <a:buNone/>
            </a:pPr>
            <a:r>
              <a:rPr lang="en-US" dirty="0" smtClean="0">
                <a:solidFill>
                  <a:srgbClr val="008080"/>
                </a:solidFill>
                <a:latin typeface="Georgia" panose="02040502050405020303" pitchFamily="18" charset="0"/>
              </a:rPr>
              <a:t>Job 38:33	</a:t>
            </a:r>
            <a:r>
              <a:rPr lang="en-US" dirty="0" err="1" smtClean="0">
                <a:solidFill>
                  <a:prstClr val="black"/>
                </a:solidFill>
                <a:latin typeface="Georgia" panose="02040502050405020303" pitchFamily="18" charset="0"/>
              </a:rPr>
              <a:t>Knowest</a:t>
            </a:r>
            <a:r>
              <a:rPr lang="en-US" dirty="0" smtClean="0">
                <a:solidFill>
                  <a:prstClr val="black"/>
                </a:solidFill>
                <a:latin typeface="Georgia" panose="02040502050405020303" pitchFamily="18" charset="0"/>
              </a:rPr>
              <a:t> </a:t>
            </a:r>
            <a:r>
              <a:rPr lang="en-US" dirty="0">
                <a:solidFill>
                  <a:prstClr val="black"/>
                </a:solidFill>
                <a:latin typeface="Georgia" panose="02040502050405020303" pitchFamily="18" charset="0"/>
              </a:rPr>
              <a:t>thou the ordinances of heaven</a:t>
            </a:r>
            <a:r>
              <a:rPr lang="en-US" dirty="0" smtClean="0">
                <a:solidFill>
                  <a:prstClr val="black"/>
                </a:solidFill>
                <a:latin typeface="Georgia" panose="02040502050405020303" pitchFamily="18" charset="0"/>
              </a:rPr>
              <a:t>?  </a:t>
            </a:r>
            <a:r>
              <a:rPr lang="en-US" b="1" i="1" u="sng" dirty="0">
                <a:solidFill>
                  <a:srgbClr val="7030A0"/>
                </a:solidFill>
                <a:latin typeface="Georgia" panose="02040502050405020303" pitchFamily="18" charset="0"/>
              </a:rPr>
              <a:t>canst thou set the dominion thereof in the earth</a:t>
            </a:r>
            <a:r>
              <a:rPr lang="en-US" b="1" i="1" dirty="0" smtClean="0">
                <a:solidFill>
                  <a:srgbClr val="7030A0"/>
                </a:solidFill>
                <a:latin typeface="Georgia" panose="02040502050405020303" pitchFamily="18" charset="0"/>
              </a:rPr>
              <a:t>?		        </a:t>
            </a:r>
            <a:r>
              <a:rPr lang="en-US" sz="2000" b="1" i="1" dirty="0" smtClean="0">
                <a:solidFill>
                  <a:srgbClr val="008080"/>
                </a:solidFill>
                <a:latin typeface="Georgia" panose="02040502050405020303" pitchFamily="18" charset="0"/>
              </a:rPr>
              <a:t>KJV</a:t>
            </a:r>
            <a:endParaRPr lang="en-US" sz="2000" b="1" i="1" dirty="0">
              <a:solidFill>
                <a:srgbClr val="008080"/>
              </a:solidFill>
              <a:latin typeface="Georgia" panose="02040502050405020303" pitchFamily="18" charset="0"/>
            </a:endParaRPr>
          </a:p>
          <a:p>
            <a:pPr marL="1737360" indent="-1737360">
              <a:spcBef>
                <a:spcPts val="0"/>
              </a:spcBef>
              <a:spcAft>
                <a:spcPts val="1800"/>
              </a:spcAft>
              <a:buNone/>
            </a:pPr>
            <a:r>
              <a:rPr lang="en-US" dirty="0" smtClean="0">
                <a:solidFill>
                  <a:srgbClr val="008080"/>
                </a:solidFill>
                <a:latin typeface="Georgia" panose="02040502050405020303" pitchFamily="18" charset="0"/>
              </a:rPr>
              <a:t>Job 38:33</a:t>
            </a:r>
            <a:r>
              <a:rPr lang="en-US" dirty="0" smtClean="0">
                <a:solidFill>
                  <a:prstClr val="black"/>
                </a:solidFill>
                <a:latin typeface="Georgia" panose="02040502050405020303" pitchFamily="18" charset="0"/>
              </a:rPr>
              <a:t>	Do </a:t>
            </a:r>
            <a:r>
              <a:rPr lang="en-US" dirty="0">
                <a:solidFill>
                  <a:prstClr val="black"/>
                </a:solidFill>
                <a:latin typeface="Georgia" panose="02040502050405020303" pitchFamily="18" charset="0"/>
              </a:rPr>
              <a:t>you know the laws of the heavens</a:t>
            </a:r>
            <a:r>
              <a:rPr lang="en-US" dirty="0" smtClean="0">
                <a:solidFill>
                  <a:prstClr val="black"/>
                </a:solidFill>
                <a:latin typeface="Georgia" panose="02040502050405020303" pitchFamily="18" charset="0"/>
              </a:rPr>
              <a:t>?  </a:t>
            </a:r>
            <a:r>
              <a:rPr lang="en-US" b="1" i="1" u="sng" dirty="0">
                <a:solidFill>
                  <a:srgbClr val="7030A0"/>
                </a:solidFill>
                <a:latin typeface="Georgia" panose="02040502050405020303" pitchFamily="18" charset="0"/>
              </a:rPr>
              <a:t>Or do you set</a:t>
            </a:r>
            <a:r>
              <a:rPr lang="en-US" b="1" i="1" dirty="0">
                <a:solidFill>
                  <a:srgbClr val="7030A0"/>
                </a:solidFill>
                <a:latin typeface="Georgia" panose="02040502050405020303" pitchFamily="18" charset="0"/>
              </a:rPr>
              <a:t> </a:t>
            </a:r>
            <a:r>
              <a:rPr lang="en-US" b="1" i="1" dirty="0" smtClean="0">
                <a:solidFill>
                  <a:srgbClr val="7030A0"/>
                </a:solidFill>
                <a:latin typeface="Georgia" panose="02040502050405020303" pitchFamily="18" charset="0"/>
              </a:rPr>
              <a:t>				</a:t>
            </a:r>
            <a:r>
              <a:rPr lang="en-US" b="1" i="1" dirty="0" smtClean="0">
                <a:solidFill>
                  <a:srgbClr val="7030A0"/>
                </a:solidFill>
                <a:effectLst>
                  <a:glow rad="127000">
                    <a:srgbClr val="34E9FC"/>
                  </a:glow>
                </a:effectLst>
                <a:latin typeface="Georgia" panose="02040502050405020303" pitchFamily="18" charset="0"/>
              </a:rPr>
              <a:t>			</a:t>
            </a:r>
            <a:r>
              <a:rPr lang="en-US" b="1" i="1" dirty="0">
                <a:solidFill>
                  <a:srgbClr val="7030A0"/>
                </a:solidFill>
                <a:effectLst>
                  <a:glow rad="127000">
                    <a:srgbClr val="34E9FC"/>
                  </a:glow>
                </a:effectLst>
                <a:latin typeface="Georgia" panose="02040502050405020303" pitchFamily="18" charset="0"/>
              </a:rPr>
              <a:t> </a:t>
            </a:r>
            <a:r>
              <a:rPr lang="en-US" b="1" i="1" dirty="0" smtClean="0">
                <a:solidFill>
                  <a:srgbClr val="7030A0"/>
                </a:solidFill>
                <a:effectLst>
                  <a:glow rad="127000">
                    <a:srgbClr val="34E9FC"/>
                  </a:glow>
                </a:effectLst>
                <a:latin typeface="Georgia" panose="02040502050405020303" pitchFamily="18" charset="0"/>
              </a:rPr>
              <a:t>                    </a:t>
            </a:r>
            <a:r>
              <a:rPr lang="en-US" sz="2000" i="1" dirty="0" smtClean="0">
                <a:solidFill>
                  <a:srgbClr val="008080"/>
                </a:solidFill>
                <a:latin typeface="Georgia" panose="02040502050405020303" pitchFamily="18" charset="0"/>
              </a:rPr>
              <a:t>The Scriptures</a:t>
            </a:r>
          </a:p>
          <a:p>
            <a:pPr marL="0" indent="0">
              <a:spcBef>
                <a:spcPts val="0"/>
              </a:spcBef>
              <a:spcAft>
                <a:spcPts val="1800"/>
              </a:spcAft>
              <a:buNone/>
            </a:pPr>
            <a:r>
              <a:rPr lang="en-US" dirty="0" smtClean="0"/>
              <a:t>Job</a:t>
            </a:r>
            <a:r>
              <a:rPr lang="en-US" sz="2000" b="1" i="1" dirty="0" smtClean="0"/>
              <a:t>,</a:t>
            </a:r>
            <a:r>
              <a:rPr lang="en-US" sz="2000" b="1" i="1" dirty="0" smtClean="0">
                <a:solidFill>
                  <a:srgbClr val="008080"/>
                </a:solidFill>
                <a:latin typeface="Georgia" panose="02040502050405020303" pitchFamily="18" charset="0"/>
              </a:rPr>
              <a:t> </a:t>
            </a:r>
            <a:r>
              <a:rPr lang="en-US" b="1" i="1" dirty="0" smtClean="0">
                <a:solidFill>
                  <a:srgbClr val="00B0F0"/>
                </a:solidFill>
                <a:latin typeface="Georgia" panose="02040502050405020303" pitchFamily="18" charset="0"/>
              </a:rPr>
              <a:t>references the Mazzaroth, </a:t>
            </a:r>
            <a:r>
              <a:rPr lang="en-US" dirty="0" smtClean="0"/>
              <a:t>then within a question clearly indicates of their commission for dominion over the earth!  </a:t>
            </a:r>
            <a:r>
              <a:rPr lang="en-US" b="1" dirty="0" smtClean="0">
                <a:solidFill>
                  <a:srgbClr val="FF0000"/>
                </a:solidFill>
              </a:rPr>
              <a:t>What Dominion?  </a:t>
            </a:r>
          </a:p>
          <a:p>
            <a:pPr marL="0" indent="0">
              <a:spcBef>
                <a:spcPts val="0"/>
              </a:spcBef>
              <a:spcAft>
                <a:spcPts val="1800"/>
              </a:spcAft>
              <a:buNone/>
            </a:pPr>
            <a:r>
              <a:rPr lang="en-US" dirty="0" smtClean="0"/>
              <a:t>The</a:t>
            </a:r>
            <a:r>
              <a:rPr lang="en-US" b="1" i="1" dirty="0" smtClean="0">
                <a:solidFill>
                  <a:srgbClr val="0000CC"/>
                </a:solidFill>
              </a:rPr>
              <a:t> Mazzaroth </a:t>
            </a:r>
            <a:r>
              <a:rPr lang="en-US" dirty="0" smtClean="0"/>
              <a:t>has absolute governing control as the commissioned </a:t>
            </a:r>
            <a:br>
              <a:rPr lang="en-US" dirty="0" smtClean="0"/>
            </a:br>
            <a:r>
              <a:rPr lang="en-US" b="1" i="1" dirty="0" smtClean="0">
                <a:solidFill>
                  <a:srgbClr val="FF3399"/>
                </a:solidFill>
              </a:rPr>
              <a:t>TIME CLOCK</a:t>
            </a:r>
            <a:r>
              <a:rPr lang="en-US" b="1" i="1" dirty="0" smtClean="0">
                <a:solidFill>
                  <a:srgbClr val="0000CC"/>
                </a:solidFill>
              </a:rPr>
              <a:t> of Yahuah over eternity.</a:t>
            </a:r>
            <a:endParaRPr lang="en-US" b="1" i="1" dirty="0">
              <a:solidFill>
                <a:srgbClr val="0000CC"/>
              </a:solidFill>
            </a:endParaRPr>
          </a:p>
        </p:txBody>
      </p:sp>
      <p:sp>
        <p:nvSpPr>
          <p:cNvPr id="4" name="5-Point Star 3"/>
          <p:cNvSpPr/>
          <p:nvPr/>
        </p:nvSpPr>
        <p:spPr>
          <a:xfrm>
            <a:off x="425003" y="221201"/>
            <a:ext cx="914400" cy="914400"/>
          </a:xfrm>
          <a:prstGeom prst="star5">
            <a:avLst/>
          </a:prstGeom>
          <a:solidFill>
            <a:srgbClr val="34E9FC"/>
          </a:solidFill>
          <a:ln w="76200">
            <a:solidFill>
              <a:srgbClr val="008080"/>
            </a:solidFill>
          </a:ln>
          <a:effectLst>
            <a:glow rad="127000">
              <a:srgbClr val="FFFF00"/>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5" name="Slide Number Placeholder 4"/>
          <p:cNvSpPr>
            <a:spLocks noGrp="1"/>
          </p:cNvSpPr>
          <p:nvPr>
            <p:ph type="sldNum" sz="quarter" idx="12"/>
          </p:nvPr>
        </p:nvSpPr>
        <p:spPr>
          <a:xfrm>
            <a:off x="9005458" y="6034229"/>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lumMod val="95000"/>
                    <a:lumOff val="5000"/>
                  </a:schemeClr>
                </a:solidFill>
              </a:rPr>
              <a:t>43</a:t>
            </a:fld>
            <a:endParaRPr lang="en-US" dirty="0">
              <a:solidFill>
                <a:schemeClr val="tx1">
                  <a:lumMod val="95000"/>
                  <a:lumOff val="5000"/>
                </a:schemeClr>
              </a:solidFill>
            </a:endParaRPr>
          </a:p>
        </p:txBody>
      </p:sp>
      <p:sp>
        <p:nvSpPr>
          <p:cNvPr id="6" name="Rectangle 5"/>
          <p:cNvSpPr/>
          <p:nvPr/>
        </p:nvSpPr>
        <p:spPr>
          <a:xfrm>
            <a:off x="2771777" y="3876925"/>
            <a:ext cx="5845168" cy="599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gn="ctr"/>
            <a:r>
              <a:rPr lang="en-US" sz="3200" b="1" i="1" dirty="0">
                <a:solidFill>
                  <a:srgbClr val="7030A0"/>
                </a:solidFill>
                <a:effectLst>
                  <a:glow rad="127000">
                    <a:srgbClr val="34E9FC"/>
                  </a:glow>
                </a:effectLst>
                <a:latin typeface="Georgia" panose="02040502050405020303" pitchFamily="18" charset="0"/>
              </a:rPr>
              <a:t>their rule </a:t>
            </a:r>
            <a:r>
              <a:rPr lang="en-US" sz="3200" b="1" i="1" dirty="0" smtClean="0">
                <a:solidFill>
                  <a:srgbClr val="7030A0"/>
                </a:solidFill>
                <a:effectLst>
                  <a:glow rad="127000">
                    <a:srgbClr val="34E9FC"/>
                  </a:glow>
                </a:effectLst>
                <a:latin typeface="Georgia" panose="02040502050405020303" pitchFamily="18" charset="0"/>
              </a:rPr>
              <a:t>over the </a:t>
            </a:r>
            <a:r>
              <a:rPr lang="en-US" sz="3200" b="1" i="1" dirty="0">
                <a:solidFill>
                  <a:srgbClr val="7030A0"/>
                </a:solidFill>
                <a:effectLst>
                  <a:glow rad="127000">
                    <a:srgbClr val="34E9FC"/>
                  </a:glow>
                </a:effectLst>
                <a:latin typeface="Georgia" panose="02040502050405020303" pitchFamily="18" charset="0"/>
              </a:rPr>
              <a:t>earth</a:t>
            </a:r>
            <a:r>
              <a:rPr lang="en-US" sz="3200" b="1" i="1" dirty="0" smtClean="0">
                <a:solidFill>
                  <a:srgbClr val="7030A0"/>
                </a:solidFill>
                <a:effectLst>
                  <a:glow rad="127000">
                    <a:srgbClr val="34E9FC"/>
                  </a:glow>
                </a:effectLst>
                <a:latin typeface="Georgia" panose="02040502050405020303" pitchFamily="18" charset="0"/>
              </a:rPr>
              <a:t>?</a:t>
            </a:r>
            <a:endParaRPr lang="en-US" sz="3200" dirty="0">
              <a:solidFill>
                <a:prstClr val="white"/>
              </a:solidFill>
            </a:endParaRPr>
          </a:p>
        </p:txBody>
      </p:sp>
      <p:pic>
        <p:nvPicPr>
          <p:cNvPr id="7" name="Picture 3" descr="C:\Users\Rae\Desktop\Art on Desktop\white man clip art\yellow-blue smiley faces\smiley face - oh 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8184" y="3183036"/>
            <a:ext cx="1310213" cy="129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3656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3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par>
                                <p:cTn id="28" presetID="31" presetClass="entr" presetSubtype="0" fill="hold" nodeType="withEffect">
                                  <p:stCondLst>
                                    <p:cond delay="200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barn(inVertical)">
                                      <p:cBhvr>
                                        <p:cTn id="38" dur="1000"/>
                                        <p:tgtEl>
                                          <p:spTgt spid="3">
                                            <p:txEl>
                                              <p:pRg st="3" end="3"/>
                                            </p:txEl>
                                          </p:spTgt>
                                        </p:tgtEl>
                                      </p:cBhvr>
                                    </p:animEffect>
                                  </p:childTnLst>
                                </p:cTn>
                              </p:par>
                            </p:childTnLst>
                          </p:cTn>
                        </p:par>
                        <p:par>
                          <p:cTn id="39" fill="hold">
                            <p:stCondLst>
                              <p:cond delay="1000"/>
                            </p:stCondLst>
                            <p:childTnLst>
                              <p:par>
                                <p:cTn id="40" presetID="16" presetClass="entr" presetSubtype="21" fill="hold"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arn(inVertical)">
                                      <p:cBhvr>
                                        <p:cTn id="42"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25000">
              <a:schemeClr val="bg1">
                <a:lumMod val="50000"/>
              </a:schemeClr>
            </a:gs>
            <a:gs pos="50000">
              <a:srgbClr val="FFFF00"/>
            </a:gs>
            <a:gs pos="100000">
              <a:schemeClr val="tx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9506" y="166980"/>
            <a:ext cx="10600687" cy="1051550"/>
          </a:xfrm>
          <a:solidFill>
            <a:schemeClr val="tx1">
              <a:lumMod val="75000"/>
              <a:lumOff val="25000"/>
            </a:schemeClr>
          </a:solidFill>
          <a:ln w="76200">
            <a:solidFill>
              <a:srgbClr val="FFFF00"/>
            </a:solidFill>
          </a:ln>
          <a:scene3d>
            <a:camera prst="orthographicFront"/>
            <a:lightRig rig="threePt" dir="t"/>
          </a:scene3d>
          <a:sp3d>
            <a:bevelT w="152400" h="50800" prst="softRound"/>
          </a:sp3d>
        </p:spPr>
        <p:txBody>
          <a:bodyPr>
            <a:normAutofit/>
            <a:sp3d extrusionH="57150">
              <a:bevelT w="38100" h="38100"/>
            </a:sp3d>
          </a:bodyPr>
          <a:lstStyle/>
          <a:p>
            <a:pPr algn="ctr"/>
            <a:r>
              <a:rPr lang="en-US" sz="3600" b="1" dirty="0" smtClean="0">
                <a:solidFill>
                  <a:srgbClr val="FF3399"/>
                </a:solidFill>
                <a:latin typeface="Arial Black" pitchFamily="34" charset="0"/>
              </a:rPr>
              <a:t>Job Identifies the 	             of the Moon!</a:t>
            </a:r>
            <a:endParaRPr lang="en-US" sz="3600" b="1" dirty="0">
              <a:solidFill>
                <a:srgbClr val="34E9FC"/>
              </a:solidFill>
              <a:latin typeface="Arial Black" pitchFamily="34" charset="0"/>
            </a:endParaRPr>
          </a:p>
        </p:txBody>
      </p:sp>
      <p:sp>
        <p:nvSpPr>
          <p:cNvPr id="4" name="5-Point Star 3"/>
          <p:cNvSpPr/>
          <p:nvPr/>
        </p:nvSpPr>
        <p:spPr>
          <a:xfrm>
            <a:off x="303816" y="221201"/>
            <a:ext cx="914400" cy="914400"/>
          </a:xfrm>
          <a:prstGeom prst="star5">
            <a:avLst/>
          </a:prstGeom>
          <a:solidFill>
            <a:srgbClr val="34E9FC"/>
          </a:solidFill>
          <a:ln w="76200">
            <a:solidFill>
              <a:srgbClr val="008080"/>
            </a:solidFill>
          </a:ln>
          <a:effectLst>
            <a:glow rad="127000">
              <a:srgbClr val="FFFF00"/>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5" name="Slide Number Placeholder 4"/>
          <p:cNvSpPr>
            <a:spLocks noGrp="1"/>
          </p:cNvSpPr>
          <p:nvPr>
            <p:ph type="sldNum" sz="quarter" idx="12"/>
          </p:nvPr>
        </p:nvSpPr>
        <p:spPr>
          <a:xfrm>
            <a:off x="11611778" y="6492875"/>
            <a:ext cx="489420" cy="365125"/>
          </a:xfrm>
        </p:spPr>
        <p:txBody>
          <a:bodyPr>
            <a:scene3d>
              <a:camera prst="orthographicFront"/>
              <a:lightRig rig="threePt" dir="t"/>
            </a:scene3d>
            <a:sp3d extrusionH="57150">
              <a:bevelT w="38100" h="38100"/>
            </a:sp3d>
          </a:bodyPr>
          <a:lstStyle/>
          <a:p>
            <a:fld id="{0B555D82-D20F-4DB7-B3E9-7B7EAC2F87A9}" type="slidenum">
              <a:rPr lang="en-US" b="1" smtClean="0">
                <a:solidFill>
                  <a:schemeClr val="bg1"/>
                </a:solidFill>
              </a:rPr>
              <a:t>44</a:t>
            </a:fld>
            <a:endParaRPr lang="en-US" b="1" dirty="0">
              <a:solidFill>
                <a:schemeClr val="bg1"/>
              </a:solidFill>
            </a:endParaRPr>
          </a:p>
        </p:txBody>
      </p:sp>
      <p:pic>
        <p:nvPicPr>
          <p:cNvPr id="7" name="Picture 3" descr="C:\Users\Rae\Desktop\Art on Desktop\white man clip art\yellow-blue smiley faces\smiley face - oh 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4859" y="1750581"/>
            <a:ext cx="4195231" cy="415445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8" name="Rectangle 7"/>
          <p:cNvSpPr/>
          <p:nvPr/>
        </p:nvSpPr>
        <p:spPr>
          <a:xfrm>
            <a:off x="6477919" y="221201"/>
            <a:ext cx="1905919" cy="914400"/>
          </a:xfrm>
          <a:prstGeom prst="rect">
            <a:avLst/>
          </a:prstGeom>
          <a:ln w="38100">
            <a:solidFill>
              <a:srgbClr val="00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a:solidFill>
                    <a:srgbClr val="0000CC"/>
                  </a:solidFill>
                </a:ln>
                <a:solidFill>
                  <a:srgbClr val="FF3399"/>
                </a:solidFill>
                <a:effectLst>
                  <a:glow rad="127000">
                    <a:srgbClr val="FFFF00"/>
                  </a:glow>
                </a:effectLst>
                <a:latin typeface="Arial Black" pitchFamily="34" charset="0"/>
                <a:ea typeface="+mj-ea"/>
                <a:cs typeface="+mj-cs"/>
              </a:rPr>
              <a:t>Light</a:t>
            </a:r>
            <a:endParaRPr lang="en-CA" sz="4800" dirty="0">
              <a:ln>
                <a:solidFill>
                  <a:srgbClr val="0000CC"/>
                </a:solidFill>
              </a:ln>
              <a:effectLst>
                <a:glow rad="127000">
                  <a:srgbClr val="FFFF00"/>
                </a:glow>
              </a:effectLst>
            </a:endParaRPr>
          </a:p>
        </p:txBody>
      </p:sp>
      <p:sp>
        <p:nvSpPr>
          <p:cNvPr id="9" name="Cloud 8"/>
          <p:cNvSpPr/>
          <p:nvPr/>
        </p:nvSpPr>
        <p:spPr>
          <a:xfrm>
            <a:off x="132203" y="1244906"/>
            <a:ext cx="7419862" cy="5453349"/>
          </a:xfrm>
          <a:prstGeom prst="cloud">
            <a:avLst/>
          </a:prstGeom>
          <a:solidFill>
            <a:srgbClr val="D5B8EA"/>
          </a:solidFill>
          <a:ln w="76200">
            <a:solidFill>
              <a:srgbClr val="34E9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ln>
                  <a:solidFill>
                    <a:srgbClr val="0000CC"/>
                  </a:solidFill>
                </a:ln>
                <a:solidFill>
                  <a:srgbClr val="CC0099"/>
                </a:solidFill>
                <a:effectLst>
                  <a:glow rad="127000">
                    <a:srgbClr val="00FF00"/>
                  </a:glow>
                </a:effectLst>
              </a:rPr>
              <a:t>See, even the moon does not shine, </a:t>
            </a:r>
            <a:r>
              <a:rPr lang="en-US" sz="3200" dirty="0" smtClean="0">
                <a:solidFill>
                  <a:srgbClr val="800000"/>
                </a:solidFill>
              </a:rPr>
              <a:t>and the stars have not been flawless in His eyes.</a:t>
            </a:r>
            <a:r>
              <a:rPr lang="en-US" sz="3200" dirty="0" smtClean="0"/>
              <a:t/>
            </a:r>
            <a:br>
              <a:rPr lang="en-US" sz="3200" dirty="0" smtClean="0"/>
            </a:br>
            <a:r>
              <a:rPr lang="en-US" sz="2000" b="1" dirty="0" smtClean="0">
                <a:solidFill>
                  <a:srgbClr val="800000"/>
                </a:solidFill>
              </a:rPr>
              <a:t>Job 25:5  </a:t>
            </a:r>
            <a:r>
              <a:rPr lang="en-US" sz="2000" dirty="0" smtClean="0">
                <a:solidFill>
                  <a:schemeClr val="tx1"/>
                </a:solidFill>
              </a:rPr>
              <a:t>H</a:t>
            </a:r>
            <a:r>
              <a:rPr lang="en-US" sz="2000" dirty="0" smtClean="0">
                <a:solidFill>
                  <a:schemeClr val="tx1"/>
                </a:solidFill>
              </a:rPr>
              <a:t>. S</a:t>
            </a:r>
            <a:r>
              <a:rPr lang="en-US" sz="2000" dirty="0" smtClean="0">
                <a:solidFill>
                  <a:schemeClr val="tx1"/>
                </a:solidFill>
              </a:rPr>
              <a:t>.</a:t>
            </a:r>
            <a:endParaRPr lang="en-CA" sz="2000" dirty="0">
              <a:solidFill>
                <a:schemeClr val="tx1"/>
              </a:solidFill>
            </a:endParaRPr>
          </a:p>
        </p:txBody>
      </p:sp>
      <p:sp>
        <p:nvSpPr>
          <p:cNvPr id="11" name="Down Arrow 10"/>
          <p:cNvSpPr/>
          <p:nvPr/>
        </p:nvSpPr>
        <p:spPr>
          <a:xfrm rot="8906249">
            <a:off x="7527318" y="1118456"/>
            <a:ext cx="901249" cy="1557123"/>
          </a:xfrm>
          <a:prstGeom prst="downArrow">
            <a:avLst>
              <a:gd name="adj1" fmla="val 19364"/>
              <a:gd name="adj2" fmla="val 80042"/>
            </a:avLst>
          </a:prstGeom>
          <a:solidFill>
            <a:srgbClr val="D5B8EA"/>
          </a:solidFill>
          <a:ln w="57150">
            <a:solidFill>
              <a:srgbClr val="FF0066"/>
            </a:solidFill>
          </a:ln>
          <a:effectLst>
            <a:glow rad="127000">
              <a:srgbClr val="CC00FF"/>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descr="C:\Users\Rae\Desktop\Art on Desktop\white man clip art\3d white people\png\3d gets it 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713" y="3513330"/>
            <a:ext cx="2674287" cy="305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6495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5" presetClass="exit" presetSubtype="10" fill="hold" grpId="0" nodeType="withEffect">
                                  <p:stCondLst>
                                    <p:cond delay="3000"/>
                                  </p:stCondLst>
                                  <p:childTnLst>
                                    <p:animEffect transition="out" filter="checkerboard(across)">
                                      <p:cBhvr>
                                        <p:cTn id="11" dur="1750"/>
                                        <p:tgtEl>
                                          <p:spTgt spid="8"/>
                                        </p:tgtEl>
                                      </p:cBhvr>
                                    </p:animEffect>
                                    <p:set>
                                      <p:cBhvr>
                                        <p:cTn id="12" dur="1" fill="hold">
                                          <p:stCondLst>
                                            <p:cond delay="1749"/>
                                          </p:stCondLst>
                                        </p:cTn>
                                        <p:tgtEl>
                                          <p:spTgt spid="8"/>
                                        </p:tgtEl>
                                        <p:attrNameLst>
                                          <p:attrName>style.visibility</p:attrName>
                                        </p:attrNameLst>
                                      </p:cBhvr>
                                      <p:to>
                                        <p:strVal val="hidden"/>
                                      </p:to>
                                    </p:set>
                                  </p:childTnLst>
                                </p:cTn>
                              </p:par>
                              <p:par>
                                <p:cTn id="13" presetID="53" presetClass="entr" presetSubtype="16" repeatCount="5000" fill="hold" grpId="0" nodeType="withEffect">
                                  <p:stCondLst>
                                    <p:cond delay="35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6000"/>
                            </p:stCondLst>
                            <p:childTnLst>
                              <p:par>
                                <p:cTn id="19" presetID="31" presetClass="entr" presetSubtype="0" fill="hold" nodeType="afterEffect">
                                  <p:stCondLst>
                                    <p:cond delay="50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234" y="207409"/>
            <a:ext cx="9558634" cy="769336"/>
          </a:xfrm>
          <a:solidFill>
            <a:schemeClr val="bg1"/>
          </a:solidFill>
          <a:ln w="38100">
            <a:solidFill>
              <a:srgbClr val="FFFF00"/>
            </a:solidFill>
          </a:ln>
          <a:effectLst>
            <a:glow rad="228600">
              <a:schemeClr val="accent1">
                <a:satMod val="175000"/>
                <a:alpha val="40000"/>
              </a:schemeClr>
            </a:glow>
          </a:effectLst>
          <a:scene3d>
            <a:camera prst="orthographicFront"/>
            <a:lightRig rig="threePt" dir="t"/>
          </a:scene3d>
          <a:sp3d>
            <a:bevelT prst="angle"/>
          </a:sp3d>
        </p:spPr>
        <p:txBody>
          <a:bodyPr>
            <a:normAutofit/>
            <a:sp3d extrusionH="57150">
              <a:bevelT w="38100" h="38100"/>
            </a:sp3d>
          </a:bodyPr>
          <a:lstStyle/>
          <a:p>
            <a:pPr algn="ctr"/>
            <a:r>
              <a:rPr lang="en-US" b="1" dirty="0" smtClean="0">
                <a:solidFill>
                  <a:srgbClr val="FFC000"/>
                </a:solidFill>
                <a:effectLst>
                  <a:outerShdw blurRad="38100" dist="38100" dir="2700000" algn="tl">
                    <a:srgbClr val="000000">
                      <a:alpha val="43137"/>
                    </a:srgbClr>
                  </a:outerShdw>
                </a:effectLst>
              </a:rPr>
              <a:t>A Celestial Position Comparison</a:t>
            </a:r>
            <a:endParaRPr lang="en-US"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1668" y="1221460"/>
            <a:ext cx="11900078" cy="5324813"/>
          </a:xfrm>
          <a:solidFill>
            <a:schemeClr val="bg1"/>
          </a:solidFill>
          <a:ln w="57150">
            <a:solidFill>
              <a:schemeClr val="accent4">
                <a:lumMod val="75000"/>
              </a:schemeClr>
            </a:solidFill>
          </a:ln>
          <a:scene3d>
            <a:camera prst="orthographicFront"/>
            <a:lightRig rig="threePt" dir="t"/>
          </a:scene3d>
          <a:sp3d>
            <a:bevelT w="114300" prst="hardEdge"/>
          </a:sp3d>
        </p:spPr>
        <p:txBody>
          <a:bodyPr lIns="182880" tIns="91440">
            <a:normAutofit/>
            <a:sp3d extrusionH="57150">
              <a:bevelT w="38100" h="38100"/>
            </a:sp3d>
          </a:bodyPr>
          <a:lstStyle/>
          <a:p>
            <a:pPr marL="0" indent="0">
              <a:lnSpc>
                <a:spcPct val="100000"/>
              </a:lnSpc>
              <a:buNone/>
            </a:pPr>
            <a:r>
              <a:rPr lang="en-US" dirty="0" smtClean="0"/>
              <a:t>The Scriptures </a:t>
            </a:r>
            <a:r>
              <a:rPr lang="en-US" dirty="0" smtClean="0">
                <a:solidFill>
                  <a:srgbClr val="00B050"/>
                </a:solidFill>
              </a:rPr>
              <a:t>(Psalms 19:4) </a:t>
            </a:r>
            <a:r>
              <a:rPr lang="en-US" dirty="0" smtClean="0"/>
              <a:t>inform us that the sun has been given </a:t>
            </a:r>
          </a:p>
          <a:p>
            <a:pPr marL="0" indent="0">
              <a:buNone/>
            </a:pPr>
            <a:r>
              <a:rPr lang="en-US" dirty="0" smtClean="0"/>
              <a:t>a designated permanent residence within the Mazzaroth. </a:t>
            </a:r>
            <a:br>
              <a:rPr lang="en-US" dirty="0" smtClean="0"/>
            </a:br>
            <a:r>
              <a:rPr lang="en-US" dirty="0" smtClean="0"/>
              <a:t>It is an </a:t>
            </a:r>
            <a:r>
              <a:rPr lang="en-US" b="1" dirty="0" err="1" smtClean="0">
                <a:solidFill>
                  <a:srgbClr val="00B050"/>
                </a:solidFill>
              </a:rPr>
              <a:t>ohel</a:t>
            </a:r>
            <a:r>
              <a:rPr lang="en-US" dirty="0" smtClean="0"/>
              <a:t> (H168), a dwelling place.</a:t>
            </a:r>
          </a:p>
          <a:p>
            <a:pPr marL="0" indent="0">
              <a:buNone/>
            </a:pPr>
            <a:endParaRPr lang="en-US" dirty="0"/>
          </a:p>
          <a:p>
            <a:pPr marL="0" indent="0">
              <a:buNone/>
            </a:pPr>
            <a:r>
              <a:rPr lang="en-US" b="1" dirty="0" smtClean="0">
                <a:solidFill>
                  <a:srgbClr val="CC00FF"/>
                </a:solidFill>
              </a:rPr>
              <a:t>What physical position, </a:t>
            </a:r>
            <a:r>
              <a:rPr lang="en-US" b="1" u="sng" dirty="0" smtClean="0">
                <a:solidFill>
                  <a:srgbClr val="CC00FF"/>
                </a:solidFill>
              </a:rPr>
              <a:t>in a spiritual sense</a:t>
            </a:r>
            <a:r>
              <a:rPr lang="en-US" b="1" dirty="0" smtClean="0">
                <a:solidFill>
                  <a:srgbClr val="CC00FF"/>
                </a:solidFill>
              </a:rPr>
              <a:t>, </a:t>
            </a:r>
            <a:r>
              <a:rPr lang="en-US" dirty="0" smtClean="0"/>
              <a:t>has been given to the moon </a:t>
            </a:r>
          </a:p>
          <a:p>
            <a:pPr marL="0" indent="0">
              <a:buNone/>
            </a:pPr>
            <a:r>
              <a:rPr lang="en-US" dirty="0" smtClean="0"/>
              <a:t>in the final days of the earth?</a:t>
            </a:r>
          </a:p>
          <a:p>
            <a:pPr marL="0" indent="0">
              <a:buNone/>
            </a:pPr>
            <a:endParaRPr lang="en-US" dirty="0" smtClean="0"/>
          </a:p>
          <a:p>
            <a:pPr marL="0" indent="0">
              <a:buNone/>
            </a:pPr>
            <a:r>
              <a:rPr lang="en-US" dirty="0" smtClean="0">
                <a:solidFill>
                  <a:srgbClr val="008080"/>
                </a:solidFill>
                <a:latin typeface="Georgia" panose="02040502050405020303" pitchFamily="18" charset="0"/>
              </a:rPr>
              <a:t>Rev </a:t>
            </a:r>
            <a:r>
              <a:rPr lang="en-US" dirty="0">
                <a:solidFill>
                  <a:srgbClr val="008080"/>
                </a:solidFill>
                <a:latin typeface="Georgia" panose="02040502050405020303" pitchFamily="18" charset="0"/>
              </a:rPr>
              <a:t>12:1</a:t>
            </a:r>
            <a:r>
              <a:rPr lang="en-US" dirty="0">
                <a:solidFill>
                  <a:prstClr val="black"/>
                </a:solidFill>
                <a:latin typeface="Georgia" panose="02040502050405020303" pitchFamily="18" charset="0"/>
              </a:rPr>
              <a:t>  And a great sign was seen in the heaven</a:t>
            </a:r>
            <a:r>
              <a:rPr lang="en-US" dirty="0" smtClean="0">
                <a:solidFill>
                  <a:prstClr val="black"/>
                </a:solidFill>
                <a:latin typeface="Georgia" panose="02040502050405020303" pitchFamily="18" charset="0"/>
              </a:rPr>
              <a:t>:</a:t>
            </a:r>
          </a:p>
          <a:p>
            <a:pPr marL="0" indent="0">
              <a:buNone/>
            </a:pPr>
            <a:r>
              <a:rPr lang="en-US" dirty="0" smtClean="0">
                <a:solidFill>
                  <a:prstClr val="black"/>
                </a:solidFill>
                <a:latin typeface="Georgia" panose="02040502050405020303" pitchFamily="18" charset="0"/>
              </a:rPr>
              <a:t>a </a:t>
            </a:r>
            <a:r>
              <a:rPr lang="en-US" dirty="0">
                <a:solidFill>
                  <a:prstClr val="black"/>
                </a:solidFill>
                <a:latin typeface="Georgia" panose="02040502050405020303" pitchFamily="18" charset="0"/>
              </a:rPr>
              <a:t>woman clad with the sun, </a:t>
            </a:r>
            <a:endParaRPr lang="en-US" dirty="0" smtClean="0">
              <a:solidFill>
                <a:prstClr val="black"/>
              </a:solidFill>
              <a:latin typeface="Georgia" panose="02040502050405020303" pitchFamily="18" charset="0"/>
            </a:endParaRPr>
          </a:p>
          <a:p>
            <a:pPr marL="0" indent="0">
              <a:buNone/>
            </a:pPr>
            <a:r>
              <a:rPr lang="en-US" dirty="0" smtClean="0">
                <a:solidFill>
                  <a:prstClr val="black"/>
                </a:solidFill>
                <a:latin typeface="Georgia" panose="02040502050405020303" pitchFamily="18" charset="0"/>
              </a:rPr>
              <a:t>and </a:t>
            </a:r>
            <a:r>
              <a:rPr lang="en-US" dirty="0">
                <a:solidFill>
                  <a:prstClr val="black"/>
                </a:solidFill>
                <a:latin typeface="Georgia" panose="02040502050405020303" pitchFamily="18" charset="0"/>
              </a:rPr>
              <a:t>on her head a crown of twelve stars. </a:t>
            </a:r>
            <a:r>
              <a:rPr lang="en-US" dirty="0" smtClean="0"/>
              <a:t>  </a:t>
            </a:r>
            <a:endParaRPr lang="en-US" dirty="0"/>
          </a:p>
        </p:txBody>
      </p:sp>
      <p:sp>
        <p:nvSpPr>
          <p:cNvPr id="4" name="Slide Number Placeholder 3"/>
          <p:cNvSpPr>
            <a:spLocks noGrp="1"/>
          </p:cNvSpPr>
          <p:nvPr>
            <p:ph type="sldNum" sz="quarter" idx="12"/>
          </p:nvPr>
        </p:nvSpPr>
        <p:spPr>
          <a:xfrm>
            <a:off x="9254842" y="6127748"/>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45</a:t>
            </a:fld>
            <a:endParaRPr lang="en-US" dirty="0">
              <a:solidFill>
                <a:schemeClr val="tx1"/>
              </a:solidFill>
            </a:endParaRPr>
          </a:p>
        </p:txBody>
      </p:sp>
      <p:sp>
        <p:nvSpPr>
          <p:cNvPr id="5" name="32-Point Star 4"/>
          <p:cNvSpPr/>
          <p:nvPr/>
        </p:nvSpPr>
        <p:spPr>
          <a:xfrm>
            <a:off x="10201794" y="1429459"/>
            <a:ext cx="1577009" cy="1550504"/>
          </a:xfrm>
          <a:prstGeom prst="star32">
            <a:avLst/>
          </a:prstGeom>
          <a:solidFill>
            <a:srgbClr val="DDF024"/>
          </a:solidFill>
          <a:ln w="76200">
            <a:solidFill>
              <a:srgbClr val="FFFF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Moon 5"/>
          <p:cNvSpPr/>
          <p:nvPr/>
        </p:nvSpPr>
        <p:spPr>
          <a:xfrm rot="10800000">
            <a:off x="10990298" y="3395948"/>
            <a:ext cx="675861" cy="1272208"/>
          </a:xfrm>
          <a:prstGeom prst="moon">
            <a:avLst>
              <a:gd name="adj" fmla="val 6522"/>
            </a:avLst>
          </a:prstGeom>
          <a:solidFill>
            <a:schemeClr val="bg1">
              <a:lumMod val="9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7" name="Flowchart: Connector 6"/>
          <p:cNvSpPr/>
          <p:nvPr/>
        </p:nvSpPr>
        <p:spPr>
          <a:xfrm>
            <a:off x="9477030" y="4790998"/>
            <a:ext cx="1513268" cy="1423116"/>
          </a:xfrm>
          <a:prstGeom prst="flowChartConnector">
            <a:avLst/>
          </a:prstGeom>
          <a:solidFill>
            <a:schemeClr val="bg1">
              <a:lumMod val="85000"/>
            </a:schemeClr>
          </a:solidFill>
          <a:ln>
            <a:solidFill>
              <a:schemeClr val="bg1">
                <a:lumMod val="8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8" name="Rectangle 7"/>
          <p:cNvSpPr/>
          <p:nvPr/>
        </p:nvSpPr>
        <p:spPr>
          <a:xfrm>
            <a:off x="4536288" y="5324128"/>
            <a:ext cx="4739427" cy="392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nSpc>
                <a:spcPct val="90000"/>
              </a:lnSpc>
              <a:spcBef>
                <a:spcPts val="1000"/>
              </a:spcBef>
            </a:pPr>
            <a:r>
              <a:rPr lang="en-US" sz="2800" b="1" dirty="0">
                <a:solidFill>
                  <a:srgbClr val="CC0099"/>
                </a:solidFill>
                <a:latin typeface="Georgia" panose="02040502050405020303" pitchFamily="18" charset="0"/>
              </a:rPr>
              <a:t>the moon </a:t>
            </a:r>
            <a:r>
              <a:rPr lang="en-US" sz="2800" b="1" dirty="0">
                <a:solidFill>
                  <a:srgbClr val="CC0099"/>
                </a:solidFill>
                <a:effectLst>
                  <a:glow rad="228600">
                    <a:schemeClr val="accent6">
                      <a:satMod val="175000"/>
                      <a:alpha val="40000"/>
                    </a:schemeClr>
                  </a:glow>
                </a:effectLst>
                <a:latin typeface="Georgia" panose="02040502050405020303" pitchFamily="18" charset="0"/>
              </a:rPr>
              <a:t>under her feet,</a:t>
            </a:r>
          </a:p>
        </p:txBody>
      </p:sp>
    </p:spTree>
    <p:extLst>
      <p:ext uri="{BB962C8B-B14F-4D97-AF65-F5344CB8AC3E}">
        <p14:creationId xmlns:p14="http://schemas.microsoft.com/office/powerpoint/2010/main" val="10666421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80">
                                          <p:stCondLst>
                                            <p:cond delay="0"/>
                                          </p:stCondLst>
                                        </p:cTn>
                                        <p:tgtEl>
                                          <p:spTgt spid="6"/>
                                        </p:tgtEl>
                                      </p:cBhvr>
                                    </p:animEffect>
                                    <p:anim calcmode="lin" valueType="num">
                                      <p:cBhvr>
                                        <p:cTn id="1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6" dur="26">
                                          <p:stCondLst>
                                            <p:cond delay="650"/>
                                          </p:stCondLst>
                                        </p:cTn>
                                        <p:tgtEl>
                                          <p:spTgt spid="6"/>
                                        </p:tgtEl>
                                      </p:cBhvr>
                                      <p:to x="100000" y="60000"/>
                                    </p:animScale>
                                    <p:animScale>
                                      <p:cBhvr>
                                        <p:cTn id="17" dur="166" decel="50000">
                                          <p:stCondLst>
                                            <p:cond delay="676"/>
                                          </p:stCondLst>
                                        </p:cTn>
                                        <p:tgtEl>
                                          <p:spTgt spid="6"/>
                                        </p:tgtEl>
                                      </p:cBhvr>
                                      <p:to x="100000" y="100000"/>
                                    </p:animScale>
                                    <p:animScale>
                                      <p:cBhvr>
                                        <p:cTn id="18" dur="26">
                                          <p:stCondLst>
                                            <p:cond delay="1312"/>
                                          </p:stCondLst>
                                        </p:cTn>
                                        <p:tgtEl>
                                          <p:spTgt spid="6"/>
                                        </p:tgtEl>
                                      </p:cBhvr>
                                      <p:to x="100000" y="80000"/>
                                    </p:animScale>
                                    <p:animScale>
                                      <p:cBhvr>
                                        <p:cTn id="19" dur="166" decel="50000">
                                          <p:stCondLst>
                                            <p:cond delay="1338"/>
                                          </p:stCondLst>
                                        </p:cTn>
                                        <p:tgtEl>
                                          <p:spTgt spid="6"/>
                                        </p:tgtEl>
                                      </p:cBhvr>
                                      <p:to x="100000" y="100000"/>
                                    </p:animScale>
                                    <p:animScale>
                                      <p:cBhvr>
                                        <p:cTn id="20" dur="26">
                                          <p:stCondLst>
                                            <p:cond delay="1642"/>
                                          </p:stCondLst>
                                        </p:cTn>
                                        <p:tgtEl>
                                          <p:spTgt spid="6"/>
                                        </p:tgtEl>
                                      </p:cBhvr>
                                      <p:to x="100000" y="90000"/>
                                    </p:animScale>
                                    <p:animScale>
                                      <p:cBhvr>
                                        <p:cTn id="21" dur="166" decel="50000">
                                          <p:stCondLst>
                                            <p:cond delay="1668"/>
                                          </p:stCondLst>
                                        </p:cTn>
                                        <p:tgtEl>
                                          <p:spTgt spid="6"/>
                                        </p:tgtEl>
                                      </p:cBhvr>
                                      <p:to x="100000" y="100000"/>
                                    </p:animScale>
                                    <p:animScale>
                                      <p:cBhvr>
                                        <p:cTn id="22" dur="26">
                                          <p:stCondLst>
                                            <p:cond delay="1808"/>
                                          </p:stCondLst>
                                        </p:cTn>
                                        <p:tgtEl>
                                          <p:spTgt spid="6"/>
                                        </p:tgtEl>
                                      </p:cBhvr>
                                      <p:to x="100000" y="95000"/>
                                    </p:animScale>
                                    <p:animScale>
                                      <p:cBhvr>
                                        <p:cTn id="23" dur="166" decel="50000">
                                          <p:stCondLst>
                                            <p:cond delay="1834"/>
                                          </p:stCondLst>
                                        </p:cTn>
                                        <p:tgtEl>
                                          <p:spTgt spid="6"/>
                                        </p:tgtEl>
                                      </p:cBhvr>
                                      <p:to x="100000" y="100000"/>
                                    </p:animScale>
                                  </p:childTnLst>
                                </p:cTn>
                              </p:par>
                              <p:par>
                                <p:cTn id="24" presetID="16" presetClass="entr" presetSubtype="21"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par>
                                <p:cTn id="35" presetID="26"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80">
                                          <p:stCondLst>
                                            <p:cond delay="0"/>
                                          </p:stCondLst>
                                        </p:cTn>
                                        <p:tgtEl>
                                          <p:spTgt spid="7"/>
                                        </p:tgtEl>
                                      </p:cBhvr>
                                    </p:animEffect>
                                    <p:anim calcmode="lin" valueType="num">
                                      <p:cBhvr>
                                        <p:cTn id="3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3" dur="26">
                                          <p:stCondLst>
                                            <p:cond delay="650"/>
                                          </p:stCondLst>
                                        </p:cTn>
                                        <p:tgtEl>
                                          <p:spTgt spid="7"/>
                                        </p:tgtEl>
                                      </p:cBhvr>
                                      <p:to x="100000" y="60000"/>
                                    </p:animScale>
                                    <p:animScale>
                                      <p:cBhvr>
                                        <p:cTn id="44" dur="166" decel="50000">
                                          <p:stCondLst>
                                            <p:cond delay="676"/>
                                          </p:stCondLst>
                                        </p:cTn>
                                        <p:tgtEl>
                                          <p:spTgt spid="7"/>
                                        </p:tgtEl>
                                      </p:cBhvr>
                                      <p:to x="100000" y="100000"/>
                                    </p:animScale>
                                    <p:animScale>
                                      <p:cBhvr>
                                        <p:cTn id="45" dur="26">
                                          <p:stCondLst>
                                            <p:cond delay="1312"/>
                                          </p:stCondLst>
                                        </p:cTn>
                                        <p:tgtEl>
                                          <p:spTgt spid="7"/>
                                        </p:tgtEl>
                                      </p:cBhvr>
                                      <p:to x="100000" y="80000"/>
                                    </p:animScale>
                                    <p:animScale>
                                      <p:cBhvr>
                                        <p:cTn id="46" dur="166" decel="50000">
                                          <p:stCondLst>
                                            <p:cond delay="1338"/>
                                          </p:stCondLst>
                                        </p:cTn>
                                        <p:tgtEl>
                                          <p:spTgt spid="7"/>
                                        </p:tgtEl>
                                      </p:cBhvr>
                                      <p:to x="100000" y="100000"/>
                                    </p:animScale>
                                    <p:animScale>
                                      <p:cBhvr>
                                        <p:cTn id="47" dur="26">
                                          <p:stCondLst>
                                            <p:cond delay="1642"/>
                                          </p:stCondLst>
                                        </p:cTn>
                                        <p:tgtEl>
                                          <p:spTgt spid="7"/>
                                        </p:tgtEl>
                                      </p:cBhvr>
                                      <p:to x="100000" y="90000"/>
                                    </p:animScale>
                                    <p:animScale>
                                      <p:cBhvr>
                                        <p:cTn id="48" dur="166" decel="50000">
                                          <p:stCondLst>
                                            <p:cond delay="1668"/>
                                          </p:stCondLst>
                                        </p:cTn>
                                        <p:tgtEl>
                                          <p:spTgt spid="7"/>
                                        </p:tgtEl>
                                      </p:cBhvr>
                                      <p:to x="100000" y="100000"/>
                                    </p:animScale>
                                    <p:animScale>
                                      <p:cBhvr>
                                        <p:cTn id="49" dur="26">
                                          <p:stCondLst>
                                            <p:cond delay="1808"/>
                                          </p:stCondLst>
                                        </p:cTn>
                                        <p:tgtEl>
                                          <p:spTgt spid="7"/>
                                        </p:tgtEl>
                                      </p:cBhvr>
                                      <p:to x="100000" y="95000"/>
                                    </p:animScale>
                                    <p:animScale>
                                      <p:cBhvr>
                                        <p:cTn id="50" dur="166" decel="50000">
                                          <p:stCondLst>
                                            <p:cond delay="1834"/>
                                          </p:stCondLst>
                                        </p:cTn>
                                        <p:tgtEl>
                                          <p:spTgt spid="7"/>
                                        </p:tgtEl>
                                      </p:cBhvr>
                                      <p:to x="100000" y="100000"/>
                                    </p:animScale>
                                  </p:childTnLst>
                                </p:cTn>
                              </p:par>
                              <p:par>
                                <p:cTn id="51" presetID="31" presetClass="entr" presetSubtype="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7" end="7"/>
                                            </p:txEl>
                                          </p:spTgt>
                                        </p:tgtEl>
                                      </p:cBhvr>
                                    </p:animEffect>
                                  </p:childTnLst>
                                </p:cTn>
                              </p:par>
                              <p:par>
                                <p:cTn id="57" presetID="31" presetClass="entr" presetSubtype="0" fill="hold"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p:cTn id="5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2" dur="1000"/>
                                        <p:tgtEl>
                                          <p:spTgt spid="3">
                                            <p:txEl>
                                              <p:pRg st="8" end="8"/>
                                            </p:txEl>
                                          </p:spTgt>
                                        </p:tgtEl>
                                      </p:cBhvr>
                                    </p:animEffect>
                                  </p:childTnLst>
                                </p:cTn>
                              </p:par>
                              <p:par>
                                <p:cTn id="63" presetID="31" presetClass="entr" presetSubtype="0" fill="hold" nodeType="withEffect">
                                  <p:stCondLst>
                                    <p:cond delay="0"/>
                                  </p:stCondLst>
                                  <p:iterate type="lt">
                                    <p:tmPct val="0"/>
                                  </p:iterate>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5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500"/>
                                        <p:tgtEl>
                                          <p:spTgt spid="8">
                                            <p:txEl>
                                              <p:pRg st="0" end="0"/>
                                            </p:txEl>
                                          </p:spTgt>
                                        </p:tgtEl>
                                      </p:cBhvr>
                                    </p:animEffect>
                                  </p:childTnLst>
                                </p:cTn>
                              </p:par>
                              <p:par>
                                <p:cTn id="69" presetID="34" presetClass="emph" presetSubtype="0" repeatCount="2000" fill="hold" grpId="0" nodeType="withEffect">
                                  <p:stCondLst>
                                    <p:cond delay="0"/>
                                  </p:stCondLst>
                                  <p:iterate type="lt">
                                    <p:tmPct val="10000"/>
                                  </p:iterate>
                                  <p:childTnLst>
                                    <p:animMotion origin="layout" path="M 0.0 0.0 L 0.0 -0.07213" pathEditMode="relative" ptsTypes="">
                                      <p:cBhvr>
                                        <p:cTn id="70" dur="1000" accel="50000" decel="50000" autoRev="1" fill="hold">
                                          <p:stCondLst>
                                            <p:cond delay="0"/>
                                          </p:stCondLst>
                                        </p:cTn>
                                        <p:tgtEl>
                                          <p:spTgt spid="8">
                                            <p:txEl>
                                              <p:pRg st="0" end="0"/>
                                            </p:txEl>
                                          </p:spTgt>
                                        </p:tgtEl>
                                        <p:attrNameLst>
                                          <p:attrName>ppt_x</p:attrName>
                                          <p:attrName>ppt_y</p:attrName>
                                        </p:attrNameLst>
                                      </p:cBhvr>
                                    </p:animMotion>
                                    <p:animRot by="1500000">
                                      <p:cBhvr>
                                        <p:cTn id="71" dur="500" fill="hold">
                                          <p:stCondLst>
                                            <p:cond delay="0"/>
                                          </p:stCondLst>
                                        </p:cTn>
                                        <p:tgtEl>
                                          <p:spTgt spid="8">
                                            <p:txEl>
                                              <p:pRg st="0" end="0"/>
                                            </p:txEl>
                                          </p:spTgt>
                                        </p:tgtEl>
                                        <p:attrNameLst>
                                          <p:attrName>r</p:attrName>
                                        </p:attrNameLst>
                                      </p:cBhvr>
                                    </p:animRot>
                                    <p:animRot by="-1500000">
                                      <p:cBhvr>
                                        <p:cTn id="72" dur="500" fill="hold">
                                          <p:stCondLst>
                                            <p:cond delay="500"/>
                                          </p:stCondLst>
                                        </p:cTn>
                                        <p:tgtEl>
                                          <p:spTgt spid="8">
                                            <p:txEl>
                                              <p:pRg st="0" end="0"/>
                                            </p:txEl>
                                          </p:spTgt>
                                        </p:tgtEl>
                                        <p:attrNameLst>
                                          <p:attrName>r</p:attrName>
                                        </p:attrNameLst>
                                      </p:cBhvr>
                                    </p:animRot>
                                    <p:animRot by="-1500000">
                                      <p:cBhvr>
                                        <p:cTn id="73" dur="500" fill="hold">
                                          <p:stCondLst>
                                            <p:cond delay="1000"/>
                                          </p:stCondLst>
                                        </p:cTn>
                                        <p:tgtEl>
                                          <p:spTgt spid="8">
                                            <p:txEl>
                                              <p:pRg st="0" end="0"/>
                                            </p:txEl>
                                          </p:spTgt>
                                        </p:tgtEl>
                                        <p:attrNameLst>
                                          <p:attrName>r</p:attrName>
                                        </p:attrNameLst>
                                      </p:cBhvr>
                                    </p:animRot>
                                    <p:animRot by="1500000">
                                      <p:cBhvr>
                                        <p:cTn id="74" dur="500" fill="hold">
                                          <p:stCondLst>
                                            <p:cond delay="1500"/>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539" y="212035"/>
            <a:ext cx="11714921" cy="6509439"/>
          </a:xfrm>
          <a:solidFill>
            <a:srgbClr val="CC99FF"/>
          </a:solidFill>
          <a:ln w="76200">
            <a:solidFill>
              <a:srgbClr val="FFFF00"/>
            </a:solidFill>
          </a:ln>
          <a:effectLst>
            <a:glow rad="228600">
              <a:schemeClr val="accent1">
                <a:satMod val="175000"/>
                <a:alpha val="40000"/>
              </a:schemeClr>
            </a:glow>
          </a:effectLst>
          <a:scene3d>
            <a:camera prst="orthographicFront"/>
            <a:lightRig rig="threePt" dir="t"/>
          </a:scene3d>
          <a:sp3d>
            <a:bevelT w="139700" h="139700" prst="divot"/>
          </a:sp3d>
        </p:spPr>
        <p:txBody>
          <a:bodyPr lIns="182880" anchor="ctr">
            <a:normAutofit lnSpcReduction="10000"/>
            <a:sp3d extrusionH="57150">
              <a:bevelT w="38100" h="38100"/>
            </a:sp3d>
          </a:bodyPr>
          <a:lstStyle/>
          <a:p>
            <a:pPr marL="0" indent="0">
              <a:buNone/>
            </a:pPr>
            <a:r>
              <a:rPr lang="en-US" sz="8000" dirty="0" smtClean="0"/>
              <a:t> </a:t>
            </a:r>
            <a:r>
              <a:rPr lang="en-US" sz="8000" dirty="0" smtClean="0">
                <a:solidFill>
                  <a:srgbClr val="CC0099"/>
                </a:solidFill>
              </a:rPr>
              <a:t>Questions:</a:t>
            </a:r>
          </a:p>
          <a:p>
            <a:pPr marL="0" indent="0">
              <a:buNone/>
            </a:pPr>
            <a:r>
              <a:rPr lang="en-US" sz="4000" dirty="0" smtClean="0"/>
              <a:t>Have you considered the Scriptural concept of the position 		   </a:t>
            </a:r>
            <a:r>
              <a:rPr lang="en-US" sz="4000" b="1" dirty="0" smtClean="0">
                <a:solidFill>
                  <a:srgbClr val="34E9FC"/>
                </a:solidFill>
                <a:effectLst>
                  <a:outerShdw blurRad="38100" dist="38100" dir="2700000" algn="tl">
                    <a:srgbClr val="000000">
                      <a:alpha val="43137"/>
                    </a:srgbClr>
                  </a:outerShdw>
                </a:effectLst>
              </a:rPr>
              <a:t>“UNDER THE FEET” ??  ??</a:t>
            </a:r>
          </a:p>
          <a:p>
            <a:pPr marL="0" indent="0">
              <a:buNone/>
            </a:pPr>
            <a:r>
              <a:rPr lang="en-US" sz="4000" dirty="0" smtClean="0"/>
              <a:t>Is it a position of authority?  Is it a solid platform for a truthful belief system as we have been coerced into accepting – </a:t>
            </a:r>
            <a:r>
              <a:rPr lang="en-US" sz="4000" b="1" u="sng" dirty="0" smtClean="0">
                <a:solidFill>
                  <a:schemeClr val="accent6">
                    <a:lumMod val="75000"/>
                  </a:schemeClr>
                </a:solidFill>
                <a:effectLst>
                  <a:outerShdw blurRad="38100" dist="38100" dir="2700000" algn="tl">
                    <a:srgbClr val="000000">
                      <a:alpha val="43137"/>
                    </a:srgbClr>
                  </a:outerShdw>
                </a:effectLst>
              </a:rPr>
              <a:t>without questioning it</a:t>
            </a:r>
            <a:r>
              <a:rPr lang="en-US" sz="4000" b="1" dirty="0" smtClean="0">
                <a:solidFill>
                  <a:schemeClr val="accent6">
                    <a:lumMod val="75000"/>
                  </a:schemeClr>
                </a:solidFill>
                <a:effectLst>
                  <a:outerShdw blurRad="38100" dist="38100" dir="2700000" algn="tl">
                    <a:srgbClr val="000000">
                      <a:alpha val="43137"/>
                    </a:srgbClr>
                  </a:outerShdw>
                </a:effectLst>
              </a:rPr>
              <a:t>?</a:t>
            </a:r>
          </a:p>
          <a:p>
            <a:pPr marL="0" indent="0" algn="ctr">
              <a:buNone/>
            </a:pPr>
            <a:r>
              <a:rPr lang="en-US" sz="4000" dirty="0" smtClean="0"/>
              <a:t>For Scriptural </a:t>
            </a:r>
            <a:r>
              <a:rPr lang="en-US" sz="4000" dirty="0" smtClean="0">
                <a:solidFill>
                  <a:srgbClr val="CC0099"/>
                </a:solidFill>
              </a:rPr>
              <a:t>insight/examples</a:t>
            </a:r>
            <a:r>
              <a:rPr lang="en-US" sz="4000" dirty="0" smtClean="0"/>
              <a:t> on this positioning – </a:t>
            </a:r>
          </a:p>
          <a:p>
            <a:pPr marL="0" indent="0">
              <a:buNone/>
            </a:pPr>
            <a:r>
              <a:rPr lang="en-US" sz="4000" dirty="0" smtClean="0"/>
              <a:t>	review the study  –</a:t>
            </a:r>
          </a:p>
          <a:p>
            <a:pPr marL="0" indent="0" algn="ctr">
              <a:buNone/>
            </a:pPr>
            <a:r>
              <a:rPr lang="en-US" sz="4000" dirty="0" smtClean="0"/>
              <a:t/>
            </a:r>
            <a:br>
              <a:rPr lang="en-US" sz="4000" dirty="0" smtClean="0"/>
            </a:br>
            <a:r>
              <a:rPr lang="en-US" sz="4000" dirty="0" smtClean="0"/>
              <a:t>It might not be as we have been previously taught !!  !!</a:t>
            </a:r>
            <a:endParaRPr lang="en-US" sz="4000" dirty="0"/>
          </a:p>
        </p:txBody>
      </p:sp>
      <p:sp>
        <p:nvSpPr>
          <p:cNvPr id="4" name="Slide Number Placeholder 3"/>
          <p:cNvSpPr>
            <a:spLocks noGrp="1"/>
          </p:cNvSpPr>
          <p:nvPr>
            <p:ph type="sldNum" sz="quarter" idx="12"/>
          </p:nvPr>
        </p:nvSpPr>
        <p:spPr>
          <a:xfrm>
            <a:off x="9098977" y="6314786"/>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46</a:t>
            </a:fld>
            <a:endParaRPr lang="en-US" dirty="0">
              <a:solidFill>
                <a:schemeClr val="tx1"/>
              </a:solidFill>
            </a:endParaRPr>
          </a:p>
        </p:txBody>
      </p:sp>
      <p:sp>
        <p:nvSpPr>
          <p:cNvPr id="5" name="Rectangle 4"/>
          <p:cNvSpPr/>
          <p:nvPr/>
        </p:nvSpPr>
        <p:spPr>
          <a:xfrm>
            <a:off x="5179235" y="4773325"/>
            <a:ext cx="5552660" cy="636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gn="ctr">
              <a:lnSpc>
                <a:spcPct val="90000"/>
              </a:lnSpc>
              <a:spcBef>
                <a:spcPts val="1000"/>
              </a:spcBef>
            </a:pPr>
            <a:r>
              <a:rPr lang="en-US" sz="4000" b="1" dirty="0">
                <a:ln>
                  <a:solidFill>
                    <a:sysClr val="windowText" lastClr="000000"/>
                  </a:solidFill>
                </a:ln>
                <a:solidFill>
                  <a:srgbClr val="00FF00"/>
                </a:solidFill>
                <a:effectLst>
                  <a:glow rad="228600">
                    <a:schemeClr val="accent2">
                      <a:satMod val="175000"/>
                      <a:alpha val="40000"/>
                    </a:schemeClr>
                  </a:glow>
                </a:effectLst>
              </a:rPr>
              <a:t>Standing On The Moon.</a:t>
            </a:r>
          </a:p>
        </p:txBody>
      </p:sp>
    </p:spTree>
    <p:extLst>
      <p:ext uri="{BB962C8B-B14F-4D97-AF65-F5344CB8AC3E}">
        <p14:creationId xmlns:p14="http://schemas.microsoft.com/office/powerpoint/2010/main" val="1339563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3" end="3"/>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4" end="4"/>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5" end="5"/>
                                            </p:txEl>
                                          </p:spTgt>
                                        </p:tgtEl>
                                      </p:cBhvr>
                                    </p:animEffect>
                                  </p:childTnLst>
                                </p:cTn>
                              </p:par>
                              <p:par>
                                <p:cTn id="30" presetID="31" presetClass="entr" presetSubtype="0" fill="hold" nodeType="withEffect">
                                  <p:stCondLst>
                                    <p:cond delay="0"/>
                                  </p:stCondLst>
                                  <p:iterate type="lt">
                                    <p:tmPct val="0"/>
                                  </p:iterate>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p:cTn id="3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3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35" dur="1000"/>
                                        <p:tgtEl>
                                          <p:spTgt spid="5">
                                            <p:txEl>
                                              <p:pRg st="0" end="0"/>
                                            </p:txEl>
                                          </p:spTgt>
                                        </p:tgtEl>
                                      </p:cBhvr>
                                    </p:animEffect>
                                  </p:childTnLst>
                                </p:cTn>
                              </p:par>
                              <p:par>
                                <p:cTn id="36" presetID="36" presetClass="emph" presetSubtype="0" repeatCount="3000" fill="hold" nodeType="withEffect">
                                  <p:stCondLst>
                                    <p:cond delay="2000"/>
                                  </p:stCondLst>
                                  <p:iterate type="lt">
                                    <p:tmPct val="10000"/>
                                  </p:iterate>
                                  <p:childTnLst>
                                    <p:animScale>
                                      <p:cBhvr>
                                        <p:cTn id="37" dur="500" autoRev="1" fill="hold">
                                          <p:stCondLst>
                                            <p:cond delay="0"/>
                                          </p:stCondLst>
                                        </p:cTn>
                                        <p:tgtEl>
                                          <p:spTgt spid="5">
                                            <p:txEl>
                                              <p:pRg st="0" end="0"/>
                                            </p:txEl>
                                          </p:spTgt>
                                        </p:tgtEl>
                                      </p:cBhvr>
                                      <p:to x="80000" y="100000"/>
                                    </p:animScale>
                                    <p:anim by="(#ppt_w*0.10)" calcmode="lin" valueType="num">
                                      <p:cBhvr>
                                        <p:cTn id="38" dur="500" autoRev="1" fill="hold">
                                          <p:stCondLst>
                                            <p:cond delay="0"/>
                                          </p:stCondLst>
                                        </p:cTn>
                                        <p:tgtEl>
                                          <p:spTgt spid="5">
                                            <p:txEl>
                                              <p:pRg st="0" end="0"/>
                                            </p:txEl>
                                          </p:spTgt>
                                        </p:tgtEl>
                                        <p:attrNameLst>
                                          <p:attrName>ppt_x</p:attrName>
                                        </p:attrNameLst>
                                      </p:cBhvr>
                                    </p:anim>
                                    <p:anim by="(-#ppt_w*0.10)" calcmode="lin" valueType="num">
                                      <p:cBhvr>
                                        <p:cTn id="39" dur="500" autoRev="1" fill="hold">
                                          <p:stCondLst>
                                            <p:cond delay="0"/>
                                          </p:stCondLst>
                                        </p:cTn>
                                        <p:tgtEl>
                                          <p:spTgt spid="5">
                                            <p:txEl>
                                              <p:pRg st="0" end="0"/>
                                            </p:txEl>
                                          </p:spTgt>
                                        </p:tgtEl>
                                        <p:attrNameLst>
                                          <p:attrName>ppt_y</p:attrName>
                                        </p:attrNameLst>
                                      </p:cBhvr>
                                    </p:anim>
                                    <p:animRot by="-480000">
                                      <p:cBhvr>
                                        <p:cTn id="40" dur="500" autoRev="1" fill="hold">
                                          <p:stCondLst>
                                            <p:cond delay="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25" y="187038"/>
            <a:ext cx="11481220" cy="862444"/>
          </a:xfrm>
          <a:solidFill>
            <a:srgbClr val="E6CDFF"/>
          </a:solidFill>
          <a:ln w="57150">
            <a:solidFill>
              <a:srgbClr val="0000CC"/>
            </a:solidFill>
          </a:ln>
          <a:effectLst>
            <a:glow rad="228600">
              <a:schemeClr val="accent4">
                <a:satMod val="175000"/>
                <a:alpha val="40000"/>
              </a:schemeClr>
            </a:glow>
          </a:effectLst>
          <a:scene3d>
            <a:camera prst="orthographicFront"/>
            <a:lightRig rig="threePt" dir="t"/>
          </a:scene3d>
          <a:sp3d>
            <a:bevelT w="114300" prst="artDeco"/>
          </a:sp3d>
        </p:spPr>
        <p:txBody>
          <a:bodyPr anchor="ctr">
            <a:sp3d extrusionH="57150">
              <a:bevelT w="38100" h="38100"/>
            </a:sp3d>
          </a:bodyPr>
          <a:lstStyle/>
          <a:p>
            <a:r>
              <a:rPr lang="en-US" dirty="0" smtClean="0">
                <a:effectLst>
                  <a:outerShdw blurRad="50800" dist="38100" algn="l" rotWithShape="0">
                    <a:prstClr val="black">
                      <a:alpha val="40000"/>
                    </a:prstClr>
                  </a:outerShdw>
                </a:effectLst>
              </a:rPr>
              <a:t>    </a:t>
            </a:r>
            <a:r>
              <a:rPr lang="en-US" dirty="0" smtClean="0">
                <a:solidFill>
                  <a:srgbClr val="7030A0"/>
                </a:solidFill>
                <a:effectLst>
                  <a:outerShdw blurRad="50800" dist="38100" algn="l" rotWithShape="0">
                    <a:prstClr val="black">
                      <a:alpha val="40000"/>
                    </a:prstClr>
                  </a:outerShdw>
                </a:effectLst>
              </a:rPr>
              <a:t>Mazzaroth Constellations              </a:t>
            </a:r>
            <a:r>
              <a:rPr lang="en-US" dirty="0" smtClean="0">
                <a:solidFill>
                  <a:srgbClr val="9900CC"/>
                </a:solidFill>
              </a:rPr>
              <a:t>	</a:t>
            </a:r>
            <a:endParaRPr lang="en-US" b="1" dirty="0">
              <a:solidFill>
                <a:srgbClr val="9900CC"/>
              </a:solidFill>
              <a:effectLst>
                <a:outerShdw blurRad="50800" dist="38100" algn="l" rotWithShape="0">
                  <a:prstClr val="black">
                    <a:alpha val="40000"/>
                  </a:prstClr>
                </a:outerShdw>
              </a:effectLst>
              <a:latin typeface="Arial Black" panose="020B0A04020102020204" pitchFamily="34" charset="0"/>
            </a:endParaRPr>
          </a:p>
        </p:txBody>
      </p:sp>
      <p:sp>
        <p:nvSpPr>
          <p:cNvPr id="3" name="Content Placeholder 2"/>
          <p:cNvSpPr>
            <a:spLocks noGrp="1"/>
          </p:cNvSpPr>
          <p:nvPr>
            <p:ph idx="1"/>
          </p:nvPr>
        </p:nvSpPr>
        <p:spPr>
          <a:xfrm>
            <a:off x="354024" y="1342647"/>
            <a:ext cx="11481221" cy="5099717"/>
          </a:xfrm>
          <a:solidFill>
            <a:schemeClr val="accent6">
              <a:lumMod val="40000"/>
              <a:lumOff val="60000"/>
            </a:schemeClr>
          </a:solidFill>
          <a:ln w="38100">
            <a:solidFill>
              <a:srgbClr val="FFFF00"/>
            </a:solidFill>
          </a:ln>
          <a:scene3d>
            <a:camera prst="orthographicFront"/>
            <a:lightRig rig="threePt" dir="t"/>
          </a:scene3d>
          <a:sp3d>
            <a:bevelT w="114300" prst="artDeco"/>
          </a:sp3d>
        </p:spPr>
        <p:txBody>
          <a:bodyPr lIns="182880" tIns="182880">
            <a:normAutofit/>
            <a:sp3d extrusionH="57150">
              <a:bevelT w="38100" h="38100"/>
            </a:sp3d>
          </a:bodyPr>
          <a:lstStyle/>
          <a:p>
            <a:pPr>
              <a:spcBef>
                <a:spcPts val="0"/>
              </a:spcBef>
              <a:spcAft>
                <a:spcPts val="2400"/>
              </a:spcAft>
            </a:pPr>
            <a:r>
              <a:rPr lang="en-US" dirty="0" smtClean="0"/>
              <a:t>There are </a:t>
            </a:r>
            <a:r>
              <a:rPr lang="en-US" b="1" i="1" dirty="0" smtClean="0">
                <a:solidFill>
                  <a:srgbClr val="9900CC"/>
                </a:solidFill>
              </a:rPr>
              <a:t>twelve</a:t>
            </a:r>
            <a:r>
              <a:rPr lang="en-US" dirty="0" smtClean="0"/>
              <a:t> Mazzaroth Constellations that expose the full and complete plan of Salvation in the sky.</a:t>
            </a:r>
          </a:p>
          <a:p>
            <a:pPr>
              <a:spcBef>
                <a:spcPts val="0"/>
              </a:spcBef>
              <a:spcAft>
                <a:spcPts val="2400"/>
              </a:spcAft>
            </a:pPr>
            <a:r>
              <a:rPr lang="en-US" dirty="0" smtClean="0">
                <a:solidFill>
                  <a:srgbClr val="FF0000"/>
                </a:solidFill>
              </a:rPr>
              <a:t>One constellation for each month of the year.</a:t>
            </a:r>
          </a:p>
          <a:p>
            <a:pPr>
              <a:spcBef>
                <a:spcPts val="0"/>
              </a:spcBef>
              <a:spcAft>
                <a:spcPts val="2400"/>
              </a:spcAft>
            </a:pPr>
            <a:r>
              <a:rPr lang="en-US" dirty="0" smtClean="0">
                <a:solidFill>
                  <a:srgbClr val="FF0000"/>
                </a:solidFill>
              </a:rPr>
              <a:t>One Constellation for each month of the year that the Tree of Life produces fruit, as written in </a:t>
            </a:r>
            <a:r>
              <a:rPr lang="en-US" dirty="0" smtClean="0">
                <a:solidFill>
                  <a:srgbClr val="00B050"/>
                </a:solidFill>
              </a:rPr>
              <a:t>Rev 22:2.  Revelation</a:t>
            </a:r>
            <a:r>
              <a:rPr lang="en-US" dirty="0" smtClean="0">
                <a:solidFill>
                  <a:srgbClr val="FF0000"/>
                </a:solidFill>
              </a:rPr>
              <a:t> tells us that there are </a:t>
            </a:r>
            <a:r>
              <a:rPr lang="en-US" b="1" i="1" dirty="0" smtClean="0">
                <a:solidFill>
                  <a:srgbClr val="9900CC"/>
                </a:solidFill>
              </a:rPr>
              <a:t>twelve</a:t>
            </a:r>
            <a:r>
              <a:rPr lang="en-US" dirty="0" smtClean="0">
                <a:solidFill>
                  <a:srgbClr val="FF0000"/>
                </a:solidFill>
              </a:rPr>
              <a:t> fruits.  Let’s read it carefully –</a:t>
            </a:r>
          </a:p>
          <a:p>
            <a:pPr marL="1554480" indent="-1554480">
              <a:spcBef>
                <a:spcPts val="0"/>
              </a:spcBef>
              <a:spcAft>
                <a:spcPts val="2400"/>
              </a:spcAft>
              <a:buNone/>
            </a:pPr>
            <a:r>
              <a:rPr lang="en-US" dirty="0">
                <a:solidFill>
                  <a:srgbClr val="008080"/>
                </a:solidFill>
                <a:latin typeface="Georgia" panose="02040502050405020303" pitchFamily="18" charset="0"/>
              </a:rPr>
              <a:t>Rev </a:t>
            </a:r>
            <a:r>
              <a:rPr lang="en-US" dirty="0" smtClean="0">
                <a:solidFill>
                  <a:srgbClr val="008080"/>
                </a:solidFill>
                <a:latin typeface="Georgia" panose="02040502050405020303" pitchFamily="18" charset="0"/>
              </a:rPr>
              <a:t>22:2</a:t>
            </a:r>
            <a:r>
              <a:rPr lang="en-US" dirty="0">
                <a:solidFill>
                  <a:schemeClr val="accent2">
                    <a:lumMod val="75000"/>
                  </a:schemeClr>
                </a:solidFill>
                <a:latin typeface="Georgia" panose="02040502050405020303" pitchFamily="18" charset="0"/>
              </a:rPr>
              <a:t>	</a:t>
            </a:r>
            <a:r>
              <a:rPr lang="en-US" dirty="0" smtClean="0">
                <a:solidFill>
                  <a:schemeClr val="accent2">
                    <a:lumMod val="75000"/>
                  </a:schemeClr>
                </a:solidFill>
                <a:latin typeface="Georgia" panose="02040502050405020303" pitchFamily="18" charset="0"/>
              </a:rPr>
              <a:t>In </a:t>
            </a:r>
            <a:r>
              <a:rPr lang="en-US" dirty="0">
                <a:solidFill>
                  <a:schemeClr val="accent2">
                    <a:lumMod val="75000"/>
                  </a:schemeClr>
                </a:solidFill>
                <a:latin typeface="Georgia" panose="02040502050405020303" pitchFamily="18" charset="0"/>
              </a:rPr>
              <a:t>the midst of the street of it, and on either side of the river, </a:t>
            </a:r>
            <a:r>
              <a:rPr lang="en-US" i="1" dirty="0">
                <a:solidFill>
                  <a:srgbClr val="808080"/>
                </a:solidFill>
                <a:latin typeface="Georgia" panose="02040502050405020303" pitchFamily="18" charset="0"/>
              </a:rPr>
              <a:t>was there</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the tree of life, </a:t>
            </a:r>
            <a:r>
              <a:rPr lang="en-US" b="1" dirty="0">
                <a:solidFill>
                  <a:srgbClr val="9900CC"/>
                </a:solidFill>
                <a:latin typeface="Georgia" panose="02040502050405020303" pitchFamily="18" charset="0"/>
              </a:rPr>
              <a:t>which bare </a:t>
            </a:r>
            <a:r>
              <a:rPr lang="en-US" b="1" dirty="0">
                <a:solidFill>
                  <a:srgbClr val="9900CC"/>
                </a:solidFill>
                <a:effectLst>
                  <a:glow rad="127000">
                    <a:srgbClr val="00FF00"/>
                  </a:glow>
                </a:effectLst>
                <a:latin typeface="Georgia" panose="02040502050405020303" pitchFamily="18" charset="0"/>
              </a:rPr>
              <a:t>twelve</a:t>
            </a:r>
            <a:r>
              <a:rPr lang="en-US" b="1" dirty="0">
                <a:solidFill>
                  <a:srgbClr val="9900CC"/>
                </a:solidFill>
                <a:latin typeface="Georgia" panose="02040502050405020303" pitchFamily="18" charset="0"/>
              </a:rPr>
              <a:t> </a:t>
            </a:r>
            <a:r>
              <a:rPr lang="en-US" i="1" dirty="0">
                <a:solidFill>
                  <a:srgbClr val="808080"/>
                </a:solidFill>
                <a:latin typeface="Georgia" panose="02040502050405020303" pitchFamily="18" charset="0"/>
              </a:rPr>
              <a:t>manner of</a:t>
            </a:r>
            <a:r>
              <a:rPr lang="en-US" dirty="0">
                <a:solidFill>
                  <a:prstClr val="black"/>
                </a:solidFill>
                <a:latin typeface="Georgia" panose="02040502050405020303" pitchFamily="18" charset="0"/>
              </a:rPr>
              <a:t> </a:t>
            </a:r>
            <a:r>
              <a:rPr lang="en-US" b="1" dirty="0">
                <a:solidFill>
                  <a:srgbClr val="9900CC"/>
                </a:solidFill>
                <a:latin typeface="Georgia" panose="02040502050405020303" pitchFamily="18" charset="0"/>
              </a:rPr>
              <a:t>fruits, </a:t>
            </a:r>
            <a:r>
              <a:rPr lang="en-US" i="1" dirty="0">
                <a:solidFill>
                  <a:srgbClr val="808080"/>
                </a:solidFill>
                <a:latin typeface="Georgia" panose="02040502050405020303" pitchFamily="18" charset="0"/>
              </a:rPr>
              <a:t>and</a:t>
            </a:r>
            <a:r>
              <a:rPr lang="en-US" dirty="0">
                <a:solidFill>
                  <a:prstClr val="black"/>
                </a:solidFill>
                <a:latin typeface="Georgia" panose="02040502050405020303" pitchFamily="18" charset="0"/>
              </a:rPr>
              <a:t> </a:t>
            </a:r>
            <a:r>
              <a:rPr lang="en-US" b="1" dirty="0">
                <a:solidFill>
                  <a:srgbClr val="9900CC"/>
                </a:solidFill>
                <a:latin typeface="Georgia" panose="02040502050405020303" pitchFamily="18" charset="0"/>
              </a:rPr>
              <a:t>yielded her fruit </a:t>
            </a:r>
            <a:r>
              <a:rPr lang="en-US" b="1" dirty="0">
                <a:solidFill>
                  <a:srgbClr val="9900CC"/>
                </a:solidFill>
                <a:effectLst>
                  <a:glow rad="127000">
                    <a:srgbClr val="00FF00"/>
                  </a:glow>
                </a:effectLst>
                <a:latin typeface="Georgia" panose="02040502050405020303" pitchFamily="18" charset="0"/>
              </a:rPr>
              <a:t>every month: </a:t>
            </a:r>
            <a:r>
              <a:rPr lang="en-US" dirty="0">
                <a:solidFill>
                  <a:schemeClr val="accent2">
                    <a:lumMod val="75000"/>
                  </a:schemeClr>
                </a:solidFill>
                <a:latin typeface="Georgia" panose="02040502050405020303" pitchFamily="18" charset="0"/>
              </a:rPr>
              <a:t>and the leaves of the tree </a:t>
            </a:r>
            <a:r>
              <a:rPr lang="en-US" i="1" dirty="0">
                <a:solidFill>
                  <a:srgbClr val="808080"/>
                </a:solidFill>
                <a:latin typeface="Georgia" panose="02040502050405020303" pitchFamily="18" charset="0"/>
              </a:rPr>
              <a:t>were</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for the healing of the nations. </a:t>
            </a:r>
            <a:r>
              <a:rPr lang="en-US" dirty="0" smtClean="0">
                <a:solidFill>
                  <a:schemeClr val="accent2">
                    <a:lumMod val="75000"/>
                  </a:schemeClr>
                </a:solidFill>
                <a:latin typeface="Georgia" panose="02040502050405020303" pitchFamily="18" charset="0"/>
              </a:rPr>
              <a:t>	</a:t>
            </a:r>
            <a:r>
              <a:rPr lang="en-US" dirty="0">
                <a:solidFill>
                  <a:schemeClr val="accent2">
                    <a:lumMod val="75000"/>
                  </a:schemeClr>
                </a:solidFill>
                <a:latin typeface="Georgia" panose="02040502050405020303" pitchFamily="18" charset="0"/>
              </a:rPr>
              <a:t> </a:t>
            </a:r>
            <a:r>
              <a:rPr lang="en-US" dirty="0" smtClean="0">
                <a:solidFill>
                  <a:schemeClr val="accent2">
                    <a:lumMod val="75000"/>
                  </a:schemeClr>
                </a:solidFill>
                <a:latin typeface="Georgia" panose="02040502050405020303" pitchFamily="18" charset="0"/>
              </a:rPr>
              <a:t>  </a:t>
            </a:r>
            <a:r>
              <a:rPr lang="en-US" sz="2400" dirty="0" smtClean="0"/>
              <a:t>KJV</a:t>
            </a:r>
            <a:endParaRPr lang="en-US" sz="2400" dirty="0"/>
          </a:p>
        </p:txBody>
      </p:sp>
      <p:cxnSp>
        <p:nvCxnSpPr>
          <p:cNvPr id="5" name="Straight Arrow Connector 4"/>
          <p:cNvCxnSpPr/>
          <p:nvPr/>
        </p:nvCxnSpPr>
        <p:spPr>
          <a:xfrm>
            <a:off x="7445829" y="606997"/>
            <a:ext cx="1225898" cy="0"/>
          </a:xfrm>
          <a:prstGeom prst="straightConnector1">
            <a:avLst/>
          </a:prstGeom>
          <a:ln w="76200">
            <a:solidFill>
              <a:srgbClr val="9900CC"/>
            </a:solidFill>
            <a:headEnd type="none" w="med" len="med"/>
            <a:tailEnd type="arrow" w="med" len="med"/>
          </a:ln>
          <a:effectLst>
            <a:outerShdw blurRad="50800" dist="38100" dir="5400000" algn="t"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9005458" y="5992665"/>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47</a:t>
            </a:fld>
            <a:endParaRPr lang="en-US" dirty="0">
              <a:solidFill>
                <a:schemeClr val="tx1"/>
              </a:solidFill>
            </a:endParaRPr>
          </a:p>
        </p:txBody>
      </p:sp>
      <p:sp>
        <p:nvSpPr>
          <p:cNvPr id="6" name="Rectangle 5"/>
          <p:cNvSpPr/>
          <p:nvPr/>
        </p:nvSpPr>
        <p:spPr>
          <a:xfrm>
            <a:off x="8558543" y="322076"/>
            <a:ext cx="2612352" cy="569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4400" dirty="0" smtClean="0">
                <a:ln>
                  <a:solidFill>
                    <a:sysClr val="windowText" lastClr="000000"/>
                  </a:solidFill>
                </a:ln>
                <a:solidFill>
                  <a:srgbClr val="FF3399"/>
                </a:solidFill>
                <a:effectLst>
                  <a:outerShdw blurRad="38100" dist="38100" dir="2700000" algn="tl">
                    <a:srgbClr val="000000">
                      <a:alpha val="43137"/>
                    </a:srgbClr>
                  </a:outerShdw>
                </a:effectLst>
                <a:latin typeface="Arial Black" panose="020B0A04020102020204" pitchFamily="34" charset="0"/>
              </a:rPr>
              <a:t>Twelve!</a:t>
            </a:r>
            <a:endParaRPr lang="en-US" sz="4400" dirty="0">
              <a:ln>
                <a:solidFill>
                  <a:sysClr val="windowText" lastClr="000000"/>
                </a:solidFill>
              </a:ln>
              <a:solidFill>
                <a:srgbClr val="FF3399"/>
              </a:solidFill>
              <a:effectLst>
                <a:outerShdw blurRad="38100" dist="38100" dir="2700000" algn="tl">
                  <a:srgbClr val="000000">
                    <a:alpha val="43137"/>
                  </a:srgbClr>
                </a:outerShdw>
              </a:effectLst>
              <a:latin typeface="Arial Black" panose="020B0A04020102020204" pitchFamily="34" charset="0"/>
            </a:endParaRPr>
          </a:p>
        </p:txBody>
      </p:sp>
      <p:sp>
        <p:nvSpPr>
          <p:cNvPr id="7" name="Cloud Callout 6"/>
          <p:cNvSpPr/>
          <p:nvPr/>
        </p:nvSpPr>
        <p:spPr>
          <a:xfrm>
            <a:off x="7948245" y="1803041"/>
            <a:ext cx="3771529" cy="1429555"/>
          </a:xfrm>
          <a:prstGeom prst="cloudCallout">
            <a:avLst>
              <a:gd name="adj1" fmla="val -65606"/>
              <a:gd name="adj2" fmla="val 16417"/>
            </a:avLst>
          </a:prstGeom>
          <a:solidFill>
            <a:srgbClr val="FF99FF"/>
          </a:solidFill>
          <a:ln w="38100">
            <a:solidFill>
              <a:srgbClr val="00FF00"/>
            </a:solidFill>
          </a:ln>
          <a:effectLst>
            <a:glow rad="635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tIns="91440" rtlCol="0" anchor="ctr">
            <a:sp3d extrusionH="57150">
              <a:bevelT w="38100" h="38100"/>
            </a:sp3d>
          </a:bodyPr>
          <a:lstStyle/>
          <a:p>
            <a:pPr algn="ctr"/>
            <a:r>
              <a:rPr lang="en-US" sz="2400" dirty="0" smtClean="0">
                <a:solidFill>
                  <a:srgbClr val="C00000"/>
                </a:solidFill>
              </a:rPr>
              <a:t>There is not a 13</a:t>
            </a:r>
            <a:r>
              <a:rPr lang="en-US" sz="2400" baseline="30000" dirty="0" smtClean="0">
                <a:solidFill>
                  <a:srgbClr val="C00000"/>
                </a:solidFill>
              </a:rPr>
              <a:t>th</a:t>
            </a:r>
            <a:r>
              <a:rPr lang="en-US" sz="2400" dirty="0" smtClean="0">
                <a:solidFill>
                  <a:srgbClr val="C00000"/>
                </a:solidFill>
              </a:rPr>
              <a:t> constellation, nor a 13</a:t>
            </a:r>
            <a:r>
              <a:rPr lang="en-US" sz="2400" baseline="30000" dirty="0" smtClean="0">
                <a:solidFill>
                  <a:srgbClr val="C00000"/>
                </a:solidFill>
              </a:rPr>
              <a:t>th</a:t>
            </a:r>
            <a:r>
              <a:rPr lang="en-US" sz="2400" dirty="0" smtClean="0">
                <a:solidFill>
                  <a:srgbClr val="C00000"/>
                </a:solidFill>
              </a:rPr>
              <a:t> month!!!</a:t>
            </a:r>
            <a:endParaRPr lang="en-US" sz="2400" dirty="0">
              <a:solidFill>
                <a:srgbClr val="C00000"/>
              </a:solidFill>
            </a:endParaRPr>
          </a:p>
        </p:txBody>
      </p:sp>
    </p:spTree>
    <p:extLst>
      <p:ext uri="{BB962C8B-B14F-4D97-AF65-F5344CB8AC3E}">
        <p14:creationId xmlns:p14="http://schemas.microsoft.com/office/powerpoint/2010/main" val="4003343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nodeType="withEffect">
                                  <p:stCondLst>
                                    <p:cond delay="0"/>
                                  </p:st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par>
                                <p:cTn id="7" presetID="45"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2000"/>
                                        <p:tgtEl>
                                          <p:spTgt spid="6"/>
                                        </p:tgtEl>
                                      </p:cBhvr>
                                    </p:animEffect>
                                    <p:anim calcmode="lin" valueType="num">
                                      <p:cBhvr>
                                        <p:cTn id="10" dur="2000" fill="hold"/>
                                        <p:tgtEl>
                                          <p:spTgt spid="6"/>
                                        </p:tgtEl>
                                        <p:attrNameLst>
                                          <p:attrName>ppt_w</p:attrName>
                                        </p:attrNameLst>
                                      </p:cBhvr>
                                      <p:tavLst>
                                        <p:tav tm="0" fmla="#ppt_w*sin(2.5*pi*$)">
                                          <p:val>
                                            <p:fltVal val="0"/>
                                          </p:val>
                                        </p:tav>
                                        <p:tav tm="100000">
                                          <p:val>
                                            <p:fltVal val="1"/>
                                          </p:val>
                                        </p:tav>
                                      </p:tavLst>
                                    </p:anim>
                                    <p:anim calcmode="lin" valueType="num">
                                      <p:cBhvr>
                                        <p:cTn id="11"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1250"/>
                                        <p:tgtEl>
                                          <p:spTgt spid="3">
                                            <p:txEl>
                                              <p:pRg st="1" end="1"/>
                                            </p:txEl>
                                          </p:spTgt>
                                        </p:tgtEl>
                                      </p:cBhvr>
                                    </p:animEffect>
                                  </p:childTnLst>
                                </p:cTn>
                              </p:par>
                              <p:par>
                                <p:cTn id="17" presetID="31" presetClass="entr" presetSubtype="0" fill="hold" grpId="0" nodeType="withEffect">
                                  <p:stCondLst>
                                    <p:cond delay="125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823" y="42204"/>
            <a:ext cx="7675948" cy="696191"/>
          </a:xfrm>
          <a:solidFill>
            <a:schemeClr val="accent4">
              <a:lumMod val="40000"/>
              <a:lumOff val="60000"/>
            </a:schemeClr>
          </a:solidFill>
          <a:ln w="28575">
            <a:solidFill>
              <a:srgbClr val="9900CC"/>
            </a:solidFill>
          </a:ln>
          <a:effectLst>
            <a:glow rad="127000">
              <a:srgbClr val="34E9FC"/>
            </a:glow>
          </a:effectLst>
          <a:scene3d>
            <a:camera prst="orthographicFront"/>
            <a:lightRig rig="threePt" dir="t"/>
          </a:scene3d>
          <a:sp3d>
            <a:bevelT w="114300" prst="artDeco"/>
          </a:sp3d>
        </p:spPr>
        <p:txBody>
          <a:bodyPr tIns="91440" bIns="0" anchor="b">
            <a:normAutofit/>
            <a:sp3d extrusionH="57150">
              <a:bevelT w="38100" h="38100"/>
            </a:sp3d>
          </a:bodyPr>
          <a:lstStyle/>
          <a:p>
            <a:pPr algn="ctr"/>
            <a:r>
              <a:rPr lang="en-US" i="1" dirty="0" smtClean="0">
                <a:latin typeface="Georgia" panose="02040502050405020303" pitchFamily="18" charset="0"/>
              </a:rPr>
              <a:t>There are </a:t>
            </a:r>
            <a:r>
              <a:rPr lang="en-US" i="1" dirty="0" smtClean="0">
                <a:effectLst>
                  <a:outerShdw blurRad="50800" dist="38100" algn="l" rotWithShape="0">
                    <a:prstClr val="black">
                      <a:alpha val="40000"/>
                    </a:prstClr>
                  </a:outerShdw>
                </a:effectLst>
                <a:latin typeface="Georgia" panose="02040502050405020303" pitchFamily="18" charset="0"/>
              </a:rPr>
              <a:t>– </a:t>
            </a:r>
            <a:r>
              <a:rPr lang="en-US" dirty="0" smtClean="0">
                <a:solidFill>
                  <a:srgbClr val="9900CC"/>
                </a:solidFill>
                <a:effectLst>
                  <a:outerShdw blurRad="50800" dist="38100" algn="l" rotWithShape="0">
                    <a:prstClr val="black">
                      <a:alpha val="40000"/>
                    </a:prstClr>
                  </a:outerShdw>
                </a:effectLst>
                <a:latin typeface="Arial Black" panose="020B0A04020102020204" pitchFamily="34" charset="0"/>
              </a:rPr>
              <a:t>TWELVE … </a:t>
            </a:r>
            <a:endParaRPr lang="en-US" dirty="0">
              <a:solidFill>
                <a:srgbClr val="9900CC"/>
              </a:solidFill>
              <a:effectLst>
                <a:outerShdw blurRad="50800" dist="38100" algn="l" rotWithShape="0">
                  <a:prstClr val="black">
                    <a:alpha val="40000"/>
                  </a:prstClr>
                </a:outerShdw>
              </a:effectLst>
              <a:latin typeface="Arial Black" panose="020B0A04020102020204" pitchFamily="34" charset="0"/>
            </a:endParaRPr>
          </a:p>
        </p:txBody>
      </p:sp>
      <p:sp>
        <p:nvSpPr>
          <p:cNvPr id="3" name="Content Placeholder 2"/>
          <p:cNvSpPr>
            <a:spLocks noGrp="1"/>
          </p:cNvSpPr>
          <p:nvPr>
            <p:ph idx="1"/>
          </p:nvPr>
        </p:nvSpPr>
        <p:spPr>
          <a:xfrm>
            <a:off x="309093" y="823079"/>
            <a:ext cx="11578107" cy="5899842"/>
          </a:xfrm>
          <a:solidFill>
            <a:srgbClr val="F2E5FF"/>
          </a:solidFill>
          <a:ln w="38100">
            <a:solidFill>
              <a:srgbClr val="9900CC"/>
            </a:solidFill>
          </a:ln>
          <a:effectLst>
            <a:glow rad="127000">
              <a:srgbClr val="34E9FC"/>
            </a:glow>
          </a:effectLst>
          <a:scene3d>
            <a:camera prst="orthographicFront"/>
            <a:lightRig rig="threePt" dir="t"/>
          </a:scene3d>
          <a:sp3d>
            <a:bevelT w="114300" prst="artDeco"/>
          </a:sp3d>
        </p:spPr>
        <p:txBody>
          <a:bodyPr lIns="182880" tIns="91440">
            <a:sp3d extrusionH="57150">
              <a:bevelT w="38100" h="38100"/>
            </a:sp3d>
          </a:bodyPr>
          <a:lstStyle/>
          <a:p>
            <a:pPr>
              <a:spcBef>
                <a:spcPts val="0"/>
              </a:spcBef>
              <a:spcAft>
                <a:spcPts val="1000"/>
              </a:spcAft>
            </a:pPr>
            <a:r>
              <a:rPr lang="en-US" b="1" dirty="0" smtClean="0">
                <a:solidFill>
                  <a:srgbClr val="9900CC"/>
                </a:solidFill>
                <a:effectLst>
                  <a:outerShdw blurRad="38100" dist="38100" dir="2700000" algn="tl">
                    <a:srgbClr val="000000">
                      <a:alpha val="43137"/>
                    </a:srgbClr>
                  </a:outerShdw>
                </a:effectLst>
              </a:rPr>
              <a:t>TWELVE</a:t>
            </a:r>
            <a:r>
              <a:rPr lang="en-US" dirty="0" smtClean="0"/>
              <a:t> fruits on the tree of life</a:t>
            </a:r>
          </a:p>
          <a:p>
            <a:pPr>
              <a:spcBef>
                <a:spcPts val="0"/>
              </a:spcBef>
              <a:spcAft>
                <a:spcPts val="1000"/>
              </a:spcAft>
            </a:pPr>
            <a:r>
              <a:rPr lang="en-US" b="1" dirty="0" smtClean="0">
                <a:solidFill>
                  <a:srgbClr val="9900CC"/>
                </a:solidFill>
                <a:effectLst>
                  <a:outerShdw blurRad="38100" dist="38100" dir="2700000" algn="tl">
                    <a:srgbClr val="000000">
                      <a:alpha val="43137"/>
                    </a:srgbClr>
                  </a:outerShdw>
                </a:effectLst>
              </a:rPr>
              <a:t>TWELVE</a:t>
            </a:r>
            <a:r>
              <a:rPr lang="en-US" dirty="0" smtClean="0"/>
              <a:t> Mazzaroth Constellations</a:t>
            </a:r>
          </a:p>
          <a:p>
            <a:pPr>
              <a:spcBef>
                <a:spcPts val="0"/>
              </a:spcBef>
              <a:spcAft>
                <a:spcPts val="1000"/>
              </a:spcAft>
            </a:pPr>
            <a:r>
              <a:rPr lang="en-US" b="1" dirty="0" smtClean="0">
                <a:solidFill>
                  <a:srgbClr val="9900CC"/>
                </a:solidFill>
                <a:effectLst>
                  <a:outerShdw blurRad="38100" dist="38100" dir="2700000" algn="tl">
                    <a:srgbClr val="000000">
                      <a:alpha val="43137"/>
                    </a:srgbClr>
                  </a:outerShdw>
                </a:effectLst>
              </a:rPr>
              <a:t>TWELVE</a:t>
            </a:r>
            <a:r>
              <a:rPr lang="en-US" dirty="0" smtClean="0"/>
              <a:t> captains reserved for taking care of Solomon’s kingdom – </a:t>
            </a:r>
            <a:r>
              <a:rPr lang="en-US" u="sng" dirty="0" smtClean="0"/>
              <a:t>one for</a:t>
            </a:r>
            <a:r>
              <a:rPr lang="en-US" dirty="0" smtClean="0"/>
              <a:t> 		       </a:t>
            </a:r>
            <a:r>
              <a:rPr lang="en-US" u="sng" dirty="0" smtClean="0"/>
              <a:t>each month</a:t>
            </a:r>
            <a:r>
              <a:rPr lang="en-US" dirty="0" smtClean="0"/>
              <a:t> </a:t>
            </a:r>
            <a:r>
              <a:rPr lang="en-US" dirty="0" smtClean="0">
                <a:solidFill>
                  <a:srgbClr val="00B050"/>
                </a:solidFill>
              </a:rPr>
              <a:t>(See 1 Chron 27:1.)</a:t>
            </a:r>
          </a:p>
          <a:p>
            <a:pPr>
              <a:spcBef>
                <a:spcPts val="0"/>
              </a:spcBef>
              <a:spcAft>
                <a:spcPts val="1000"/>
              </a:spcAft>
            </a:pPr>
            <a:r>
              <a:rPr lang="en-US" b="1" dirty="0">
                <a:solidFill>
                  <a:srgbClr val="9900CC"/>
                </a:solidFill>
                <a:effectLst>
                  <a:outerShdw blurRad="38100" dist="38100" dir="2700000" algn="tl">
                    <a:srgbClr val="000000">
                      <a:alpha val="43137"/>
                    </a:srgbClr>
                  </a:outerShdw>
                </a:effectLst>
              </a:rPr>
              <a:t>TWELVE</a:t>
            </a:r>
            <a:r>
              <a:rPr lang="en-US" dirty="0"/>
              <a:t> tribes of </a:t>
            </a:r>
            <a:r>
              <a:rPr lang="en-US" dirty="0" err="1" smtClean="0"/>
              <a:t>Yisra’el</a:t>
            </a:r>
            <a:endParaRPr lang="en-US" dirty="0" smtClean="0"/>
          </a:p>
          <a:p>
            <a:pPr>
              <a:spcBef>
                <a:spcPts val="0"/>
              </a:spcBef>
              <a:spcAft>
                <a:spcPts val="1000"/>
              </a:spcAft>
            </a:pPr>
            <a:r>
              <a:rPr lang="en-US" b="1" dirty="0" smtClean="0">
                <a:solidFill>
                  <a:srgbClr val="9900CC"/>
                </a:solidFill>
                <a:effectLst>
                  <a:outerShdw blurRad="38100" dist="38100" dir="2700000" algn="tl">
                    <a:srgbClr val="000000">
                      <a:alpha val="43137"/>
                    </a:srgbClr>
                  </a:outerShdw>
                </a:effectLst>
              </a:rPr>
              <a:t>TWELVE</a:t>
            </a:r>
            <a:r>
              <a:rPr lang="en-US" dirty="0" smtClean="0"/>
              <a:t> divisions in a light season declared by </a:t>
            </a:r>
            <a:r>
              <a:rPr lang="en-US" b="1" dirty="0" smtClean="0">
                <a:solidFill>
                  <a:srgbClr val="0000FF"/>
                </a:solidFill>
              </a:rPr>
              <a:t>Yahusha</a:t>
            </a:r>
            <a:r>
              <a:rPr lang="en-US" dirty="0" smtClean="0"/>
              <a:t> – </a:t>
            </a:r>
            <a:r>
              <a:rPr lang="en-US" dirty="0" smtClean="0">
                <a:solidFill>
                  <a:srgbClr val="00B050"/>
                </a:solidFill>
              </a:rPr>
              <a:t>John 11:9</a:t>
            </a:r>
          </a:p>
          <a:p>
            <a:pPr>
              <a:spcBef>
                <a:spcPts val="0"/>
              </a:spcBef>
              <a:spcAft>
                <a:spcPts val="1000"/>
              </a:spcAft>
            </a:pPr>
            <a:r>
              <a:rPr lang="en-US" b="1" dirty="0" smtClean="0">
                <a:solidFill>
                  <a:srgbClr val="9900CC"/>
                </a:solidFill>
                <a:effectLst>
                  <a:outerShdw blurRad="38100" dist="38100" dir="2700000" algn="tl">
                    <a:srgbClr val="000000">
                      <a:alpha val="43137"/>
                    </a:srgbClr>
                  </a:outerShdw>
                </a:effectLst>
              </a:rPr>
              <a:t>TWELVE</a:t>
            </a:r>
            <a:r>
              <a:rPr lang="en-US" dirty="0" smtClean="0"/>
              <a:t> months in prophetic years – (30 cycles per month)</a:t>
            </a:r>
          </a:p>
          <a:p>
            <a:pPr>
              <a:spcBef>
                <a:spcPts val="0"/>
              </a:spcBef>
              <a:spcAft>
                <a:spcPts val="1000"/>
              </a:spcAft>
            </a:pPr>
            <a:r>
              <a:rPr lang="en-US" b="1" dirty="0" smtClean="0">
                <a:solidFill>
                  <a:srgbClr val="9900CC"/>
                </a:solidFill>
                <a:effectLst>
                  <a:outerShdw blurRad="38100" dist="38100" dir="2700000" algn="tl">
                    <a:srgbClr val="000000">
                      <a:alpha val="43137"/>
                    </a:srgbClr>
                  </a:outerShdw>
                </a:effectLst>
              </a:rPr>
              <a:t>TWELVE</a:t>
            </a:r>
            <a:r>
              <a:rPr lang="en-US" dirty="0" smtClean="0"/>
              <a:t> months in the year of Noah’s flood (proven 30 cycles per month)</a:t>
            </a:r>
          </a:p>
          <a:p>
            <a:pPr>
              <a:spcBef>
                <a:spcPts val="0"/>
              </a:spcBef>
              <a:spcAft>
                <a:spcPts val="1000"/>
              </a:spcAft>
            </a:pPr>
            <a:r>
              <a:rPr lang="en-US" b="1" dirty="0" smtClean="0">
                <a:solidFill>
                  <a:srgbClr val="9900CC"/>
                </a:solidFill>
                <a:effectLst>
                  <a:outerShdw blurRad="38100" dist="38100" dir="2700000" algn="tl">
                    <a:srgbClr val="000000">
                      <a:alpha val="43137"/>
                    </a:srgbClr>
                  </a:outerShdw>
                </a:effectLst>
              </a:rPr>
              <a:t>TWELVE</a:t>
            </a:r>
            <a:r>
              <a:rPr lang="en-US" dirty="0" smtClean="0"/>
              <a:t> months in the year that Joshua entered Canaan</a:t>
            </a:r>
          </a:p>
          <a:p>
            <a:pPr>
              <a:spcBef>
                <a:spcPts val="0"/>
              </a:spcBef>
              <a:spcAft>
                <a:spcPts val="1000"/>
              </a:spcAft>
            </a:pPr>
            <a:r>
              <a:rPr lang="en-US" b="1" dirty="0" smtClean="0">
                <a:solidFill>
                  <a:srgbClr val="9900CC"/>
                </a:solidFill>
                <a:effectLst>
                  <a:outerShdw blurRad="38100" dist="38100" dir="2700000" algn="tl">
                    <a:srgbClr val="000000">
                      <a:alpha val="43137"/>
                    </a:srgbClr>
                  </a:outerShdw>
                </a:effectLst>
              </a:rPr>
              <a:t>TWELVE</a:t>
            </a:r>
            <a:r>
              <a:rPr lang="en-US" dirty="0" smtClean="0"/>
              <a:t> months in the year that </a:t>
            </a:r>
            <a:r>
              <a:rPr lang="en-US" b="1" dirty="0" smtClean="0">
                <a:solidFill>
                  <a:srgbClr val="0000FF"/>
                </a:solidFill>
              </a:rPr>
              <a:t>Yahusha</a:t>
            </a:r>
            <a:r>
              <a:rPr lang="en-US" dirty="0" smtClean="0"/>
              <a:t> stood up to speak on “that Last 	   	       Great Day” of Sukkot/Tabernacles – </a:t>
            </a:r>
            <a:r>
              <a:rPr lang="en-US" dirty="0" smtClean="0">
                <a:solidFill>
                  <a:srgbClr val="00B050"/>
                </a:solidFill>
              </a:rPr>
              <a:t>John 7:37</a:t>
            </a:r>
          </a:p>
          <a:p>
            <a:pPr>
              <a:spcBef>
                <a:spcPts val="0"/>
              </a:spcBef>
              <a:spcAft>
                <a:spcPts val="1000"/>
              </a:spcAft>
            </a:pPr>
            <a:r>
              <a:rPr lang="en-US" b="1" dirty="0" smtClean="0">
                <a:solidFill>
                  <a:srgbClr val="9900CC"/>
                </a:solidFill>
                <a:effectLst>
                  <a:outerShdw blurRad="38100" dist="38100" dir="2700000" algn="tl">
                    <a:srgbClr val="000000">
                      <a:alpha val="43137"/>
                    </a:srgbClr>
                  </a:outerShdw>
                </a:effectLst>
              </a:rPr>
              <a:t>TWELVE</a:t>
            </a:r>
            <a:r>
              <a:rPr lang="en-US" dirty="0" smtClean="0">
                <a:solidFill>
                  <a:srgbClr val="00B050"/>
                </a:solidFill>
              </a:rPr>
              <a:t> </a:t>
            </a:r>
            <a:r>
              <a:rPr lang="en-US" dirty="0" smtClean="0"/>
              <a:t>months in the year of </a:t>
            </a:r>
            <a:r>
              <a:rPr lang="en-US" b="1" dirty="0">
                <a:solidFill>
                  <a:srgbClr val="0000FF"/>
                </a:solidFill>
              </a:rPr>
              <a:t>Y</a:t>
            </a:r>
            <a:r>
              <a:rPr lang="en-US" b="1" dirty="0" smtClean="0">
                <a:solidFill>
                  <a:srgbClr val="0000FF"/>
                </a:solidFill>
              </a:rPr>
              <a:t>ahusha’s</a:t>
            </a:r>
            <a:r>
              <a:rPr lang="en-US" dirty="0" smtClean="0">
                <a:solidFill>
                  <a:srgbClr val="0000FF"/>
                </a:solidFill>
              </a:rPr>
              <a:t> Ultimate Sacrifice</a:t>
            </a:r>
            <a:endParaRPr lang="en-US" dirty="0">
              <a:solidFill>
                <a:srgbClr val="0000FF"/>
              </a:solidFill>
            </a:endParaRPr>
          </a:p>
        </p:txBody>
      </p:sp>
      <p:sp>
        <p:nvSpPr>
          <p:cNvPr id="4" name="Slide Number Placeholder 3"/>
          <p:cNvSpPr>
            <a:spLocks noGrp="1"/>
          </p:cNvSpPr>
          <p:nvPr>
            <p:ph type="sldNum" sz="quarter" idx="12"/>
          </p:nvPr>
        </p:nvSpPr>
        <p:spPr>
          <a:xfrm>
            <a:off x="9067804" y="6283613"/>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lumMod val="95000"/>
                    <a:lumOff val="5000"/>
                  </a:schemeClr>
                </a:solidFill>
              </a:rPr>
              <a:t>48</a:t>
            </a:fld>
            <a:endParaRPr lang="en-US" dirty="0">
              <a:solidFill>
                <a:schemeClr val="tx1">
                  <a:lumMod val="95000"/>
                  <a:lumOff val="5000"/>
                </a:schemeClr>
              </a:solidFill>
            </a:endParaRPr>
          </a:p>
        </p:txBody>
      </p:sp>
    </p:spTree>
    <p:extLst>
      <p:ext uri="{BB962C8B-B14F-4D97-AF65-F5344CB8AC3E}">
        <p14:creationId xmlns:p14="http://schemas.microsoft.com/office/powerpoint/2010/main" val="1725712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433" y="342385"/>
            <a:ext cx="3907128" cy="852659"/>
          </a:xfrm>
          <a:solidFill>
            <a:schemeClr val="bg1">
              <a:lumMod val="85000"/>
            </a:schemeClr>
          </a:solidFill>
          <a:ln>
            <a:solidFill>
              <a:schemeClr val="bg1">
                <a:lumMod val="50000"/>
              </a:schemeClr>
            </a:solidFill>
          </a:ln>
          <a:scene3d>
            <a:camera prst="orthographicFront"/>
            <a:lightRig rig="threePt" dir="t"/>
          </a:scene3d>
          <a:sp3d>
            <a:bevelT/>
          </a:sp3d>
        </p:spPr>
        <p:txBody>
          <a:bodyPr>
            <a:sp3d extrusionH="57150">
              <a:bevelT w="38100" h="38100"/>
            </a:sp3d>
          </a:bodyPr>
          <a:lstStyle/>
          <a:p>
            <a:pPr algn="ctr"/>
            <a:r>
              <a:rPr lang="en-US" dirty="0" smtClean="0">
                <a:solidFill>
                  <a:srgbClr val="FF0000"/>
                </a:solidFill>
                <a:latin typeface="Cooper Black" panose="0208090404030B020404" pitchFamily="18" charset="0"/>
              </a:rPr>
              <a:t>QUESTION -</a:t>
            </a:r>
            <a:endParaRPr lang="en-US" dirty="0">
              <a:solidFill>
                <a:srgbClr val="FF0000"/>
              </a:solidFill>
              <a:latin typeface="Cooper Black" panose="0208090404030B020404" pitchFamily="18" charset="0"/>
            </a:endParaRPr>
          </a:p>
        </p:txBody>
      </p:sp>
      <p:sp>
        <p:nvSpPr>
          <p:cNvPr id="3" name="Content Placeholder 2"/>
          <p:cNvSpPr>
            <a:spLocks noGrp="1"/>
          </p:cNvSpPr>
          <p:nvPr>
            <p:ph idx="1"/>
          </p:nvPr>
        </p:nvSpPr>
        <p:spPr>
          <a:xfrm>
            <a:off x="838200" y="1963881"/>
            <a:ext cx="10515600" cy="4213081"/>
          </a:xfrm>
        </p:spPr>
        <p:txBody>
          <a:bodyPr>
            <a:normAutofit/>
            <a:scene3d>
              <a:camera prst="orthographicFront"/>
              <a:lightRig rig="threePt" dir="t"/>
            </a:scene3d>
            <a:sp3d extrusionH="57150">
              <a:bevelT w="38100" h="38100"/>
            </a:sp3d>
          </a:bodyPr>
          <a:lstStyle/>
          <a:p>
            <a:pPr marL="0" indent="0" algn="ctr">
              <a:spcBef>
                <a:spcPts val="0"/>
              </a:spcBef>
              <a:spcAft>
                <a:spcPts val="1800"/>
              </a:spcAft>
              <a:buNone/>
            </a:pPr>
            <a:r>
              <a:rPr lang="en-US" sz="4800" dirty="0" smtClean="0">
                <a:solidFill>
                  <a:srgbClr val="FF0000"/>
                </a:solidFill>
                <a:latin typeface="Cooper Black" panose="0208090404030B020404" pitchFamily="18" charset="0"/>
              </a:rPr>
              <a:t>WHERE IS A </a:t>
            </a:r>
            <a:r>
              <a:rPr lang="en-US" sz="4800" dirty="0" smtClean="0">
                <a:latin typeface="Cooper Black" panose="0208090404030B020404" pitchFamily="18" charset="0"/>
              </a:rPr>
              <a:t>13</a:t>
            </a:r>
            <a:r>
              <a:rPr lang="en-US" sz="4800" baseline="30000" dirty="0" smtClean="0">
                <a:latin typeface="Cooper Black" panose="0208090404030B020404" pitchFamily="18" charset="0"/>
              </a:rPr>
              <a:t>TH</a:t>
            </a:r>
            <a:r>
              <a:rPr lang="en-US" sz="4800" dirty="0" smtClean="0">
                <a:solidFill>
                  <a:srgbClr val="FF0000"/>
                </a:solidFill>
                <a:latin typeface="Cooper Black" panose="0208090404030B020404" pitchFamily="18" charset="0"/>
              </a:rPr>
              <a:t> MONTH –</a:t>
            </a:r>
          </a:p>
          <a:p>
            <a:pPr marL="0" indent="0" algn="ctr">
              <a:spcBef>
                <a:spcPts val="0"/>
              </a:spcBef>
              <a:spcAft>
                <a:spcPts val="1800"/>
              </a:spcAft>
              <a:buNone/>
            </a:pPr>
            <a:r>
              <a:rPr lang="en-US" sz="4800" dirty="0" smtClean="0">
                <a:latin typeface="Cooper Black" panose="0208090404030B020404" pitchFamily="18" charset="0"/>
              </a:rPr>
              <a:t>WITH A SECOND WITNESS </a:t>
            </a:r>
            <a:r>
              <a:rPr lang="en-US" sz="4800" dirty="0" smtClean="0">
                <a:solidFill>
                  <a:srgbClr val="FF0000"/>
                </a:solidFill>
                <a:latin typeface="Cooper Black" panose="0208090404030B020404" pitchFamily="18" charset="0"/>
              </a:rPr>
              <a:t>AS</a:t>
            </a:r>
          </a:p>
          <a:p>
            <a:pPr marL="0" indent="0" algn="ctr">
              <a:spcBef>
                <a:spcPts val="0"/>
              </a:spcBef>
              <a:spcAft>
                <a:spcPts val="1800"/>
              </a:spcAft>
              <a:buNone/>
            </a:pPr>
            <a:r>
              <a:rPr lang="en-US" sz="4800" dirty="0" smtClean="0">
                <a:solidFill>
                  <a:srgbClr val="FF0000"/>
                </a:solidFill>
                <a:latin typeface="Cooper Black" panose="0208090404030B020404" pitchFamily="18" charset="0"/>
              </a:rPr>
              <a:t>REQUIRED BY </a:t>
            </a:r>
            <a:r>
              <a:rPr lang="en-US" sz="4800" dirty="0" smtClean="0">
                <a:solidFill>
                  <a:srgbClr val="0000CC"/>
                </a:solidFill>
                <a:latin typeface="Cooper Black" panose="0208090404030B020404" pitchFamily="18" charset="0"/>
              </a:rPr>
              <a:t>YAHUAH?</a:t>
            </a:r>
          </a:p>
          <a:p>
            <a:pPr marL="457200" lvl="1" indent="0">
              <a:buNone/>
            </a:pPr>
            <a:endParaRPr lang="en-US" sz="4400" dirty="0" smtClean="0">
              <a:solidFill>
                <a:srgbClr val="FF0000"/>
              </a:solidFill>
              <a:latin typeface="Cooper Black" panose="0208090404030B020404" pitchFamily="18" charset="0"/>
            </a:endParaRPr>
          </a:p>
        </p:txBody>
      </p:sp>
      <p:cxnSp>
        <p:nvCxnSpPr>
          <p:cNvPr id="5" name="Straight Connector 4"/>
          <p:cNvCxnSpPr/>
          <p:nvPr/>
        </p:nvCxnSpPr>
        <p:spPr>
          <a:xfrm>
            <a:off x="3978610" y="3512891"/>
            <a:ext cx="5795493" cy="0"/>
          </a:xfrm>
          <a:prstGeom prst="line">
            <a:avLst/>
          </a:prstGeom>
          <a:ln w="76200">
            <a:solidFill>
              <a:srgbClr val="FB6BEA"/>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Lightning Bolt 3"/>
          <p:cNvSpPr/>
          <p:nvPr/>
        </p:nvSpPr>
        <p:spPr>
          <a:xfrm rot="5189637">
            <a:off x="6473512" y="91427"/>
            <a:ext cx="1819217" cy="2100575"/>
          </a:xfrm>
          <a:prstGeom prst="lightningBolt">
            <a:avLst/>
          </a:prstGeom>
          <a:solidFill>
            <a:schemeClr val="tx1"/>
          </a:solidFill>
          <a:ln w="76200">
            <a:solidFill>
              <a:srgbClr val="FFFF00"/>
            </a:solidFill>
          </a:ln>
          <a:effectLst>
            <a:glow rad="127000">
              <a:srgbClr val="00FF00"/>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Notched Right Arrow 5"/>
          <p:cNvSpPr/>
          <p:nvPr/>
        </p:nvSpPr>
        <p:spPr>
          <a:xfrm rot="19538171">
            <a:off x="976545" y="4643005"/>
            <a:ext cx="2240823" cy="685601"/>
          </a:xfrm>
          <a:prstGeom prst="notchedRightArrow">
            <a:avLst>
              <a:gd name="adj1" fmla="val 38688"/>
              <a:gd name="adj2" fmla="val 106761"/>
            </a:avLst>
          </a:prstGeom>
          <a:solidFill>
            <a:srgbClr val="34E9FC"/>
          </a:solidFill>
          <a:ln w="76200">
            <a:solidFill>
              <a:srgbClr val="00206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7" name="Slide Number Placeholder 6"/>
          <p:cNvSpPr>
            <a:spLocks noGrp="1"/>
          </p:cNvSpPr>
          <p:nvPr>
            <p:ph type="sldNum" sz="quarter" idx="12"/>
          </p:nvPr>
        </p:nvSpPr>
        <p:spPr>
          <a:xfrm>
            <a:off x="9327579" y="6408305"/>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lumMod val="95000"/>
                    <a:lumOff val="5000"/>
                  </a:schemeClr>
                </a:solidFill>
              </a:rPr>
              <a:t>49</a:t>
            </a:fld>
            <a:endParaRPr lang="en-US" dirty="0">
              <a:solidFill>
                <a:schemeClr val="tx1">
                  <a:lumMod val="95000"/>
                  <a:lumOff val="5000"/>
                </a:schemeClr>
              </a:solidFill>
            </a:endParaRPr>
          </a:p>
        </p:txBody>
      </p:sp>
      <p:sp>
        <p:nvSpPr>
          <p:cNvPr id="8" name="Rectangle 7"/>
          <p:cNvSpPr/>
          <p:nvPr/>
        </p:nvSpPr>
        <p:spPr>
          <a:xfrm>
            <a:off x="2869809" y="4689754"/>
            <a:ext cx="6617091" cy="1487208"/>
          </a:xfrm>
          <a:prstGeom prst="rect">
            <a:avLst/>
          </a:prstGeom>
          <a:solidFill>
            <a:schemeClr val="bg1">
              <a:lumMod val="75000"/>
            </a:schemeClr>
          </a:solidFill>
          <a:ln w="57150">
            <a:solidFill>
              <a:srgbClr val="00FF00"/>
            </a:solidFill>
          </a:ln>
          <a:effectLst>
            <a:glow rad="2286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1"/>
            <a:r>
              <a:rPr lang="en-US" sz="9600" dirty="0" smtClean="0">
                <a:solidFill>
                  <a:srgbClr val="FF0000"/>
                </a:solidFill>
                <a:effectLst>
                  <a:outerShdw blurRad="38100" dist="38100" dir="2700000" algn="tl">
                    <a:srgbClr val="000000">
                      <a:alpha val="43137"/>
                    </a:srgbClr>
                  </a:outerShdw>
                </a:effectLst>
                <a:latin typeface="Cooper Black" panose="0208090404030B020404" pitchFamily="18" charset="0"/>
              </a:rPr>
              <a:t>WHERE? </a:t>
            </a:r>
            <a:endParaRPr lang="en-US" sz="9600" dirty="0">
              <a:solidFill>
                <a:srgbClr val="FF0000"/>
              </a:solidFill>
              <a:effectLst>
                <a:outerShdw blurRad="38100" dist="38100" dir="2700000" algn="tl">
                  <a:srgbClr val="000000">
                    <a:alpha val="43137"/>
                  </a:srgbClr>
                </a:outerShdw>
              </a:effectLst>
              <a:latin typeface="Cooper Black" panose="0208090404030B020404" pitchFamily="18" charset="0"/>
            </a:endParaRPr>
          </a:p>
        </p:txBody>
      </p:sp>
    </p:spTree>
    <p:extLst>
      <p:ext uri="{BB962C8B-B14F-4D97-AF65-F5344CB8AC3E}">
        <p14:creationId xmlns:p14="http://schemas.microsoft.com/office/powerpoint/2010/main" val="39027678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300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34" presetClass="emph" presetSubtype="0" repeatCount="indefinite" fill="hold" nodeType="withEffect">
                                  <p:stCondLst>
                                    <p:cond delay="4000"/>
                                  </p:stCondLst>
                                  <p:iterate type="lt">
                                    <p:tmPct val="10000"/>
                                  </p:iterate>
                                  <p:childTnLst>
                                    <p:animMotion origin="layout" path="M 0.0 0.0 L 0.0 -0.07213" pathEditMode="relative" ptsTypes="">
                                      <p:cBhvr>
                                        <p:cTn id="38" dur="1000" accel="50000" decel="50000" autoRev="1" fill="hold">
                                          <p:stCondLst>
                                            <p:cond delay="0"/>
                                          </p:stCondLst>
                                        </p:cTn>
                                        <p:tgtEl>
                                          <p:spTgt spid="8">
                                            <p:txEl>
                                              <p:pRg st="0" end="0"/>
                                            </p:txEl>
                                          </p:spTgt>
                                        </p:tgtEl>
                                        <p:attrNameLst>
                                          <p:attrName>ppt_x</p:attrName>
                                          <p:attrName>ppt_y</p:attrName>
                                        </p:attrNameLst>
                                      </p:cBhvr>
                                    </p:animMotion>
                                    <p:animRot by="1500000">
                                      <p:cBhvr>
                                        <p:cTn id="39" dur="500" fill="hold">
                                          <p:stCondLst>
                                            <p:cond delay="0"/>
                                          </p:stCondLst>
                                        </p:cTn>
                                        <p:tgtEl>
                                          <p:spTgt spid="8">
                                            <p:txEl>
                                              <p:pRg st="0" end="0"/>
                                            </p:txEl>
                                          </p:spTgt>
                                        </p:tgtEl>
                                        <p:attrNameLst>
                                          <p:attrName>r</p:attrName>
                                        </p:attrNameLst>
                                      </p:cBhvr>
                                    </p:animRot>
                                    <p:animRot by="-1500000">
                                      <p:cBhvr>
                                        <p:cTn id="40" dur="500" fill="hold">
                                          <p:stCondLst>
                                            <p:cond delay="500"/>
                                          </p:stCondLst>
                                        </p:cTn>
                                        <p:tgtEl>
                                          <p:spTgt spid="8">
                                            <p:txEl>
                                              <p:pRg st="0" end="0"/>
                                            </p:txEl>
                                          </p:spTgt>
                                        </p:tgtEl>
                                        <p:attrNameLst>
                                          <p:attrName>r</p:attrName>
                                        </p:attrNameLst>
                                      </p:cBhvr>
                                    </p:animRot>
                                    <p:animRot by="-1500000">
                                      <p:cBhvr>
                                        <p:cTn id="41" dur="500" fill="hold">
                                          <p:stCondLst>
                                            <p:cond delay="1000"/>
                                          </p:stCondLst>
                                        </p:cTn>
                                        <p:tgtEl>
                                          <p:spTgt spid="8">
                                            <p:txEl>
                                              <p:pRg st="0" end="0"/>
                                            </p:txEl>
                                          </p:spTgt>
                                        </p:tgtEl>
                                        <p:attrNameLst>
                                          <p:attrName>r</p:attrName>
                                        </p:attrNameLst>
                                      </p:cBhvr>
                                    </p:animRot>
                                    <p:animRot by="1500000">
                                      <p:cBhvr>
                                        <p:cTn id="42" dur="500" fill="hold">
                                          <p:stCondLst>
                                            <p:cond delay="1500"/>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431" r="2431"/>
          <a:stretch>
            <a:fillRect/>
          </a:stretch>
        </p:blipFill>
        <p:spPr>
          <a:xfrm>
            <a:off x="5633017" y="987425"/>
            <a:ext cx="6172200" cy="4873625"/>
          </a:xfrm>
          <a:prstGeom prst="rect">
            <a:avLst/>
          </a:prstGeom>
          <a:ln w="88900" cap="sq" cmpd="thickThin">
            <a:solidFill>
              <a:srgbClr val="9900CC"/>
            </a:solidFill>
            <a:prstDash val="solid"/>
            <a:miter lim="800000"/>
          </a:ln>
          <a:effectLst>
            <a:innerShdw blurRad="76200">
              <a:srgbClr val="000000"/>
            </a:innerShdw>
          </a:effectLst>
          <a:scene3d>
            <a:camera prst="orthographicFront"/>
            <a:lightRig rig="threePt" dir="t"/>
          </a:scene3d>
          <a:sp3d>
            <a:bevelT w="101600" prst="riblet"/>
          </a:sp3d>
        </p:spPr>
      </p:pic>
      <p:sp>
        <p:nvSpPr>
          <p:cNvPr id="15" name="Text Placeholder 14"/>
          <p:cNvSpPr>
            <a:spLocks noGrp="1"/>
          </p:cNvSpPr>
          <p:nvPr>
            <p:ph type="body" sz="half" idx="2"/>
          </p:nvPr>
        </p:nvSpPr>
        <p:spPr>
          <a:xfrm>
            <a:off x="341984" y="649989"/>
            <a:ext cx="4902041" cy="5552967"/>
          </a:xfrm>
          <a:solidFill>
            <a:srgbClr val="F3C1FF"/>
          </a:solidFill>
          <a:ln w="76200">
            <a:solidFill>
              <a:srgbClr val="FB6BEA"/>
            </a:solidFill>
            <a:prstDash val="dashDot"/>
          </a:ln>
          <a:effectLst>
            <a:glow rad="101600">
              <a:schemeClr val="accent5">
                <a:satMod val="175000"/>
                <a:alpha val="40000"/>
              </a:schemeClr>
            </a:glow>
          </a:effectLst>
        </p:spPr>
        <p:txBody>
          <a:bodyPr tIns="182880">
            <a:noAutofit/>
          </a:bodyPr>
          <a:lstStyle/>
          <a:p>
            <a:pPr algn="ctr"/>
            <a:r>
              <a:rPr lang="en-US" sz="5400" dirty="0" smtClean="0"/>
              <a:t>While the top surface portrays exquisite beauty,</a:t>
            </a:r>
          </a:p>
          <a:p>
            <a:pPr algn="ctr"/>
            <a:r>
              <a:rPr lang="en-US" sz="5400" dirty="0"/>
              <a:t>u</a:t>
            </a:r>
            <a:r>
              <a:rPr lang="en-US" sz="5400" dirty="0" smtClean="0"/>
              <a:t>nderneath the surface is a more rugged appearance.</a:t>
            </a:r>
            <a:endParaRPr lang="en-US" sz="5400" dirty="0"/>
          </a:p>
        </p:txBody>
      </p:sp>
      <p:sp>
        <p:nvSpPr>
          <p:cNvPr id="2" name="Slide Number Placeholder 1"/>
          <p:cNvSpPr>
            <a:spLocks noGrp="1"/>
          </p:cNvSpPr>
          <p:nvPr>
            <p:ph type="sldNum" sz="quarter" idx="12"/>
          </p:nvPr>
        </p:nvSpPr>
        <p:spPr>
          <a:xfrm>
            <a:off x="9306797" y="6397914"/>
            <a:ext cx="2743200" cy="365125"/>
          </a:xfrm>
        </p:spPr>
        <p:txBody>
          <a:bodyPr/>
          <a:lstStyle/>
          <a:p>
            <a:fld id="{0B555D82-D20F-4DB7-B3E9-7B7EAC2F87A9}" type="slidenum">
              <a:rPr lang="en-US" smtClean="0">
                <a:solidFill>
                  <a:srgbClr val="000000"/>
                </a:solidFill>
              </a:rPr>
              <a:t>5</a:t>
            </a:fld>
            <a:endParaRPr lang="en-US" dirty="0">
              <a:solidFill>
                <a:srgbClr val="000000"/>
              </a:solidFill>
            </a:endParaRPr>
          </a:p>
        </p:txBody>
      </p:sp>
    </p:spTree>
    <p:extLst>
      <p:ext uri="{BB962C8B-B14F-4D97-AF65-F5344CB8AC3E}">
        <p14:creationId xmlns:p14="http://schemas.microsoft.com/office/powerpoint/2010/main" val="370264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803" y="41564"/>
            <a:ext cx="8027771" cy="748145"/>
          </a:xfrm>
          <a:solidFill>
            <a:srgbClr val="DDF024"/>
          </a:solidFill>
          <a:ln>
            <a:solidFill>
              <a:schemeClr val="tx1"/>
            </a:solidFill>
          </a:ln>
          <a:effectLst>
            <a:glow rad="139700">
              <a:schemeClr val="accent2">
                <a:satMod val="175000"/>
                <a:alpha val="40000"/>
              </a:schemeClr>
            </a:glow>
          </a:effectLst>
          <a:scene3d>
            <a:camera prst="orthographicFront"/>
            <a:lightRig rig="threePt" dir="t"/>
          </a:scene3d>
          <a:sp3d>
            <a:bevelT w="114300" prst="artDeco"/>
          </a:sp3d>
        </p:spPr>
        <p:txBody>
          <a:bodyPr>
            <a:normAutofit/>
            <a:sp3d extrusionH="57150">
              <a:bevelT w="38100" h="38100"/>
            </a:sp3d>
          </a:bodyPr>
          <a:lstStyle/>
          <a:p>
            <a:pPr algn="ctr"/>
            <a:r>
              <a:rPr lang="en-US" b="1" dirty="0" smtClean="0">
                <a:latin typeface="+mn-lt"/>
              </a:rPr>
              <a:t>The Next </a:t>
            </a:r>
            <a:r>
              <a:rPr lang="en-US" b="1" dirty="0">
                <a:latin typeface="+mn-lt"/>
              </a:rPr>
              <a:t>S</a:t>
            </a:r>
            <a:r>
              <a:rPr lang="en-US" b="1" dirty="0" smtClean="0">
                <a:latin typeface="+mn-lt"/>
              </a:rPr>
              <a:t>et </a:t>
            </a:r>
            <a:r>
              <a:rPr lang="en-US" b="1" dirty="0">
                <a:latin typeface="+mn-lt"/>
              </a:rPr>
              <a:t>o</a:t>
            </a:r>
            <a:r>
              <a:rPr lang="en-US" b="1" dirty="0" smtClean="0">
                <a:latin typeface="+mn-lt"/>
              </a:rPr>
              <a:t>f </a:t>
            </a:r>
            <a:r>
              <a:rPr lang="en-US" dirty="0" smtClean="0">
                <a:solidFill>
                  <a:srgbClr val="00B050"/>
                </a:solidFill>
                <a:latin typeface="Cooper Black" panose="0208090404030B020404" pitchFamily="18" charset="0"/>
              </a:rPr>
              <a:t>QUESTIONS -</a:t>
            </a:r>
            <a:endParaRPr lang="en-US" dirty="0">
              <a:solidFill>
                <a:srgbClr val="00B050"/>
              </a:solidFill>
              <a:latin typeface="Cooper Black" panose="0208090404030B020404" pitchFamily="18" charset="0"/>
            </a:endParaRPr>
          </a:p>
        </p:txBody>
      </p:sp>
      <p:sp>
        <p:nvSpPr>
          <p:cNvPr id="3" name="Content Placeholder 2"/>
          <p:cNvSpPr>
            <a:spLocks noGrp="1"/>
          </p:cNvSpPr>
          <p:nvPr>
            <p:ph idx="1"/>
          </p:nvPr>
        </p:nvSpPr>
        <p:spPr>
          <a:xfrm>
            <a:off x="218941" y="857288"/>
            <a:ext cx="11719773" cy="5961620"/>
          </a:xfrm>
          <a:solidFill>
            <a:schemeClr val="accent3">
              <a:lumMod val="20000"/>
              <a:lumOff val="80000"/>
            </a:schemeClr>
          </a:solidFill>
          <a:ln w="57150">
            <a:solidFill>
              <a:schemeClr val="accent6">
                <a:lumMod val="75000"/>
              </a:schemeClr>
            </a:solidFill>
          </a:ln>
          <a:effectLst>
            <a:glow rad="228600">
              <a:schemeClr val="accent6">
                <a:satMod val="175000"/>
                <a:alpha val="40000"/>
              </a:schemeClr>
            </a:glow>
          </a:effectLst>
          <a:scene3d>
            <a:camera prst="orthographicFront"/>
            <a:lightRig rig="threePt" dir="t"/>
          </a:scene3d>
          <a:sp3d>
            <a:bevelT w="114300" prst="artDeco"/>
          </a:sp3d>
        </p:spPr>
        <p:txBody>
          <a:bodyPr>
            <a:noAutofit/>
            <a:sp3d extrusionH="57150">
              <a:bevelT w="38100" h="38100"/>
            </a:sp3d>
          </a:bodyPr>
          <a:lstStyle/>
          <a:p>
            <a:pPr>
              <a:buClr>
                <a:srgbClr val="FF0000"/>
              </a:buClr>
              <a:buFont typeface="Arial Rounded MT Bold" panose="020F0704030504030204" pitchFamily="34" charset="0"/>
              <a:buChar char="?"/>
            </a:pPr>
            <a:r>
              <a:rPr lang="en-US" dirty="0" smtClean="0"/>
              <a:t>  Is it possible that </a:t>
            </a:r>
            <a:r>
              <a:rPr lang="en-US" b="1" dirty="0">
                <a:solidFill>
                  <a:srgbClr val="0000FF"/>
                </a:solidFill>
              </a:rPr>
              <a:t>Y</a:t>
            </a:r>
            <a:r>
              <a:rPr lang="en-US" b="1" dirty="0" smtClean="0">
                <a:solidFill>
                  <a:srgbClr val="0000FF"/>
                </a:solidFill>
              </a:rPr>
              <a:t>ahusha</a:t>
            </a:r>
            <a:r>
              <a:rPr lang="en-US" dirty="0" smtClean="0"/>
              <a:t> arrived at the Feast of Sukkot in the </a:t>
            </a:r>
            <a:r>
              <a:rPr lang="en-US" b="1" i="1" dirty="0" smtClean="0">
                <a:solidFill>
                  <a:srgbClr val="FF0000"/>
                </a:solidFill>
              </a:rPr>
              <a:t>middle</a:t>
            </a:r>
            <a:r>
              <a:rPr lang="en-US" dirty="0" smtClean="0"/>
              <a:t> of the  celebration because He was observing Sukkot (Tabernacles) according to											</a:t>
            </a:r>
            <a:endParaRPr lang="en-US" dirty="0" smtClean="0">
              <a:solidFill>
                <a:srgbClr val="0000FF"/>
              </a:solidFill>
            </a:endParaRPr>
          </a:p>
          <a:p>
            <a:pPr>
              <a:buClr>
                <a:srgbClr val="FF0000"/>
              </a:buClr>
              <a:buFont typeface="Arial Rounded MT Bold" panose="020F0704030504030204" pitchFamily="34" charset="0"/>
              <a:buChar char="?"/>
            </a:pPr>
            <a:r>
              <a:rPr lang="en-US" dirty="0" smtClean="0"/>
              <a:t>  Is this what </a:t>
            </a:r>
            <a:r>
              <a:rPr lang="en-US" b="1" dirty="0" smtClean="0">
                <a:solidFill>
                  <a:srgbClr val="0000FF"/>
                </a:solidFill>
              </a:rPr>
              <a:t>Yahusha</a:t>
            </a:r>
            <a:r>
              <a:rPr lang="en-US" dirty="0" smtClean="0">
                <a:solidFill>
                  <a:srgbClr val="0000FF"/>
                </a:solidFill>
              </a:rPr>
              <a:t> </a:t>
            </a:r>
            <a:r>
              <a:rPr lang="en-US" dirty="0" smtClean="0"/>
              <a:t>meant when He said to His brothers – </a:t>
            </a:r>
            <a:br>
              <a:rPr lang="en-US" dirty="0" smtClean="0"/>
            </a:br>
            <a:r>
              <a:rPr lang="en-US" dirty="0" smtClean="0">
                <a:solidFill>
                  <a:srgbClr val="0000FF"/>
                </a:solidFill>
              </a:rPr>
              <a:t>“...</a:t>
            </a:r>
            <a:r>
              <a:rPr lang="en-US" u="sng" dirty="0" smtClean="0">
                <a:solidFill>
                  <a:srgbClr val="0000FF"/>
                </a:solidFill>
                <a:latin typeface="Arial Black" panose="020B0A04020102020204" pitchFamily="34" charset="0"/>
              </a:rPr>
              <a:t>My time</a:t>
            </a:r>
            <a:r>
              <a:rPr lang="en-US" dirty="0" smtClean="0">
                <a:solidFill>
                  <a:srgbClr val="0000FF"/>
                </a:solidFill>
                <a:latin typeface="Arial Black" panose="020B0A04020102020204" pitchFamily="34" charset="0"/>
              </a:rPr>
              <a:t> </a:t>
            </a:r>
            <a:r>
              <a:rPr lang="en-US" dirty="0" smtClean="0">
                <a:solidFill>
                  <a:srgbClr val="0000FF"/>
                </a:solidFill>
              </a:rPr>
              <a:t>has not yet been filled”?  </a:t>
            </a:r>
            <a:r>
              <a:rPr lang="en-US" dirty="0" smtClean="0">
                <a:solidFill>
                  <a:srgbClr val="008080"/>
                </a:solidFill>
              </a:rPr>
              <a:t>John 7:8</a:t>
            </a:r>
            <a:r>
              <a:rPr lang="en-US" dirty="0" smtClean="0">
                <a:solidFill>
                  <a:srgbClr val="0000FF"/>
                </a:solidFill>
              </a:rPr>
              <a:t>	</a:t>
            </a:r>
            <a:r>
              <a:rPr lang="en-US" sz="2400" i="1" dirty="0" smtClean="0">
                <a:solidFill>
                  <a:srgbClr val="008080"/>
                </a:solidFill>
                <a:latin typeface="Georgia" panose="02040502050405020303" pitchFamily="18" charset="0"/>
              </a:rPr>
              <a:t>(</a:t>
            </a:r>
            <a:r>
              <a:rPr lang="en-US" sz="2400" i="1" dirty="0" err="1" smtClean="0">
                <a:solidFill>
                  <a:srgbClr val="008080"/>
                </a:solidFill>
                <a:latin typeface="Georgia" panose="02040502050405020303" pitchFamily="18" charset="0"/>
              </a:rPr>
              <a:t>HalleluYah</a:t>
            </a:r>
            <a:r>
              <a:rPr lang="en-US" sz="2400" i="1" dirty="0" smtClean="0">
                <a:solidFill>
                  <a:srgbClr val="008080"/>
                </a:solidFill>
                <a:latin typeface="Georgia" panose="02040502050405020303" pitchFamily="18" charset="0"/>
              </a:rPr>
              <a:t> Scriptures)</a:t>
            </a:r>
          </a:p>
          <a:p>
            <a:pPr>
              <a:buClr>
                <a:srgbClr val="FF0000"/>
              </a:buClr>
              <a:buFont typeface="Arial Rounded MT Bold" panose="020F0704030504030204" pitchFamily="34" charset="0"/>
              <a:buChar char="?"/>
            </a:pPr>
            <a:r>
              <a:rPr lang="en-US" dirty="0" smtClean="0"/>
              <a:t>  Was </a:t>
            </a:r>
            <a:r>
              <a:rPr lang="en-US" b="1" dirty="0">
                <a:solidFill>
                  <a:srgbClr val="0000FF"/>
                </a:solidFill>
              </a:rPr>
              <a:t>Y</a:t>
            </a:r>
            <a:r>
              <a:rPr lang="en-US" b="1" dirty="0" smtClean="0">
                <a:solidFill>
                  <a:srgbClr val="0000FF"/>
                </a:solidFill>
              </a:rPr>
              <a:t>ahusha</a:t>
            </a:r>
            <a:r>
              <a:rPr lang="en-US" dirty="0" smtClean="0"/>
              <a:t> operating on a calendar other than the 		              </a:t>
            </a:r>
            <a:br>
              <a:rPr lang="en-US" dirty="0" smtClean="0"/>
            </a:br>
            <a:r>
              <a:rPr lang="en-US" dirty="0" smtClean="0"/>
              <a:t>which had become enforced after the death of Hezekiah?  </a:t>
            </a:r>
          </a:p>
          <a:p>
            <a:pPr>
              <a:buClr>
                <a:srgbClr val="FF0000"/>
              </a:buClr>
              <a:buFont typeface="Arial Rounded MT Bold" panose="020F0704030504030204" pitchFamily="34" charset="0"/>
              <a:buChar char="?"/>
            </a:pPr>
            <a:r>
              <a:rPr lang="en-US" dirty="0" smtClean="0"/>
              <a:t>  Is the Metonic Cycle, the same lunar based calendar that is recorded by the </a:t>
            </a:r>
            <a:r>
              <a:rPr lang="en-US" dirty="0" err="1" smtClean="0"/>
              <a:t>Zadokite</a:t>
            </a:r>
            <a:r>
              <a:rPr lang="en-US" dirty="0" smtClean="0"/>
              <a:t> priests of Qumran; the one they so vehemently abhorred because it had insidiously crept into the 2</a:t>
            </a:r>
            <a:r>
              <a:rPr lang="en-US" baseline="30000" dirty="0" smtClean="0"/>
              <a:t>nd</a:t>
            </a:r>
            <a:r>
              <a:rPr lang="en-US" dirty="0" smtClean="0"/>
              <a:t> Temple era worship </a:t>
            </a:r>
            <a:r>
              <a:rPr lang="en-US" b="1" dirty="0" smtClean="0">
                <a:solidFill>
                  <a:srgbClr val="FF0000"/>
                </a:solidFill>
              </a:rPr>
              <a:t>traditions?</a:t>
            </a:r>
          </a:p>
          <a:p>
            <a:pPr>
              <a:buClr>
                <a:srgbClr val="FF0000"/>
              </a:buClr>
              <a:buFont typeface="Arial Rounded MT Bold" panose="020F0704030504030204" pitchFamily="34" charset="0"/>
              <a:buChar char="?"/>
            </a:pPr>
            <a:r>
              <a:rPr lang="en-US" b="1" dirty="0" smtClean="0">
                <a:solidFill>
                  <a:srgbClr val="FF0000"/>
                </a:solidFill>
              </a:rPr>
              <a:t>  Is this lunar based calendar one of the reasons why the Essenes of Qumran abandoned the Tabernacle for their seclusion from evil traditions, and also the imposter leadership derived from the Hasmonean period leading into the 2</a:t>
            </a:r>
            <a:r>
              <a:rPr lang="en-US" b="1" baseline="30000" dirty="0" smtClean="0">
                <a:solidFill>
                  <a:srgbClr val="FF0000"/>
                </a:solidFill>
              </a:rPr>
              <a:t>nd</a:t>
            </a:r>
            <a:r>
              <a:rPr lang="en-US" b="1" dirty="0" smtClean="0">
                <a:solidFill>
                  <a:srgbClr val="FF0000"/>
                </a:solidFill>
              </a:rPr>
              <a:t> Temple era?  </a:t>
            </a:r>
            <a:endParaRPr lang="en-US" b="1" dirty="0">
              <a:solidFill>
                <a:srgbClr val="FF0000"/>
              </a:solidFill>
            </a:endParaRPr>
          </a:p>
        </p:txBody>
      </p:sp>
      <p:sp>
        <p:nvSpPr>
          <p:cNvPr id="4" name="Slide Number Placeholder 3"/>
          <p:cNvSpPr>
            <a:spLocks noGrp="1"/>
          </p:cNvSpPr>
          <p:nvPr>
            <p:ph type="sldNum" sz="quarter" idx="12"/>
          </p:nvPr>
        </p:nvSpPr>
        <p:spPr>
          <a:xfrm>
            <a:off x="9119759" y="6356350"/>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50</a:t>
            </a:fld>
            <a:endParaRPr lang="en-US" dirty="0">
              <a:solidFill>
                <a:schemeClr val="tx1"/>
              </a:solidFill>
            </a:endParaRPr>
          </a:p>
        </p:txBody>
      </p:sp>
      <p:sp>
        <p:nvSpPr>
          <p:cNvPr id="5" name="Rectangle 4"/>
          <p:cNvSpPr/>
          <p:nvPr/>
        </p:nvSpPr>
        <p:spPr>
          <a:xfrm>
            <a:off x="3586481" y="1687287"/>
            <a:ext cx="4892836" cy="468085"/>
          </a:xfrm>
          <a:prstGeom prst="rect">
            <a:avLst/>
          </a:prstGeom>
          <a:solidFill>
            <a:schemeClr val="bg1">
              <a:lumMod val="95000"/>
            </a:schemeClr>
          </a:solidFill>
          <a:ln w="38100">
            <a:solidFill>
              <a:schemeClr val="accent4">
                <a:lumMod val="40000"/>
                <a:lumOff val="6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lnSpc>
                <a:spcPct val="90000"/>
              </a:lnSpc>
              <a:spcBef>
                <a:spcPts val="1000"/>
              </a:spcBef>
              <a:buClr>
                <a:srgbClr val="0000CC"/>
              </a:buClr>
            </a:pPr>
            <a:r>
              <a:rPr lang="en-US" sz="3200" dirty="0">
                <a:solidFill>
                  <a:prstClr val="black"/>
                </a:solidFill>
              </a:rPr>
              <a:t>His Father </a:t>
            </a:r>
            <a:r>
              <a:rPr lang="en-US" sz="3200" b="1" dirty="0">
                <a:solidFill>
                  <a:srgbClr val="0000FF"/>
                </a:solidFill>
              </a:rPr>
              <a:t>Yahuah’s</a:t>
            </a:r>
            <a:r>
              <a:rPr lang="en-US" sz="3200" dirty="0">
                <a:solidFill>
                  <a:srgbClr val="0000FF"/>
                </a:solidFill>
              </a:rPr>
              <a:t> Will?</a:t>
            </a:r>
          </a:p>
        </p:txBody>
      </p:sp>
      <p:sp>
        <p:nvSpPr>
          <p:cNvPr id="6" name="Rectangle 5"/>
          <p:cNvSpPr/>
          <p:nvPr/>
        </p:nvSpPr>
        <p:spPr>
          <a:xfrm>
            <a:off x="8360307" y="3075086"/>
            <a:ext cx="2266121" cy="357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dirty="0">
                <a:solidFill>
                  <a:srgbClr val="CC0099"/>
                </a:solidFill>
                <a:effectLst>
                  <a:glow rad="88900">
                    <a:srgbClr val="00FF00"/>
                  </a:glow>
                </a:effectLst>
              </a:rPr>
              <a:t>Metonic Cycle</a:t>
            </a:r>
            <a:endParaRPr lang="en-US" dirty="0"/>
          </a:p>
        </p:txBody>
      </p:sp>
      <p:sp>
        <p:nvSpPr>
          <p:cNvPr id="7" name="Oval 6"/>
          <p:cNvSpPr/>
          <p:nvPr/>
        </p:nvSpPr>
        <p:spPr>
          <a:xfrm>
            <a:off x="10703547" y="2941506"/>
            <a:ext cx="914400" cy="807556"/>
          </a:xfrm>
          <a:prstGeom prst="ellipse">
            <a:avLst/>
          </a:prstGeom>
          <a:solidFill>
            <a:schemeClr val="tx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rgbClr val="00FF00"/>
                </a:solidFill>
                <a:latin typeface="Arial Black" pitchFamily="34" charset="0"/>
              </a:rPr>
              <a:t>?</a:t>
            </a:r>
            <a:endParaRPr lang="en-CA" sz="5400" dirty="0">
              <a:solidFill>
                <a:srgbClr val="00FF00"/>
              </a:solidFill>
              <a:latin typeface="Arial Black" pitchFamily="34" charset="0"/>
            </a:endParaRPr>
          </a:p>
        </p:txBody>
      </p:sp>
    </p:spTree>
    <p:extLst>
      <p:ext uri="{BB962C8B-B14F-4D97-AF65-F5344CB8AC3E}">
        <p14:creationId xmlns:p14="http://schemas.microsoft.com/office/powerpoint/2010/main" val="40589912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3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1000"/>
                            </p:stCondLst>
                            <p:childTnLst>
                              <p:par>
                                <p:cTn id="23" presetID="22" presetClass="entr" presetSubtype="8" repeatCount="4000" fill="hold" nodeType="after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1000"/>
                                        <p:tgtEl>
                                          <p:spTgt spid="6">
                                            <p:txEl>
                                              <p:pRg st="0" end="0"/>
                                            </p:txEl>
                                          </p:spTgt>
                                        </p:tgtEl>
                                      </p:cBhvr>
                                    </p:animEffect>
                                  </p:childTnLst>
                                </p:cTn>
                              </p:par>
                              <p:par>
                                <p:cTn id="26" presetID="53" presetClass="entr" presetSubtype="16" repeatCount="4000" fill="hold" grpId="0" nodeType="withEffect">
                                  <p:stCondLst>
                                    <p:cond delay="45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2000"/>
                                        <p:tgtEl>
                                          <p:spTgt spid="3">
                                            <p:txEl>
                                              <p:pRg st="4" end="4"/>
                                            </p:txEl>
                                          </p:spTgt>
                                        </p:tgtEl>
                                      </p:cBhvr>
                                    </p:animEffect>
                                    <p:anim calcmode="lin" valueType="num">
                                      <p:cBhvr>
                                        <p:cTn id="43"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pattFill prst="diagBrick">
          <a:fgClr>
            <a:schemeClr val="tx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1402" y="148335"/>
            <a:ext cx="11652564" cy="779317"/>
          </a:xfrm>
          <a:solidFill>
            <a:schemeClr val="bg1">
              <a:lumMod val="85000"/>
            </a:schemeClr>
          </a:solidFill>
          <a:ln w="28575">
            <a:solidFill>
              <a:srgbClr val="FF3399"/>
            </a:solidFill>
          </a:ln>
          <a:effectLst>
            <a:glow rad="127000">
              <a:srgbClr val="34E9FC"/>
            </a:glow>
          </a:effectLst>
          <a:scene3d>
            <a:camera prst="orthographicFront"/>
            <a:lightRig rig="threePt" dir="t"/>
          </a:scene3d>
          <a:sp3d>
            <a:bevelT/>
          </a:sp3d>
        </p:spPr>
        <p:txBody>
          <a:bodyPr>
            <a:normAutofit fontScale="90000"/>
            <a:sp3d extrusionH="57150">
              <a:bevelT w="38100" h="38100"/>
            </a:sp3d>
          </a:bodyPr>
          <a:lstStyle/>
          <a:p>
            <a:pPr algn="ctr"/>
            <a:r>
              <a:rPr lang="en-US" dirty="0" smtClean="0"/>
              <a:t>What about a </a:t>
            </a:r>
            <a:r>
              <a:rPr lang="en-US" b="1" u="sng" dirty="0" smtClean="0">
                <a:effectLst>
                  <a:glow rad="63500">
                    <a:srgbClr val="00FF00"/>
                  </a:glow>
                </a:effectLst>
              </a:rPr>
              <a:t>second witness</a:t>
            </a:r>
            <a:r>
              <a:rPr lang="en-US" b="1" dirty="0" smtClean="0">
                <a:effectLst>
                  <a:glow rad="63500">
                    <a:srgbClr val="00FF00"/>
                  </a:glow>
                </a:effectLst>
              </a:rPr>
              <a:t> </a:t>
            </a:r>
            <a:r>
              <a:rPr lang="en-US" b="1" dirty="0" smtClean="0"/>
              <a:t>- </a:t>
            </a:r>
            <a:r>
              <a:rPr lang="en-US" dirty="0" smtClean="0"/>
              <a:t>from </a:t>
            </a:r>
            <a:r>
              <a:rPr lang="en-US" b="1" dirty="0" smtClean="0">
                <a:solidFill>
                  <a:srgbClr val="0000FF"/>
                </a:solidFill>
              </a:rPr>
              <a:t>Yahusha?</a:t>
            </a:r>
            <a:endParaRPr lang="en-US" b="1" dirty="0">
              <a:solidFill>
                <a:srgbClr val="0000FF"/>
              </a:solidFill>
            </a:endParaRPr>
          </a:p>
        </p:txBody>
      </p:sp>
      <p:sp>
        <p:nvSpPr>
          <p:cNvPr id="3" name="Content Placeholder 2"/>
          <p:cNvSpPr>
            <a:spLocks noGrp="1"/>
          </p:cNvSpPr>
          <p:nvPr>
            <p:ph idx="1"/>
          </p:nvPr>
        </p:nvSpPr>
        <p:spPr>
          <a:xfrm>
            <a:off x="249307" y="1080654"/>
            <a:ext cx="11684504" cy="5673438"/>
          </a:xfrm>
          <a:solidFill>
            <a:schemeClr val="bg1">
              <a:lumMod val="95000"/>
            </a:schemeClr>
          </a:solidFill>
          <a:ln w="38100">
            <a:solidFill>
              <a:srgbClr val="00B0F0"/>
            </a:solidFill>
          </a:ln>
          <a:scene3d>
            <a:camera prst="orthographicFront"/>
            <a:lightRig rig="threePt" dir="t"/>
          </a:scene3d>
          <a:sp3d>
            <a:bevelT prst="angle"/>
          </a:sp3d>
        </p:spPr>
        <p:txBody>
          <a:bodyPr lIns="182880" tIns="91440">
            <a:normAutofit/>
            <a:sp3d extrusionH="57150">
              <a:bevelT w="38100" h="38100"/>
            </a:sp3d>
          </a:bodyPr>
          <a:lstStyle/>
          <a:p>
            <a:pPr marL="365760" indent="-914400">
              <a:spcBef>
                <a:spcPts val="0"/>
              </a:spcBef>
              <a:spcAft>
                <a:spcPts val="1800"/>
              </a:spcAft>
              <a:buNone/>
            </a:pPr>
            <a:r>
              <a:rPr lang="en-US" b="1" dirty="0" smtClean="0">
                <a:solidFill>
                  <a:srgbClr val="0000FF"/>
                </a:solidFill>
              </a:rPr>
              <a:t>Yahusha</a:t>
            </a:r>
            <a:r>
              <a:rPr lang="en-US" dirty="0" smtClean="0"/>
              <a:t> is </a:t>
            </a:r>
            <a:r>
              <a:rPr lang="en-US" dirty="0" smtClean="0">
                <a:solidFill>
                  <a:srgbClr val="9900CC"/>
                </a:solidFill>
                <a:latin typeface="Arial Black" panose="020B0A04020102020204" pitchFamily="34" charset="0"/>
              </a:rPr>
              <a:t>TWELVE</a:t>
            </a:r>
            <a:r>
              <a:rPr lang="en-US" dirty="0" smtClean="0"/>
              <a:t> years old!  His earthly parents take Him to the Passover. </a:t>
            </a:r>
          </a:p>
          <a:p>
            <a:pPr marL="365760" indent="-914400">
              <a:spcBef>
                <a:spcPts val="0"/>
              </a:spcBef>
              <a:spcAft>
                <a:spcPts val="1800"/>
              </a:spcAft>
              <a:buNone/>
            </a:pPr>
            <a:r>
              <a:rPr lang="en-US" dirty="0" smtClean="0"/>
              <a:t>Please </a:t>
            </a:r>
            <a:r>
              <a:rPr lang="en-US" u="sng" dirty="0" smtClean="0"/>
              <a:t>note very carefully</a:t>
            </a:r>
            <a:r>
              <a:rPr lang="en-US" dirty="0" smtClean="0"/>
              <a:t>, the wording of this next text. </a:t>
            </a:r>
          </a:p>
          <a:p>
            <a:pPr marL="1828800" indent="-1828800">
              <a:spcBef>
                <a:spcPts val="0"/>
              </a:spcBef>
              <a:spcAft>
                <a:spcPts val="1800"/>
              </a:spcAft>
              <a:buNone/>
            </a:pPr>
            <a:r>
              <a:rPr lang="en-US" dirty="0" smtClean="0">
                <a:solidFill>
                  <a:srgbClr val="008080"/>
                </a:solidFill>
                <a:latin typeface="Georgia" panose="02040502050405020303" pitchFamily="18" charset="0"/>
              </a:rPr>
              <a:t>Luke 2:42</a:t>
            </a:r>
            <a:r>
              <a:rPr lang="en-US" dirty="0">
                <a:solidFill>
                  <a:prstClr val="black"/>
                </a:solidFill>
                <a:latin typeface="Georgia" panose="02040502050405020303" pitchFamily="18" charset="0"/>
              </a:rPr>
              <a:t>	</a:t>
            </a:r>
            <a:r>
              <a:rPr lang="en-US" dirty="0" smtClean="0">
                <a:solidFill>
                  <a:schemeClr val="accent2">
                    <a:lumMod val="75000"/>
                  </a:schemeClr>
                </a:solidFill>
                <a:latin typeface="Georgia" panose="02040502050405020303" pitchFamily="18" charset="0"/>
              </a:rPr>
              <a:t>And </a:t>
            </a:r>
            <a:r>
              <a:rPr lang="en-US" dirty="0">
                <a:solidFill>
                  <a:schemeClr val="accent2">
                    <a:lumMod val="75000"/>
                  </a:schemeClr>
                </a:solidFill>
                <a:latin typeface="Georgia" panose="02040502050405020303" pitchFamily="18" charset="0"/>
              </a:rPr>
              <a:t>when He was </a:t>
            </a:r>
            <a:r>
              <a:rPr lang="en-US" b="1" u="sng" dirty="0">
                <a:solidFill>
                  <a:srgbClr val="9900CC"/>
                </a:solidFill>
                <a:latin typeface="Georgia" panose="02040502050405020303" pitchFamily="18" charset="0"/>
              </a:rPr>
              <a:t>twelve</a:t>
            </a:r>
            <a:r>
              <a:rPr lang="en-US" dirty="0">
                <a:solidFill>
                  <a:schemeClr val="accent2">
                    <a:lumMod val="75000"/>
                  </a:schemeClr>
                </a:solidFill>
                <a:latin typeface="Georgia" panose="02040502050405020303" pitchFamily="18" charset="0"/>
              </a:rPr>
              <a:t> years old, they went up to </a:t>
            </a:r>
            <a:r>
              <a:rPr lang="en-US" dirty="0" err="1">
                <a:solidFill>
                  <a:schemeClr val="accent2">
                    <a:lumMod val="75000"/>
                  </a:schemeClr>
                </a:solidFill>
                <a:latin typeface="Georgia" panose="02040502050405020303" pitchFamily="18" charset="0"/>
              </a:rPr>
              <a:t>Yerushalayim</a:t>
            </a:r>
            <a:r>
              <a:rPr lang="en-US" dirty="0">
                <a:solidFill>
                  <a:schemeClr val="accent2">
                    <a:lumMod val="75000"/>
                  </a:schemeClr>
                </a:solidFill>
                <a:latin typeface="Georgia" panose="02040502050405020303" pitchFamily="18" charset="0"/>
              </a:rPr>
              <a:t> </a:t>
            </a:r>
            <a:r>
              <a:rPr lang="en-US" dirty="0" smtClean="0">
                <a:solidFill>
                  <a:schemeClr val="accent2">
                    <a:lumMod val="75000"/>
                  </a:schemeClr>
                </a:solidFill>
                <a:latin typeface="Georgia" panose="02040502050405020303" pitchFamily="18" charset="0"/>
              </a:rPr>
              <a:t>							</a:t>
            </a:r>
            <a:r>
              <a:rPr lang="en-US" dirty="0" smtClean="0">
                <a:solidFill>
                  <a:srgbClr val="FF0000"/>
                </a:solidFill>
                <a:latin typeface="Arial Black" panose="020B0A04020102020204" pitchFamily="34" charset="0"/>
              </a:rPr>
              <a:t>							</a:t>
            </a:r>
            <a:r>
              <a:rPr lang="en-US" dirty="0">
                <a:solidFill>
                  <a:srgbClr val="FF0000"/>
                </a:solidFill>
                <a:latin typeface="Arial Black" panose="020B0A04020102020204" pitchFamily="34" charset="0"/>
              </a:rPr>
              <a:t> </a:t>
            </a:r>
            <a:r>
              <a:rPr lang="en-US" dirty="0" smtClean="0">
                <a:solidFill>
                  <a:srgbClr val="FF0000"/>
                </a:solidFill>
                <a:latin typeface="Arial Black" panose="020B0A04020102020204" pitchFamily="34" charset="0"/>
              </a:rPr>
              <a:t>           </a:t>
            </a:r>
            <a:r>
              <a:rPr lang="en-US" sz="2000" i="1" dirty="0" smtClean="0">
                <a:solidFill>
                  <a:srgbClr val="008080"/>
                </a:solidFill>
                <a:latin typeface="Georgia" panose="02040502050405020303" pitchFamily="18" charset="0"/>
              </a:rPr>
              <a:t>The Scriptures</a:t>
            </a:r>
            <a:endParaRPr lang="en-US" sz="2000" i="1" dirty="0">
              <a:solidFill>
                <a:srgbClr val="008080"/>
              </a:solidFill>
              <a:latin typeface="Georgia" panose="02040502050405020303" pitchFamily="18" charset="0"/>
            </a:endParaRPr>
          </a:p>
          <a:p>
            <a:pPr marL="365760" indent="-914400">
              <a:spcBef>
                <a:spcPts val="0"/>
              </a:spcBef>
              <a:spcAft>
                <a:spcPts val="1800"/>
              </a:spcAft>
              <a:buNone/>
            </a:pPr>
            <a:r>
              <a:rPr lang="en-US" dirty="0" smtClean="0">
                <a:latin typeface="Arial Black" panose="020B0A04020102020204" pitchFamily="34" charset="0"/>
              </a:rPr>
              <a:t>Question:  </a:t>
            </a:r>
            <a:r>
              <a:rPr lang="en-US" dirty="0" smtClean="0">
                <a:solidFill>
                  <a:srgbClr val="FF0000"/>
                </a:solidFill>
              </a:rPr>
              <a:t>Have you ever questioned why the Scriptures tell us it was according to the </a:t>
            </a:r>
            <a:r>
              <a:rPr lang="en-US" b="1" u="sng" dirty="0" smtClean="0"/>
              <a:t>practice of the festival</a:t>
            </a:r>
            <a:r>
              <a:rPr lang="en-US" b="1" dirty="0" smtClean="0"/>
              <a:t> </a:t>
            </a:r>
            <a:r>
              <a:rPr lang="en-US" dirty="0" smtClean="0">
                <a:solidFill>
                  <a:srgbClr val="FF0000"/>
                </a:solidFill>
              </a:rPr>
              <a:t>– instead of saying – </a:t>
            </a:r>
            <a:r>
              <a:rPr lang="en-US" dirty="0" smtClean="0">
                <a:solidFill>
                  <a:srgbClr val="00B050"/>
                </a:solidFill>
                <a:latin typeface="Arial Black" panose="020B0A04020102020204" pitchFamily="34" charset="0"/>
              </a:rPr>
              <a:t>according to the Torah?</a:t>
            </a:r>
          </a:p>
          <a:p>
            <a:pPr marL="1828800" indent="-1828800">
              <a:spcBef>
                <a:spcPts val="0"/>
              </a:spcBef>
              <a:spcAft>
                <a:spcPts val="1800"/>
              </a:spcAft>
              <a:buNone/>
            </a:pPr>
            <a:r>
              <a:rPr lang="en-US" dirty="0" smtClean="0">
                <a:solidFill>
                  <a:srgbClr val="008080"/>
                </a:solidFill>
                <a:latin typeface="Georgia" panose="02040502050405020303" pitchFamily="18" charset="0"/>
              </a:rPr>
              <a:t>Luke 2:42</a:t>
            </a:r>
            <a:r>
              <a:rPr lang="en-US" dirty="0">
                <a:solidFill>
                  <a:prstClr val="black"/>
                </a:solidFill>
                <a:latin typeface="Georgia" panose="02040502050405020303" pitchFamily="18" charset="0"/>
              </a:rPr>
              <a:t>	</a:t>
            </a:r>
            <a:r>
              <a:rPr lang="en-US" dirty="0" smtClean="0">
                <a:solidFill>
                  <a:schemeClr val="accent2">
                    <a:lumMod val="75000"/>
                  </a:schemeClr>
                </a:solidFill>
                <a:latin typeface="Georgia" panose="02040502050405020303" pitchFamily="18" charset="0"/>
              </a:rPr>
              <a:t>And </a:t>
            </a:r>
            <a:r>
              <a:rPr lang="en-US" dirty="0">
                <a:solidFill>
                  <a:schemeClr val="accent2">
                    <a:lumMod val="75000"/>
                  </a:schemeClr>
                </a:solidFill>
                <a:latin typeface="Georgia" panose="02040502050405020303" pitchFamily="18" charset="0"/>
              </a:rPr>
              <a:t>when he was </a:t>
            </a:r>
            <a:r>
              <a:rPr lang="en-US" b="1" dirty="0">
                <a:solidFill>
                  <a:srgbClr val="9900CC"/>
                </a:solidFill>
                <a:latin typeface="Georgia" panose="02040502050405020303" pitchFamily="18" charset="0"/>
              </a:rPr>
              <a:t>twelve</a:t>
            </a:r>
            <a:r>
              <a:rPr lang="en-US" dirty="0">
                <a:solidFill>
                  <a:schemeClr val="accent2">
                    <a:lumMod val="75000"/>
                  </a:schemeClr>
                </a:solidFill>
                <a:latin typeface="Georgia" panose="02040502050405020303" pitchFamily="18" charset="0"/>
              </a:rPr>
              <a:t> years old, they went up to Jerusalem </a:t>
            </a:r>
            <a:r>
              <a:rPr lang="en-US" b="1" u="sng" dirty="0">
                <a:solidFill>
                  <a:srgbClr val="FF0000"/>
                </a:solidFill>
                <a:latin typeface="Georgia" panose="02040502050405020303" pitchFamily="18" charset="0"/>
              </a:rPr>
              <a:t>after the custom of the feast</a:t>
            </a:r>
            <a:r>
              <a:rPr lang="en-US" b="1" dirty="0">
                <a:solidFill>
                  <a:srgbClr val="FF0000"/>
                </a:solidFill>
                <a:latin typeface="Georgia" panose="02040502050405020303" pitchFamily="18" charset="0"/>
              </a:rPr>
              <a:t>. </a:t>
            </a:r>
            <a:r>
              <a:rPr lang="en-US" dirty="0" smtClean="0">
                <a:solidFill>
                  <a:prstClr val="black"/>
                </a:solidFill>
                <a:latin typeface="Georgia" panose="02040502050405020303" pitchFamily="18" charset="0"/>
              </a:rPr>
              <a:t>	   </a:t>
            </a:r>
            <a:r>
              <a:rPr lang="en-US" sz="2000" i="1" dirty="0" smtClean="0">
                <a:solidFill>
                  <a:srgbClr val="008080"/>
                </a:solidFill>
                <a:latin typeface="Georgia" panose="02040502050405020303" pitchFamily="18" charset="0"/>
              </a:rPr>
              <a:t>KJV</a:t>
            </a:r>
            <a:endParaRPr lang="en-US" sz="2000" i="1" dirty="0">
              <a:solidFill>
                <a:srgbClr val="008080"/>
              </a:solidFill>
              <a:latin typeface="Georgia" panose="02040502050405020303" pitchFamily="18" charset="0"/>
            </a:endParaRPr>
          </a:p>
          <a:p>
            <a:pPr marL="365760" indent="-914400">
              <a:spcBef>
                <a:spcPts val="0"/>
              </a:spcBef>
              <a:spcAft>
                <a:spcPts val="1200"/>
              </a:spcAft>
              <a:buNone/>
            </a:pPr>
            <a:r>
              <a:rPr lang="en-US" b="1" u="sng" dirty="0" smtClean="0"/>
              <a:t>What</a:t>
            </a:r>
            <a:r>
              <a:rPr lang="en-US" b="1" dirty="0" smtClean="0"/>
              <a:t>, </a:t>
            </a:r>
            <a:r>
              <a:rPr lang="en-US" dirty="0" smtClean="0"/>
              <a:t>and/or </a:t>
            </a:r>
            <a:r>
              <a:rPr lang="en-US" b="1" u="sng" dirty="0" smtClean="0"/>
              <a:t>who</a:t>
            </a:r>
            <a:r>
              <a:rPr lang="en-US" b="1" dirty="0" smtClean="0"/>
              <a:t>, </a:t>
            </a:r>
            <a:r>
              <a:rPr lang="en-US" dirty="0" smtClean="0"/>
              <a:t>set the </a:t>
            </a:r>
            <a:r>
              <a:rPr lang="en-US" dirty="0" smtClean="0">
                <a:latin typeface="Cooper Black" panose="0208090404030B020404" pitchFamily="18" charset="0"/>
              </a:rPr>
              <a:t>customs of this feast </a:t>
            </a:r>
            <a:r>
              <a:rPr lang="en-US" dirty="0" smtClean="0"/>
              <a:t>of the </a:t>
            </a:r>
            <a:r>
              <a:rPr lang="en-US" b="1" i="1" u="sng" dirty="0" smtClean="0"/>
              <a:t>Yehudim</a:t>
            </a:r>
            <a:r>
              <a:rPr lang="en-US" dirty="0" smtClean="0"/>
              <a:t> (Jews)?</a:t>
            </a:r>
          </a:p>
        </p:txBody>
      </p:sp>
      <p:sp>
        <p:nvSpPr>
          <p:cNvPr id="4" name="Slide Number Placeholder 3"/>
          <p:cNvSpPr>
            <a:spLocks noGrp="1"/>
          </p:cNvSpPr>
          <p:nvPr>
            <p:ph type="sldNum" sz="quarter" idx="12"/>
          </p:nvPr>
        </p:nvSpPr>
        <p:spPr>
          <a:xfrm>
            <a:off x="9119759" y="6325177"/>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51</a:t>
            </a:fld>
            <a:endParaRPr lang="en-US" dirty="0">
              <a:solidFill>
                <a:schemeClr val="tx1"/>
              </a:solidFill>
            </a:endParaRPr>
          </a:p>
        </p:txBody>
      </p:sp>
      <p:sp>
        <p:nvSpPr>
          <p:cNvPr id="5" name="Rectangle 4"/>
          <p:cNvSpPr/>
          <p:nvPr/>
        </p:nvSpPr>
        <p:spPr>
          <a:xfrm>
            <a:off x="4470280" y="2739624"/>
            <a:ext cx="6411999" cy="432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dirty="0">
                <a:solidFill>
                  <a:srgbClr val="FF0000"/>
                </a:solidFill>
                <a:latin typeface="Arial Black" panose="020B0A04020102020204" pitchFamily="34" charset="0"/>
              </a:rPr>
              <a:t>a</a:t>
            </a:r>
            <a:r>
              <a:rPr lang="en-US" sz="2800" dirty="0" smtClean="0">
                <a:solidFill>
                  <a:srgbClr val="FF0000"/>
                </a:solidFill>
                <a:latin typeface="Arial Black" panose="020B0A04020102020204" pitchFamily="34" charset="0"/>
              </a:rPr>
              <a:t>ccording to the practice of the </a:t>
            </a:r>
            <a:endParaRPr lang="en-US" sz="2800" dirty="0">
              <a:solidFill>
                <a:srgbClr val="FF0000"/>
              </a:solidFill>
              <a:latin typeface="Arial Black" panose="020B0A04020102020204" pitchFamily="34" charset="0"/>
            </a:endParaRPr>
          </a:p>
        </p:txBody>
      </p:sp>
      <p:sp>
        <p:nvSpPr>
          <p:cNvPr id="6" name="Rectangle 5"/>
          <p:cNvSpPr/>
          <p:nvPr/>
        </p:nvSpPr>
        <p:spPr>
          <a:xfrm>
            <a:off x="2202286" y="3201863"/>
            <a:ext cx="1751527" cy="36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dirty="0">
                <a:solidFill>
                  <a:srgbClr val="FF0000"/>
                </a:solidFill>
                <a:latin typeface="Arial Black" panose="020B0A04020102020204" pitchFamily="34" charset="0"/>
              </a:rPr>
              <a:t>f</a:t>
            </a:r>
            <a:r>
              <a:rPr lang="en-US" sz="2800" dirty="0" smtClean="0">
                <a:solidFill>
                  <a:srgbClr val="FF0000"/>
                </a:solidFill>
                <a:latin typeface="Arial Black" panose="020B0A04020102020204" pitchFamily="34" charset="0"/>
              </a:rPr>
              <a:t>estival.</a:t>
            </a:r>
            <a:endParaRPr lang="en-US" sz="2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841046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40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par>
                                <p:cTn id="21" presetID="26" presetClass="entr" presetSubtype="0" fill="hold" grpId="0" nodeType="withEffect">
                                  <p:stCondLst>
                                    <p:cond delay="400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grpId="0" nodeType="withEffect">
                                  <p:stCondLst>
                                    <p:cond delay="400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 calcmode="lin" valueType="num">
                                      <p:cBhvr>
                                        <p:cTn id="5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Effect transition="in" filter="fade">
                                      <p:cBhvr>
                                        <p:cTn id="65" dur="500"/>
                                        <p:tgtEl>
                                          <p:spTgt spid="3">
                                            <p:txEl>
                                              <p:pRg st="4" end="4"/>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3">
                                            <p:txEl>
                                              <p:pRg st="5" end="5"/>
                                            </p:txEl>
                                          </p:spTgt>
                                        </p:tgtEl>
                                        <p:attrNameLst>
                                          <p:attrName>style.visibility</p:attrName>
                                        </p:attrNameLst>
                                      </p:cBhvr>
                                      <p:to>
                                        <p:strVal val="visible"/>
                                      </p:to>
                                    </p:set>
                                    <p:animEffect transition="in" filter="fade">
                                      <p:cBhvr>
                                        <p:cTn id="6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838" y="218210"/>
            <a:ext cx="11393690" cy="752852"/>
          </a:xfrm>
          <a:solidFill>
            <a:schemeClr val="accent2"/>
          </a:solidFill>
          <a:ln w="38100">
            <a:solidFill>
              <a:srgbClr val="CC0099"/>
            </a:solidFill>
          </a:ln>
          <a:effectLst>
            <a:glow rad="228600">
              <a:schemeClr val="accent6">
                <a:satMod val="175000"/>
                <a:alpha val="40000"/>
              </a:schemeClr>
            </a:glow>
          </a:effectLst>
          <a:scene3d>
            <a:camera prst="orthographicFront"/>
            <a:lightRig rig="threePt" dir="t"/>
          </a:scene3d>
          <a:sp3d>
            <a:bevelT/>
          </a:sp3d>
        </p:spPr>
        <p:txBody>
          <a:bodyPr>
            <a:normAutofit/>
            <a:sp3d extrusionH="57150">
              <a:bevelT w="38100" h="38100"/>
            </a:sp3d>
          </a:bodyPr>
          <a:lstStyle/>
          <a:p>
            <a:pPr algn="ctr"/>
            <a:r>
              <a:rPr lang="en-US" sz="3800" b="1" dirty="0" smtClean="0"/>
              <a:t>“customs of the feast” </a:t>
            </a:r>
            <a:r>
              <a:rPr lang="en-US" sz="3800" dirty="0" smtClean="0"/>
              <a:t>– </a:t>
            </a:r>
            <a:r>
              <a:rPr lang="en-US" sz="3800" b="1" dirty="0" smtClean="0">
                <a:latin typeface="+mn-lt"/>
              </a:rPr>
              <a:t>“A Mistake in translation?”</a:t>
            </a:r>
            <a:endParaRPr lang="en-US" sz="3800" b="1" dirty="0">
              <a:latin typeface="+mn-lt"/>
            </a:endParaRPr>
          </a:p>
        </p:txBody>
      </p:sp>
      <p:sp>
        <p:nvSpPr>
          <p:cNvPr id="3" name="Content Placeholder 2"/>
          <p:cNvSpPr>
            <a:spLocks noGrp="1"/>
          </p:cNvSpPr>
          <p:nvPr>
            <p:ph idx="1"/>
          </p:nvPr>
        </p:nvSpPr>
        <p:spPr>
          <a:xfrm>
            <a:off x="384467" y="1371602"/>
            <a:ext cx="11409222" cy="5256354"/>
          </a:xfrm>
          <a:solidFill>
            <a:schemeClr val="bg1"/>
          </a:solidFill>
          <a:ln w="57150">
            <a:solidFill>
              <a:srgbClr val="66FF33"/>
            </a:solidFill>
          </a:ln>
          <a:effectLst>
            <a:glow rad="228600">
              <a:schemeClr val="accent5">
                <a:satMod val="175000"/>
                <a:alpha val="40000"/>
              </a:schemeClr>
            </a:glow>
          </a:effectLst>
          <a:scene3d>
            <a:camera prst="orthographicFront"/>
            <a:lightRig rig="threePt" dir="t"/>
          </a:scene3d>
          <a:sp3d>
            <a:bevelT w="139700" h="139700" prst="divot"/>
          </a:sp3d>
        </p:spPr>
        <p:txBody>
          <a:bodyPr lIns="182880" tIns="182880">
            <a:normAutofit/>
            <a:sp3d extrusionH="57150">
              <a:bevelT w="38100" h="38100"/>
            </a:sp3d>
          </a:bodyPr>
          <a:lstStyle/>
          <a:p>
            <a:pPr marL="0" indent="0">
              <a:spcBef>
                <a:spcPts val="0"/>
              </a:spcBef>
              <a:spcAft>
                <a:spcPts val="1800"/>
              </a:spcAft>
              <a:buNone/>
            </a:pPr>
            <a:r>
              <a:rPr lang="en-US" sz="3200" dirty="0" smtClean="0"/>
              <a:t>The Scriptures are very clear and </a:t>
            </a:r>
            <a:r>
              <a:rPr lang="en-US" sz="3200" b="1" i="1" u="sng" dirty="0" smtClean="0">
                <a:solidFill>
                  <a:srgbClr val="CC00FF"/>
                </a:solidFill>
              </a:rPr>
              <a:t>quite eager</a:t>
            </a:r>
            <a:r>
              <a:rPr lang="en-US" sz="3200" b="1" i="1" dirty="0" smtClean="0">
                <a:solidFill>
                  <a:srgbClr val="CC00FF"/>
                </a:solidFill>
              </a:rPr>
              <a:t> </a:t>
            </a:r>
            <a:r>
              <a:rPr lang="en-US" sz="3200" dirty="0" smtClean="0"/>
              <a:t>to tell us </a:t>
            </a:r>
            <a:r>
              <a:rPr lang="en-US" sz="3200" u="sng" dirty="0" smtClean="0"/>
              <a:t>exactly when the</a:t>
            </a:r>
            <a:r>
              <a:rPr lang="en-US" sz="3200" dirty="0" smtClean="0"/>
              <a:t> </a:t>
            </a:r>
            <a:r>
              <a:rPr lang="en-US" sz="3200" u="sng" dirty="0" smtClean="0">
                <a:solidFill>
                  <a:srgbClr val="0000FF"/>
                </a:solidFill>
              </a:rPr>
              <a:t>Torah</a:t>
            </a:r>
            <a:r>
              <a:rPr lang="en-US" sz="3200" dirty="0" smtClean="0"/>
              <a:t> </a:t>
            </a:r>
            <a:r>
              <a:rPr lang="en-US" sz="3200" u="sng" dirty="0" smtClean="0"/>
              <a:t>is being followed</a:t>
            </a:r>
            <a:r>
              <a:rPr lang="en-US" sz="3200" dirty="0" smtClean="0"/>
              <a:t>.</a:t>
            </a:r>
          </a:p>
          <a:p>
            <a:pPr marL="2011680" indent="-2011680">
              <a:spcBef>
                <a:spcPts val="0"/>
              </a:spcBef>
              <a:spcAft>
                <a:spcPts val="1800"/>
              </a:spcAft>
              <a:buNone/>
            </a:pPr>
            <a:r>
              <a:rPr lang="en-US" sz="3200" dirty="0" smtClean="0">
                <a:solidFill>
                  <a:srgbClr val="008080"/>
                </a:solidFill>
                <a:latin typeface="Georgia" panose="02040502050405020303" pitchFamily="18" charset="0"/>
              </a:rPr>
              <a:t>Luke 2:27</a:t>
            </a:r>
            <a:r>
              <a:rPr lang="en-US" sz="3200" dirty="0">
                <a:solidFill>
                  <a:prstClr val="black"/>
                </a:solidFill>
                <a:latin typeface="Georgia" panose="02040502050405020303" pitchFamily="18" charset="0"/>
              </a:rPr>
              <a:t>	</a:t>
            </a:r>
            <a:r>
              <a:rPr lang="en-US" sz="3200" dirty="0" smtClean="0">
                <a:solidFill>
                  <a:schemeClr val="accent2">
                    <a:lumMod val="75000"/>
                  </a:schemeClr>
                </a:solidFill>
                <a:latin typeface="Georgia" panose="02040502050405020303" pitchFamily="18" charset="0"/>
              </a:rPr>
              <a:t>And </a:t>
            </a:r>
            <a:r>
              <a:rPr lang="en-US" sz="3200" dirty="0">
                <a:solidFill>
                  <a:schemeClr val="accent2">
                    <a:lumMod val="75000"/>
                  </a:schemeClr>
                </a:solidFill>
                <a:latin typeface="Georgia" panose="02040502050405020303" pitchFamily="18" charset="0"/>
              </a:rPr>
              <a:t>he came in the Spirit into the Set-apart Place. And as the parents brought in the </a:t>
            </a:r>
            <a:r>
              <a:rPr lang="en-US" sz="3200" dirty="0">
                <a:solidFill>
                  <a:srgbClr val="0000FF"/>
                </a:solidFill>
                <a:latin typeface="Georgia" panose="02040502050405020303" pitchFamily="18" charset="0"/>
              </a:rPr>
              <a:t>Child </a:t>
            </a:r>
            <a:r>
              <a:rPr lang="he-IL" sz="3200" b="1" dirty="0" smtClean="0">
                <a:solidFill>
                  <a:srgbClr val="0000FF"/>
                </a:solidFill>
                <a:latin typeface="SBL Hebrew"/>
              </a:rPr>
              <a:t>יהושע</a:t>
            </a:r>
            <a:r>
              <a:rPr lang="en-US" sz="3200" dirty="0" smtClean="0">
                <a:solidFill>
                  <a:srgbClr val="0000FF"/>
                </a:solidFill>
                <a:latin typeface="Georgia" panose="02040502050405020303" pitchFamily="18" charset="0"/>
              </a:rPr>
              <a:t> </a:t>
            </a:r>
            <a:r>
              <a:rPr lang="en-US" sz="2400" b="1" dirty="0" smtClean="0">
                <a:solidFill>
                  <a:srgbClr val="0000FF"/>
                </a:solidFill>
                <a:latin typeface="Georgia" panose="02040502050405020303" pitchFamily="18" charset="0"/>
              </a:rPr>
              <a:t>[Yahusha], </a:t>
            </a:r>
            <a:r>
              <a:rPr lang="en-US" sz="3200" dirty="0">
                <a:solidFill>
                  <a:schemeClr val="accent2">
                    <a:lumMod val="75000"/>
                  </a:schemeClr>
                </a:solidFill>
                <a:latin typeface="Georgia" panose="02040502050405020303" pitchFamily="18" charset="0"/>
              </a:rPr>
              <a:t>to do for Him </a:t>
            </a:r>
            <a:endParaRPr lang="en-US" sz="3200" dirty="0" smtClean="0">
              <a:solidFill>
                <a:schemeClr val="accent2">
                  <a:lumMod val="75000"/>
                </a:schemeClr>
              </a:solidFill>
              <a:latin typeface="Georgia" panose="02040502050405020303" pitchFamily="18" charset="0"/>
            </a:endParaRPr>
          </a:p>
          <a:p>
            <a:pPr marL="2011680" indent="-2011680">
              <a:spcBef>
                <a:spcPts val="0"/>
              </a:spcBef>
              <a:spcAft>
                <a:spcPts val="1800"/>
              </a:spcAft>
              <a:buNone/>
            </a:pPr>
            <a:endParaRPr lang="en-US" sz="3200" dirty="0">
              <a:solidFill>
                <a:schemeClr val="accent2">
                  <a:lumMod val="75000"/>
                </a:schemeClr>
              </a:solidFill>
              <a:latin typeface="Georgia" panose="02040502050405020303" pitchFamily="18" charset="0"/>
            </a:endParaRPr>
          </a:p>
          <a:p>
            <a:pPr marL="2011680" indent="-2011680">
              <a:spcBef>
                <a:spcPts val="0"/>
              </a:spcBef>
              <a:spcAft>
                <a:spcPts val="1800"/>
              </a:spcAft>
              <a:buNone/>
            </a:pPr>
            <a:r>
              <a:rPr lang="en-US" sz="3200" dirty="0" smtClean="0">
                <a:solidFill>
                  <a:srgbClr val="008080"/>
                </a:solidFill>
                <a:latin typeface="Georgia" panose="02040502050405020303" pitchFamily="18" charset="0"/>
              </a:rPr>
              <a:t>Luke 2:39</a:t>
            </a:r>
            <a:r>
              <a:rPr lang="en-US" sz="3200" dirty="0">
                <a:solidFill>
                  <a:prstClr val="black"/>
                </a:solidFill>
                <a:latin typeface="Georgia" panose="02040502050405020303" pitchFamily="18" charset="0"/>
              </a:rPr>
              <a:t>	</a:t>
            </a:r>
            <a:r>
              <a:rPr lang="en-US" sz="3200" dirty="0" smtClean="0">
                <a:solidFill>
                  <a:schemeClr val="accent2">
                    <a:lumMod val="75000"/>
                  </a:schemeClr>
                </a:solidFill>
                <a:latin typeface="Georgia" panose="02040502050405020303" pitchFamily="18" charset="0"/>
              </a:rPr>
              <a:t>And </a:t>
            </a:r>
            <a:r>
              <a:rPr lang="en-US" sz="3200" dirty="0">
                <a:solidFill>
                  <a:schemeClr val="accent2">
                    <a:lumMod val="75000"/>
                  </a:schemeClr>
                </a:solidFill>
                <a:latin typeface="Georgia" panose="02040502050405020303" pitchFamily="18" charset="0"/>
              </a:rPr>
              <a:t>when they had accomplished all </a:t>
            </a:r>
            <a:r>
              <a:rPr lang="en-US" sz="3200" i="1" dirty="0" smtClean="0">
                <a:solidFill>
                  <a:schemeClr val="accent2">
                    <a:lumMod val="75000"/>
                  </a:schemeClr>
                </a:solidFill>
                <a:latin typeface="Georgia" panose="02040502050405020303" pitchFamily="18" charset="0"/>
              </a:rPr>
              <a:t>matters</a:t>
            </a:r>
          </a:p>
          <a:p>
            <a:pPr marL="2011680" indent="-2011680">
              <a:spcBef>
                <a:spcPts val="0"/>
              </a:spcBef>
              <a:spcAft>
                <a:spcPts val="1800"/>
              </a:spcAft>
              <a:buNone/>
            </a:pPr>
            <a:r>
              <a:rPr lang="en-US" sz="3200" dirty="0" smtClean="0">
                <a:solidFill>
                  <a:schemeClr val="accent2">
                    <a:lumMod val="75000"/>
                  </a:schemeClr>
                </a:solidFill>
                <a:latin typeface="Georgia" panose="02040502050405020303" pitchFamily="18" charset="0"/>
              </a:rPr>
              <a:t> 							 </a:t>
            </a:r>
            <a:r>
              <a:rPr lang="en-US" sz="3200" b="1" i="1" dirty="0" smtClean="0">
                <a:solidFill>
                  <a:srgbClr val="9900CC"/>
                </a:solidFill>
                <a:latin typeface="Georgia" panose="02040502050405020303" pitchFamily="18" charset="0"/>
              </a:rPr>
              <a:t>of</a:t>
            </a:r>
            <a:r>
              <a:rPr lang="en-US" sz="3200" b="1" i="1" dirty="0">
                <a:solidFill>
                  <a:srgbClr val="9900CC"/>
                </a:solidFill>
                <a:latin typeface="Georgia" panose="02040502050405020303" pitchFamily="18" charset="0"/>
              </a:rPr>
              <a:t> </a:t>
            </a:r>
            <a:r>
              <a:rPr lang="en-US" sz="3200" b="1" i="1" dirty="0" smtClean="0">
                <a:solidFill>
                  <a:srgbClr val="9900CC"/>
                </a:solidFill>
                <a:latin typeface="Georgia" panose="02040502050405020303" pitchFamily="18" charset="0"/>
              </a:rPr>
              <a:t> </a:t>
            </a:r>
            <a:r>
              <a:rPr lang="he-IL" sz="3200" b="1" i="1" dirty="0" smtClean="0">
                <a:solidFill>
                  <a:srgbClr val="0000FF"/>
                </a:solidFill>
                <a:latin typeface="SBL Hebrew"/>
              </a:rPr>
              <a:t>יהוה</a:t>
            </a:r>
            <a:r>
              <a:rPr lang="en-US" sz="3200" b="1" i="1" dirty="0" smtClean="0">
                <a:solidFill>
                  <a:srgbClr val="0000FF"/>
                </a:solidFill>
                <a:latin typeface="Georgia" panose="02040502050405020303" pitchFamily="18" charset="0"/>
              </a:rPr>
              <a:t> </a:t>
            </a:r>
            <a:r>
              <a:rPr lang="en-US" sz="2400" b="1" i="1" dirty="0" smtClean="0">
                <a:solidFill>
                  <a:srgbClr val="0000FF"/>
                </a:solidFill>
                <a:latin typeface="Georgia" panose="02040502050405020303" pitchFamily="18" charset="0"/>
              </a:rPr>
              <a:t>[Yahuah], </a:t>
            </a:r>
            <a:r>
              <a:rPr lang="en-US" sz="3200" dirty="0" smtClean="0">
                <a:solidFill>
                  <a:schemeClr val="accent2">
                    <a:lumMod val="75000"/>
                  </a:schemeClr>
                </a:solidFill>
                <a:latin typeface="Georgia" panose="02040502050405020303" pitchFamily="18" charset="0"/>
              </a:rPr>
              <a:t>they returned to </a:t>
            </a:r>
            <a:r>
              <a:rPr lang="en-US" sz="3200" dirty="0" err="1" smtClean="0">
                <a:solidFill>
                  <a:schemeClr val="accent2">
                    <a:lumMod val="75000"/>
                  </a:schemeClr>
                </a:solidFill>
                <a:latin typeface="Georgia" panose="02040502050405020303" pitchFamily="18" charset="0"/>
              </a:rPr>
              <a:t>Galil</a:t>
            </a:r>
            <a:r>
              <a:rPr lang="en-US" sz="3200" dirty="0" smtClean="0">
                <a:solidFill>
                  <a:schemeClr val="accent2">
                    <a:lumMod val="75000"/>
                  </a:schemeClr>
                </a:solidFill>
                <a:latin typeface="Georgia" panose="02040502050405020303" pitchFamily="18" charset="0"/>
              </a:rPr>
              <a:t>, to their city </a:t>
            </a:r>
            <a:r>
              <a:rPr lang="en-US" sz="3200" dirty="0" err="1" smtClean="0">
                <a:solidFill>
                  <a:schemeClr val="accent2">
                    <a:lumMod val="75000"/>
                  </a:schemeClr>
                </a:solidFill>
                <a:latin typeface="Georgia" panose="02040502050405020303" pitchFamily="18" charset="0"/>
              </a:rPr>
              <a:t>Natsareth</a:t>
            </a:r>
            <a:r>
              <a:rPr lang="en-US" sz="3200" dirty="0" smtClean="0">
                <a:solidFill>
                  <a:schemeClr val="accent2">
                    <a:lumMod val="75000"/>
                  </a:schemeClr>
                </a:solidFill>
                <a:latin typeface="Georgia" panose="02040502050405020303" pitchFamily="18" charset="0"/>
              </a:rPr>
              <a:t>. </a:t>
            </a:r>
            <a:endParaRPr lang="en-US" sz="3200" dirty="0">
              <a:solidFill>
                <a:schemeClr val="accent2">
                  <a:lumMod val="75000"/>
                </a:schemeClr>
              </a:solidFill>
              <a:latin typeface="Georgia" panose="02040502050405020303" pitchFamily="18" charset="0"/>
            </a:endParaRPr>
          </a:p>
        </p:txBody>
      </p:sp>
      <p:sp>
        <p:nvSpPr>
          <p:cNvPr id="4" name="Slide Number Placeholder 3"/>
          <p:cNvSpPr>
            <a:spLocks noGrp="1"/>
          </p:cNvSpPr>
          <p:nvPr>
            <p:ph type="sldNum" sz="quarter" idx="12"/>
          </p:nvPr>
        </p:nvSpPr>
        <p:spPr>
          <a:xfrm>
            <a:off x="8953503" y="6210876"/>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52</a:t>
            </a:fld>
            <a:endParaRPr lang="en-US" dirty="0">
              <a:solidFill>
                <a:schemeClr val="tx1"/>
              </a:solidFill>
            </a:endParaRPr>
          </a:p>
        </p:txBody>
      </p:sp>
      <p:sp>
        <p:nvSpPr>
          <p:cNvPr id="5" name="Rectangle 4"/>
          <p:cNvSpPr/>
          <p:nvPr/>
        </p:nvSpPr>
        <p:spPr>
          <a:xfrm>
            <a:off x="1538612" y="4030952"/>
            <a:ext cx="9631017" cy="593002"/>
          </a:xfrm>
          <a:prstGeom prst="rect">
            <a:avLst/>
          </a:prstGeom>
          <a:solidFill>
            <a:schemeClr val="bg1">
              <a:lumMod val="95000"/>
            </a:schemeClr>
          </a:solidFill>
          <a:ln>
            <a:solidFill>
              <a:srgbClr val="34E9FC"/>
            </a:solidFill>
          </a:ln>
          <a:effectLst>
            <a:glow rad="1397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91440" tIns="0" rtlCol="0" anchor="ctr">
            <a:sp3d extrusionH="57150">
              <a:bevelT w="38100" h="38100"/>
            </a:sp3d>
          </a:bodyPr>
          <a:lstStyle/>
          <a:p>
            <a:pPr algn="ctr"/>
            <a:r>
              <a:rPr lang="en-US" sz="3200" b="1" i="1" dirty="0">
                <a:solidFill>
                  <a:srgbClr val="CC00FF"/>
                </a:solidFill>
                <a:latin typeface="Georgia" panose="02040502050405020303" pitchFamily="18" charset="0"/>
              </a:rPr>
              <a:t>a</a:t>
            </a:r>
            <a:r>
              <a:rPr lang="en-US" sz="3200" b="1" i="1" dirty="0" smtClean="0">
                <a:solidFill>
                  <a:srgbClr val="CC00FF"/>
                </a:solidFill>
                <a:latin typeface="Georgia" panose="02040502050405020303" pitchFamily="18" charset="0"/>
              </a:rPr>
              <a:t>ccording to the usual practice of the Torah,</a:t>
            </a:r>
            <a:endParaRPr lang="en-US" sz="3200" b="1" i="1" dirty="0">
              <a:solidFill>
                <a:srgbClr val="CC00FF"/>
              </a:solidFill>
              <a:latin typeface="Georgia" panose="02040502050405020303" pitchFamily="18" charset="0"/>
            </a:endParaRPr>
          </a:p>
        </p:txBody>
      </p:sp>
      <p:sp>
        <p:nvSpPr>
          <p:cNvPr id="6" name="Rectangle 5"/>
          <p:cNvSpPr/>
          <p:nvPr/>
        </p:nvSpPr>
        <p:spPr>
          <a:xfrm>
            <a:off x="2607366" y="5526056"/>
            <a:ext cx="5208104" cy="477833"/>
          </a:xfrm>
          <a:prstGeom prst="rect">
            <a:avLst/>
          </a:prstGeom>
          <a:solidFill>
            <a:schemeClr val="bg1">
              <a:lumMod val="95000"/>
            </a:schemeClr>
          </a:solidFill>
          <a:ln w="28575">
            <a:solidFill>
              <a:srgbClr val="00FF00"/>
            </a:solidFill>
          </a:ln>
          <a:effectLst>
            <a:glow rad="139700">
              <a:schemeClr val="accent1">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tIns="0" rtlCol="0" anchor="ctr">
            <a:sp3d extrusionH="57150">
              <a:bevelT w="38100" h="38100"/>
            </a:sp3d>
          </a:bodyPr>
          <a:lstStyle/>
          <a:p>
            <a:pPr algn="ctr"/>
            <a:r>
              <a:rPr lang="en-US" sz="3200" b="1" i="1" dirty="0">
                <a:solidFill>
                  <a:srgbClr val="CC00FF"/>
                </a:solidFill>
                <a:latin typeface="Georgia" panose="02040502050405020303" pitchFamily="18" charset="0"/>
              </a:rPr>
              <a:t>a</a:t>
            </a:r>
            <a:r>
              <a:rPr lang="en-US" sz="3200" b="1" i="1" dirty="0" smtClean="0">
                <a:solidFill>
                  <a:srgbClr val="CC00FF"/>
                </a:solidFill>
                <a:latin typeface="Georgia" panose="02040502050405020303" pitchFamily="18" charset="0"/>
              </a:rPr>
              <a:t>ccording to the Torah</a:t>
            </a:r>
            <a:endParaRPr lang="en-US" sz="3200" b="1" i="1" dirty="0">
              <a:solidFill>
                <a:srgbClr val="CC00FF"/>
              </a:solidFill>
              <a:latin typeface="Georgia" panose="02040502050405020303" pitchFamily="18" charset="0"/>
            </a:endParaRPr>
          </a:p>
        </p:txBody>
      </p:sp>
    </p:spTree>
    <p:extLst>
      <p:ext uri="{BB962C8B-B14F-4D97-AF65-F5344CB8AC3E}">
        <p14:creationId xmlns:p14="http://schemas.microsoft.com/office/powerpoint/2010/main" val="3874903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3000"/>
                                        <p:tgtEl>
                                          <p:spTgt spid="5">
                                            <p:txEl>
                                              <p:pRg st="0" end="0"/>
                                            </p:txEl>
                                          </p:spTgt>
                                        </p:tgtEl>
                                      </p:cBhvr>
                                    </p:animEffect>
                                  </p:childTnLst>
                                </p:cTn>
                              </p:par>
                              <p:par>
                                <p:cTn id="8" presetID="35" presetClass="emph" presetSubtype="0" repeatCount="3000" fill="hold" grpId="0" nodeType="withEffect">
                                  <p:stCondLst>
                                    <p:cond delay="4000"/>
                                  </p:stCondLst>
                                  <p:childTnLst>
                                    <p:anim calcmode="discrete" valueType="str">
                                      <p:cBhvr>
                                        <p:cTn id="9" dur="2000" fill="hold"/>
                                        <p:tgtEl>
                                          <p:spTgt spid="5">
                                            <p:bg/>
                                          </p:spTgt>
                                        </p:tgtEl>
                                        <p:attrNameLst>
                                          <p:attrName>style.visibility</p:attrName>
                                        </p:attrNameLst>
                                      </p:cBhvr>
                                      <p:tavLst>
                                        <p:tav tm="0">
                                          <p:val>
                                            <p:strVal val="hidden"/>
                                          </p:val>
                                        </p:tav>
                                        <p:tav tm="50000">
                                          <p:val>
                                            <p:strVal val="visible"/>
                                          </p:val>
                                        </p:tav>
                                      </p:tavLst>
                                    </p:anim>
                                  </p:childTnLst>
                                </p:cTn>
                              </p:par>
                              <p:par>
                                <p:cTn id="10" presetID="35" presetClass="emph" presetSubtype="0" repeatCount="3000" fill="hold" grpId="0" nodeType="withEffect">
                                  <p:stCondLst>
                                    <p:cond delay="3500"/>
                                  </p:stCondLst>
                                  <p:childTnLst>
                                    <p:anim calcmode="discrete" valueType="str">
                                      <p:cBhvr>
                                        <p:cTn id="11" dur="2000" fill="hold"/>
                                        <p:tgtEl>
                                          <p:spTgt spid="5">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80">
                                          <p:stCondLst>
                                            <p:cond delay="0"/>
                                          </p:stCondLst>
                                        </p:cTn>
                                        <p:tgtEl>
                                          <p:spTgt spid="6"/>
                                        </p:tgtEl>
                                      </p:cBhvr>
                                    </p:animEffect>
                                    <p:anim calcmode="lin" valueType="num">
                                      <p:cBhvr>
                                        <p:cTn id="1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2" dur="26">
                                          <p:stCondLst>
                                            <p:cond delay="650"/>
                                          </p:stCondLst>
                                        </p:cTn>
                                        <p:tgtEl>
                                          <p:spTgt spid="6"/>
                                        </p:tgtEl>
                                      </p:cBhvr>
                                      <p:to x="100000" y="60000"/>
                                    </p:animScale>
                                    <p:animScale>
                                      <p:cBhvr>
                                        <p:cTn id="23" dur="166" decel="50000">
                                          <p:stCondLst>
                                            <p:cond delay="676"/>
                                          </p:stCondLst>
                                        </p:cTn>
                                        <p:tgtEl>
                                          <p:spTgt spid="6"/>
                                        </p:tgtEl>
                                      </p:cBhvr>
                                      <p:to x="100000" y="100000"/>
                                    </p:animScale>
                                    <p:animScale>
                                      <p:cBhvr>
                                        <p:cTn id="24" dur="26">
                                          <p:stCondLst>
                                            <p:cond delay="1312"/>
                                          </p:stCondLst>
                                        </p:cTn>
                                        <p:tgtEl>
                                          <p:spTgt spid="6"/>
                                        </p:tgtEl>
                                      </p:cBhvr>
                                      <p:to x="100000" y="80000"/>
                                    </p:animScale>
                                    <p:animScale>
                                      <p:cBhvr>
                                        <p:cTn id="25" dur="166" decel="50000">
                                          <p:stCondLst>
                                            <p:cond delay="1338"/>
                                          </p:stCondLst>
                                        </p:cTn>
                                        <p:tgtEl>
                                          <p:spTgt spid="6"/>
                                        </p:tgtEl>
                                      </p:cBhvr>
                                      <p:to x="100000" y="100000"/>
                                    </p:animScale>
                                    <p:animScale>
                                      <p:cBhvr>
                                        <p:cTn id="26" dur="26">
                                          <p:stCondLst>
                                            <p:cond delay="1642"/>
                                          </p:stCondLst>
                                        </p:cTn>
                                        <p:tgtEl>
                                          <p:spTgt spid="6"/>
                                        </p:tgtEl>
                                      </p:cBhvr>
                                      <p:to x="100000" y="90000"/>
                                    </p:animScale>
                                    <p:animScale>
                                      <p:cBhvr>
                                        <p:cTn id="27" dur="166" decel="50000">
                                          <p:stCondLst>
                                            <p:cond delay="1668"/>
                                          </p:stCondLst>
                                        </p:cTn>
                                        <p:tgtEl>
                                          <p:spTgt spid="6"/>
                                        </p:tgtEl>
                                      </p:cBhvr>
                                      <p:to x="100000" y="100000"/>
                                    </p:animScale>
                                    <p:animScale>
                                      <p:cBhvr>
                                        <p:cTn id="28" dur="26">
                                          <p:stCondLst>
                                            <p:cond delay="1808"/>
                                          </p:stCondLst>
                                        </p:cTn>
                                        <p:tgtEl>
                                          <p:spTgt spid="6"/>
                                        </p:tgtEl>
                                      </p:cBhvr>
                                      <p:to x="100000" y="95000"/>
                                    </p:animScale>
                                    <p:animScale>
                                      <p:cBhvr>
                                        <p:cTn id="29" dur="166" decel="50000">
                                          <p:stCondLst>
                                            <p:cond delay="1834"/>
                                          </p:stCondLst>
                                        </p:cTn>
                                        <p:tgtEl>
                                          <p:spTgt spid="6"/>
                                        </p:tgtEl>
                                      </p:cBhvr>
                                      <p:to x="100000" y="100000"/>
                                    </p:animScale>
                                  </p:childTnLst>
                                </p:cTn>
                              </p:par>
                              <p:par>
                                <p:cTn id="30" presetID="31"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3" end="3"/>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FFFF00">
                <a:alpha val="54000"/>
              </a:srgbClr>
            </a:gs>
            <a:gs pos="50000">
              <a:srgbClr val="CC00FF">
                <a:alpha val="54000"/>
              </a:srgbClr>
            </a:gs>
            <a:gs pos="100000">
              <a:srgbClr val="00FF00">
                <a:alpha val="58000"/>
              </a:srgbClr>
            </a:gs>
          </a:gsLst>
          <a:lin ang="5400000" scaled="0"/>
        </a:gradFill>
        <a:effectLst/>
      </p:bgPr>
    </p:bg>
    <p:spTree>
      <p:nvGrpSpPr>
        <p:cNvPr id="1" name=""/>
        <p:cNvGrpSpPr/>
        <p:nvPr/>
      </p:nvGrpSpPr>
      <p:grpSpPr>
        <a:xfrm>
          <a:off x="0" y="0"/>
          <a:ext cx="0" cy="0"/>
          <a:chOff x="0" y="0"/>
          <a:chExt cx="0" cy="0"/>
        </a:xfrm>
      </p:grpSpPr>
      <p:sp>
        <p:nvSpPr>
          <p:cNvPr id="4" name="Oval 3"/>
          <p:cNvSpPr/>
          <p:nvPr/>
        </p:nvSpPr>
        <p:spPr>
          <a:xfrm>
            <a:off x="363682" y="156375"/>
            <a:ext cx="11450782" cy="6538595"/>
          </a:xfrm>
          <a:prstGeom prst="ellipse">
            <a:avLst/>
          </a:prstGeom>
          <a:solidFill>
            <a:srgbClr val="FFDDDD"/>
          </a:solidFill>
          <a:ln w="38100">
            <a:solidFill>
              <a:srgbClr val="0000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2" name="Title 1"/>
          <p:cNvSpPr>
            <a:spLocks noGrp="1"/>
          </p:cNvSpPr>
          <p:nvPr>
            <p:ph type="title"/>
          </p:nvPr>
        </p:nvSpPr>
        <p:spPr>
          <a:xfrm>
            <a:off x="1436915" y="529937"/>
            <a:ext cx="9313816" cy="3166852"/>
          </a:xfrm>
        </p:spPr>
        <p:txBody>
          <a:bodyPr>
            <a:prstTxWarp prst="textInflateTop">
              <a:avLst/>
            </a:prstTxWarp>
            <a:normAutofit/>
            <a:scene3d>
              <a:camera prst="orthographicFront"/>
              <a:lightRig rig="threePt" dir="t"/>
            </a:scene3d>
            <a:sp3d extrusionH="57150">
              <a:bevelT w="38100" h="38100"/>
            </a:sp3d>
          </a:bodyPr>
          <a:lstStyle/>
          <a:p>
            <a:pPr algn="ctr"/>
            <a:r>
              <a:rPr lang="en-US" spc="300" dirty="0" smtClean="0">
                <a:latin typeface="Cooper Black" panose="0208090404030B020404" pitchFamily="18" charset="0"/>
              </a:rPr>
              <a:t>Two Ideals - </a:t>
            </a:r>
            <a:r>
              <a:rPr lang="en-US" spc="300" dirty="0" smtClean="0">
                <a:effectLst>
                  <a:glow rad="127000">
                    <a:srgbClr val="00FF00"/>
                  </a:glow>
                </a:effectLst>
                <a:latin typeface="Cooper Black" panose="0208090404030B020404" pitchFamily="18" charset="0"/>
              </a:rPr>
              <a:t>SIDE BY SIDE </a:t>
            </a:r>
            <a:r>
              <a:rPr lang="en-US" spc="300" dirty="0" smtClean="0">
                <a:latin typeface="Cooper Black" panose="0208090404030B020404" pitchFamily="18" charset="0"/>
              </a:rPr>
              <a:t>-</a:t>
            </a:r>
            <a:br>
              <a:rPr lang="en-US" spc="300" dirty="0" smtClean="0">
                <a:latin typeface="Cooper Black" panose="0208090404030B020404" pitchFamily="18" charset="0"/>
              </a:rPr>
            </a:br>
            <a:r>
              <a:rPr lang="en-US" spc="300" dirty="0" smtClean="0">
                <a:latin typeface="Cooper Black" panose="0208090404030B020404" pitchFamily="18" charset="0"/>
              </a:rPr>
              <a:t>a Visual, Psychological and </a:t>
            </a:r>
            <a:br>
              <a:rPr lang="en-US" spc="300" dirty="0" smtClean="0">
                <a:latin typeface="Cooper Black" panose="0208090404030B020404" pitchFamily="18" charset="0"/>
              </a:rPr>
            </a:br>
            <a:r>
              <a:rPr lang="en-US" u="sng" spc="300" dirty="0" smtClean="0">
                <a:latin typeface="Cooper Black" panose="0208090404030B020404" pitchFamily="18" charset="0"/>
              </a:rPr>
              <a:t>Contextual Separation</a:t>
            </a:r>
            <a:endParaRPr lang="en-US" u="sng" spc="300" dirty="0">
              <a:latin typeface="Cooper Black" panose="0208090404030B020404" pitchFamily="18" charset="0"/>
            </a:endParaRPr>
          </a:p>
        </p:txBody>
      </p:sp>
      <p:sp>
        <p:nvSpPr>
          <p:cNvPr id="3" name="Content Placeholder 2"/>
          <p:cNvSpPr>
            <a:spLocks noGrp="1"/>
          </p:cNvSpPr>
          <p:nvPr>
            <p:ph idx="1"/>
          </p:nvPr>
        </p:nvSpPr>
        <p:spPr>
          <a:xfrm>
            <a:off x="914400" y="3566159"/>
            <a:ext cx="10328564" cy="2509011"/>
          </a:xfrm>
        </p:spPr>
        <p:txBody>
          <a:bodyPr>
            <a:prstTxWarp prst="textInflateBottom">
              <a:avLst/>
            </a:prstTxWarp>
            <a:scene3d>
              <a:camera prst="orthographicFront"/>
              <a:lightRig rig="threePt" dir="t"/>
            </a:scene3d>
            <a:sp3d extrusionH="57150">
              <a:bevelT w="38100" h="38100"/>
            </a:sp3d>
          </a:bodyPr>
          <a:lstStyle/>
          <a:p>
            <a:pPr marL="365760" lvl="0" indent="-914400">
              <a:buNone/>
            </a:pPr>
            <a:r>
              <a:rPr lang="en-US" dirty="0" smtClean="0">
                <a:solidFill>
                  <a:srgbClr val="FF0000"/>
                </a:solidFill>
                <a:latin typeface="Arial Black" panose="020B0A04020102020204" pitchFamily="34" charset="0"/>
              </a:rPr>
              <a:t>	</a:t>
            </a:r>
          </a:p>
          <a:p>
            <a:pPr marL="365760" lvl="0" indent="-914400" algn="ctr">
              <a:buNone/>
            </a:pPr>
            <a:r>
              <a:rPr lang="en-US" spc="300" dirty="0" smtClean="0">
                <a:solidFill>
                  <a:srgbClr val="FF0000"/>
                </a:solidFill>
                <a:latin typeface="Arial Black" panose="020B0A04020102020204" pitchFamily="34" charset="0"/>
              </a:rPr>
              <a:t> ... according </a:t>
            </a:r>
            <a:r>
              <a:rPr lang="en-US" spc="300" dirty="0">
                <a:solidFill>
                  <a:srgbClr val="FF0000"/>
                </a:solidFill>
                <a:latin typeface="Arial Black" panose="020B0A04020102020204" pitchFamily="34" charset="0"/>
              </a:rPr>
              <a:t>to the </a:t>
            </a:r>
            <a:r>
              <a:rPr lang="en-US" spc="300" dirty="0">
                <a:ln>
                  <a:solidFill>
                    <a:schemeClr val="tx1">
                      <a:lumMod val="75000"/>
                      <a:lumOff val="25000"/>
                    </a:schemeClr>
                  </a:solidFill>
                </a:ln>
                <a:solidFill>
                  <a:srgbClr val="FF0000"/>
                </a:solidFill>
                <a:effectLst>
                  <a:glow rad="101600">
                    <a:schemeClr val="tx1">
                      <a:lumMod val="65000"/>
                      <a:lumOff val="35000"/>
                      <a:alpha val="60000"/>
                    </a:schemeClr>
                  </a:glow>
                </a:effectLst>
                <a:latin typeface="Arial Black" panose="020B0A04020102020204" pitchFamily="34" charset="0"/>
              </a:rPr>
              <a:t>practice</a:t>
            </a:r>
            <a:r>
              <a:rPr lang="en-US" spc="300" dirty="0">
                <a:solidFill>
                  <a:srgbClr val="FF0000"/>
                </a:solidFill>
                <a:latin typeface="Arial Black" panose="020B0A04020102020204" pitchFamily="34" charset="0"/>
              </a:rPr>
              <a:t> </a:t>
            </a:r>
            <a:r>
              <a:rPr lang="en-US" spc="300" dirty="0" smtClean="0">
                <a:solidFill>
                  <a:srgbClr val="FF0000"/>
                </a:solidFill>
                <a:latin typeface="Arial Black" panose="020B0A04020102020204" pitchFamily="34" charset="0"/>
              </a:rPr>
              <a:t>of </a:t>
            </a:r>
            <a:r>
              <a:rPr lang="en-US" spc="300" dirty="0">
                <a:solidFill>
                  <a:srgbClr val="FF0000"/>
                </a:solidFill>
                <a:latin typeface="Arial Black" panose="020B0A04020102020204" pitchFamily="34" charset="0"/>
              </a:rPr>
              <a:t>the </a:t>
            </a:r>
            <a:r>
              <a:rPr lang="en-US" spc="300" dirty="0" smtClean="0">
                <a:solidFill>
                  <a:srgbClr val="FF0000"/>
                </a:solidFill>
                <a:latin typeface="Arial Black" panose="020B0A04020102020204" pitchFamily="34" charset="0"/>
              </a:rPr>
              <a:t>festival  </a:t>
            </a:r>
          </a:p>
          <a:p>
            <a:pPr marL="365760" lvl="0" indent="-914400" algn="ctr">
              <a:buNone/>
            </a:pPr>
            <a:endParaRPr lang="en-US" spc="300" dirty="0" smtClean="0">
              <a:solidFill>
                <a:srgbClr val="FF0000"/>
              </a:solidFill>
              <a:latin typeface="Arial Black" panose="020B0A04020102020204" pitchFamily="34" charset="0"/>
            </a:endParaRPr>
          </a:p>
          <a:p>
            <a:pPr marL="365760" lvl="0" indent="-914400" algn="ctr">
              <a:buNone/>
            </a:pPr>
            <a:r>
              <a:rPr lang="en-US" b="1" i="1" spc="300" dirty="0" smtClean="0">
                <a:solidFill>
                  <a:srgbClr val="9900CC"/>
                </a:solidFill>
                <a:latin typeface="Georgia" panose="02040502050405020303" pitchFamily="18" charset="0"/>
              </a:rPr>
              <a:t> ... according </a:t>
            </a:r>
            <a:r>
              <a:rPr lang="en-US" b="1" i="1" spc="300" dirty="0">
                <a:solidFill>
                  <a:srgbClr val="9900CC"/>
                </a:solidFill>
                <a:latin typeface="Georgia" panose="02040502050405020303" pitchFamily="18" charset="0"/>
              </a:rPr>
              <a:t>to the </a:t>
            </a:r>
            <a:r>
              <a:rPr lang="en-US" b="1" i="1" spc="300" dirty="0">
                <a:ln>
                  <a:solidFill>
                    <a:srgbClr val="0000CC"/>
                  </a:solidFill>
                </a:ln>
                <a:solidFill>
                  <a:srgbClr val="9900CC"/>
                </a:solidFill>
                <a:effectLst>
                  <a:glow rad="228600">
                    <a:schemeClr val="accent5">
                      <a:satMod val="175000"/>
                      <a:alpha val="40000"/>
                    </a:schemeClr>
                  </a:glow>
                </a:effectLst>
                <a:latin typeface="Georgia" panose="02040502050405020303" pitchFamily="18" charset="0"/>
              </a:rPr>
              <a:t>Torah</a:t>
            </a:r>
            <a:r>
              <a:rPr lang="en-US" b="1" i="1" spc="300" dirty="0">
                <a:solidFill>
                  <a:srgbClr val="9900CC"/>
                </a:solidFill>
                <a:latin typeface="Georgia" panose="02040502050405020303" pitchFamily="18" charset="0"/>
              </a:rPr>
              <a:t> </a:t>
            </a:r>
            <a:r>
              <a:rPr lang="en-US" b="1" i="1" spc="300" dirty="0" smtClean="0">
                <a:solidFill>
                  <a:srgbClr val="9900CC"/>
                </a:solidFill>
                <a:latin typeface="Georgia" panose="02040502050405020303" pitchFamily="18" charset="0"/>
              </a:rPr>
              <a:t>of  </a:t>
            </a:r>
            <a:r>
              <a:rPr lang="he-IL" b="1" i="1" spc="300" dirty="0" smtClean="0">
                <a:solidFill>
                  <a:srgbClr val="0000FF"/>
                </a:solidFill>
                <a:latin typeface="SBL Hebrew"/>
              </a:rPr>
              <a:t>יהוה</a:t>
            </a:r>
            <a:r>
              <a:rPr lang="en-US" b="1" i="1" spc="300" dirty="0" smtClean="0">
                <a:solidFill>
                  <a:srgbClr val="0000FF"/>
                </a:solidFill>
                <a:latin typeface="Georgia" panose="02040502050405020303" pitchFamily="18" charset="0"/>
              </a:rPr>
              <a:t> [Yahuah].  </a:t>
            </a:r>
            <a:endParaRPr lang="en-US" spc="300" dirty="0">
              <a:solidFill>
                <a:srgbClr val="FF0000"/>
              </a:solidFill>
              <a:latin typeface="Arial Black" panose="020B0A04020102020204" pitchFamily="34" charset="0"/>
            </a:endParaRPr>
          </a:p>
        </p:txBody>
      </p:sp>
      <p:sp>
        <p:nvSpPr>
          <p:cNvPr id="5" name="Slide Number Placeholder 4"/>
          <p:cNvSpPr>
            <a:spLocks noGrp="1"/>
          </p:cNvSpPr>
          <p:nvPr>
            <p:ph type="sldNum" sz="quarter" idx="12"/>
          </p:nvPr>
        </p:nvSpPr>
        <p:spPr>
          <a:xfrm>
            <a:off x="3529401" y="6304395"/>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lumMod val="95000"/>
                    <a:lumOff val="5000"/>
                  </a:schemeClr>
                </a:solidFill>
              </a:rPr>
              <a:t>53</a:t>
            </a:fld>
            <a:endParaRPr lang="en-US" dirty="0">
              <a:solidFill>
                <a:schemeClr val="tx1">
                  <a:lumMod val="95000"/>
                  <a:lumOff val="5000"/>
                </a:schemeClr>
              </a:solidFill>
            </a:endParaRPr>
          </a:p>
        </p:txBody>
      </p:sp>
      <p:sp>
        <p:nvSpPr>
          <p:cNvPr id="6" name="Explosion 1 5"/>
          <p:cNvSpPr/>
          <p:nvPr/>
        </p:nvSpPr>
        <p:spPr>
          <a:xfrm>
            <a:off x="82533" y="3586645"/>
            <a:ext cx="914400" cy="914400"/>
          </a:xfrm>
          <a:prstGeom prst="irregularSeal1">
            <a:avLst/>
          </a:prstGeom>
          <a:solidFill>
            <a:srgbClr val="FFFF00"/>
          </a:solidFill>
          <a:ln w="57150">
            <a:solidFill>
              <a:srgbClr val="FF000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7" name="Explosion 1 6"/>
          <p:cNvSpPr/>
          <p:nvPr/>
        </p:nvSpPr>
        <p:spPr>
          <a:xfrm>
            <a:off x="121722" y="4696860"/>
            <a:ext cx="914400" cy="914400"/>
          </a:xfrm>
          <a:prstGeom prst="irregularSeal1">
            <a:avLst/>
          </a:prstGeom>
          <a:solidFill>
            <a:srgbClr val="CC0099"/>
          </a:solidFill>
          <a:ln w="38100">
            <a:solidFill>
              <a:srgbClr val="00FF0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Tree>
    <p:extLst>
      <p:ext uri="{BB962C8B-B14F-4D97-AF65-F5344CB8AC3E}">
        <p14:creationId xmlns:p14="http://schemas.microsoft.com/office/powerpoint/2010/main" val="2869568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26"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pattFill prst="shingle">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124" y="141209"/>
            <a:ext cx="10736443" cy="835537"/>
          </a:xfrm>
          <a:solidFill>
            <a:schemeClr val="bg1">
              <a:lumMod val="85000"/>
            </a:schemeClr>
          </a:solidFill>
          <a:ln w="38100">
            <a:solidFill>
              <a:srgbClr val="00FF00"/>
            </a:solidFill>
          </a:ln>
          <a:effectLst>
            <a:glow rad="228600">
              <a:schemeClr val="accent2">
                <a:satMod val="175000"/>
                <a:alpha val="40000"/>
              </a:schemeClr>
            </a:glow>
          </a:effectLst>
          <a:scene3d>
            <a:camera prst="orthographicFront"/>
            <a:lightRig rig="threePt" dir="t"/>
          </a:scene3d>
          <a:sp3d>
            <a:bevelT w="114300" prst="artDeco"/>
          </a:sp3d>
        </p:spPr>
        <p:txBody>
          <a:bodyPr>
            <a:normAutofit fontScale="90000"/>
            <a:sp3d extrusionH="57150">
              <a:bevelT w="38100" h="38100"/>
            </a:sp3d>
          </a:bodyPr>
          <a:lstStyle/>
          <a:p>
            <a:pPr algn="ctr"/>
            <a:r>
              <a:rPr lang="en-US" b="1" dirty="0" smtClean="0">
                <a:solidFill>
                  <a:srgbClr val="FF0000"/>
                </a:solidFill>
              </a:rPr>
              <a:t>Context:  </a:t>
            </a:r>
            <a:r>
              <a:rPr lang="en-US" dirty="0" smtClean="0">
                <a:effectLst>
                  <a:outerShdw blurRad="50800" dist="38100" dir="8100000" algn="tr" rotWithShape="0">
                    <a:prstClr val="black">
                      <a:alpha val="40000"/>
                    </a:prstClr>
                  </a:outerShdw>
                </a:effectLst>
                <a:latin typeface="Arial Black" panose="020B0A04020102020204" pitchFamily="34" charset="0"/>
              </a:rPr>
              <a:t>“...</a:t>
            </a:r>
            <a:r>
              <a:rPr lang="en-US" u="sng" dirty="0" smtClean="0">
                <a:effectLst>
                  <a:outerShdw blurRad="50800" dist="38100" dir="8100000" algn="tr" rotWithShape="0">
                    <a:prstClr val="black">
                      <a:alpha val="40000"/>
                    </a:prstClr>
                  </a:outerShdw>
                </a:effectLst>
                <a:latin typeface="Arial Black" panose="020B0A04020102020204" pitchFamily="34" charset="0"/>
              </a:rPr>
              <a:t>practice of the festival</a:t>
            </a:r>
            <a:r>
              <a:rPr lang="en-US" dirty="0" smtClean="0">
                <a:effectLst>
                  <a:outerShdw blurRad="50800" dist="38100" dir="8100000" algn="tr" rotWithShape="0">
                    <a:prstClr val="black">
                      <a:alpha val="40000"/>
                    </a:prstClr>
                  </a:outerShdw>
                </a:effectLst>
                <a:latin typeface="Arial Black" panose="020B0A04020102020204" pitchFamily="34" charset="0"/>
              </a:rPr>
              <a:t>”</a:t>
            </a:r>
            <a:endParaRPr lang="en-US" dirty="0">
              <a:effectLst>
                <a:outerShdw blurRad="50800" dist="38100" dir="8100000" algn="tr" rotWithShape="0">
                  <a:prstClr val="black">
                    <a:alpha val="40000"/>
                  </a:prstClr>
                </a:outerShdw>
              </a:effectLst>
              <a:latin typeface="Arial Black" panose="020B0A04020102020204" pitchFamily="34" charset="0"/>
            </a:endParaRPr>
          </a:p>
        </p:txBody>
      </p:sp>
      <p:sp>
        <p:nvSpPr>
          <p:cNvPr id="3" name="Content Placeholder 2"/>
          <p:cNvSpPr>
            <a:spLocks noGrp="1"/>
          </p:cNvSpPr>
          <p:nvPr>
            <p:ph idx="1"/>
          </p:nvPr>
        </p:nvSpPr>
        <p:spPr>
          <a:xfrm>
            <a:off x="309093" y="1096463"/>
            <a:ext cx="11565228" cy="5532940"/>
          </a:xfrm>
          <a:solidFill>
            <a:schemeClr val="bg1">
              <a:lumMod val="95000"/>
            </a:schemeClr>
          </a:solidFill>
          <a:ln w="38100">
            <a:solidFill>
              <a:schemeClr val="accent2">
                <a:lumMod val="75000"/>
              </a:schemeClr>
            </a:solidFill>
          </a:ln>
          <a:scene3d>
            <a:camera prst="orthographicFront"/>
            <a:lightRig rig="threePt" dir="t"/>
          </a:scene3d>
          <a:sp3d>
            <a:bevelT prst="angle"/>
          </a:sp3d>
        </p:spPr>
        <p:txBody>
          <a:bodyPr lIns="182880" tIns="182880">
            <a:normAutofit lnSpcReduction="10000"/>
            <a:sp3d extrusionH="57150">
              <a:bevelT w="38100" h="38100"/>
            </a:sp3d>
          </a:bodyPr>
          <a:lstStyle/>
          <a:p>
            <a:pPr marL="1737360" indent="-1737360">
              <a:lnSpc>
                <a:spcPct val="100000"/>
              </a:lnSpc>
              <a:spcBef>
                <a:spcPts val="0"/>
              </a:spcBef>
              <a:spcAft>
                <a:spcPts val="2400"/>
              </a:spcAft>
              <a:buNone/>
            </a:pPr>
            <a:r>
              <a:rPr lang="en-US" dirty="0" smtClean="0">
                <a:solidFill>
                  <a:srgbClr val="008080"/>
                </a:solidFill>
                <a:latin typeface="Georgia" panose="02040502050405020303" pitchFamily="18" charset="0"/>
              </a:rPr>
              <a:t>Luke 2:43</a:t>
            </a:r>
            <a:r>
              <a:rPr lang="en-US" dirty="0">
                <a:solidFill>
                  <a:prstClr val="black"/>
                </a:solidFill>
                <a:latin typeface="Georgia" panose="02040502050405020303" pitchFamily="18" charset="0"/>
              </a:rPr>
              <a:t>	</a:t>
            </a:r>
            <a:r>
              <a:rPr lang="en-US" b="1" i="1" dirty="0" smtClean="0">
                <a:solidFill>
                  <a:srgbClr val="FB6BEA"/>
                </a:solidFill>
                <a:latin typeface="Georgia" panose="02040502050405020303" pitchFamily="18" charset="0"/>
              </a:rPr>
              <a:t>When </a:t>
            </a:r>
            <a:r>
              <a:rPr lang="en-US" b="1" i="1" dirty="0">
                <a:solidFill>
                  <a:srgbClr val="FB6BEA"/>
                </a:solidFill>
                <a:latin typeface="Georgia" panose="02040502050405020303" pitchFamily="18" charset="0"/>
              </a:rPr>
              <a:t>they had accomplished </a:t>
            </a:r>
            <a:r>
              <a:rPr lang="en-US" b="1" i="1" dirty="0">
                <a:solidFill>
                  <a:srgbClr val="FB6BEA"/>
                </a:solidFill>
                <a:effectLst>
                  <a:glow rad="101600">
                    <a:srgbClr val="DDF024">
                      <a:alpha val="60000"/>
                    </a:srgbClr>
                  </a:glow>
                </a:effectLst>
                <a:latin typeface="Georgia" panose="02040502050405020303" pitchFamily="18" charset="0"/>
              </a:rPr>
              <a:t>the days</a:t>
            </a:r>
            <a:r>
              <a:rPr lang="en-US" b="1" i="1" dirty="0">
                <a:solidFill>
                  <a:srgbClr val="FB6BEA"/>
                </a:solidFill>
                <a:latin typeface="Georgia" panose="02040502050405020303" pitchFamily="18" charset="0"/>
              </a:rPr>
              <a:t>, </a:t>
            </a:r>
            <a:r>
              <a:rPr lang="en-US" dirty="0">
                <a:solidFill>
                  <a:schemeClr val="accent2">
                    <a:lumMod val="75000"/>
                  </a:schemeClr>
                </a:solidFill>
                <a:latin typeface="Georgia" panose="02040502050405020303" pitchFamily="18" charset="0"/>
              </a:rPr>
              <a:t>as they returned, the </a:t>
            </a:r>
            <a:r>
              <a:rPr lang="en-US" b="1" dirty="0">
                <a:solidFill>
                  <a:srgbClr val="0000FF"/>
                </a:solidFill>
                <a:latin typeface="Georgia" panose="02040502050405020303" pitchFamily="18" charset="0"/>
              </a:rPr>
              <a:t>Child </a:t>
            </a:r>
            <a:r>
              <a:rPr lang="he-IL" b="1" dirty="0">
                <a:solidFill>
                  <a:srgbClr val="0000FF"/>
                </a:solidFill>
                <a:latin typeface="SBL Hebrew"/>
              </a:rPr>
              <a:t>יהושע</a:t>
            </a:r>
            <a:r>
              <a:rPr lang="en-US" b="1" dirty="0">
                <a:solidFill>
                  <a:srgbClr val="0000FF"/>
                </a:solidFill>
                <a:latin typeface="Georgia" panose="02040502050405020303" pitchFamily="18" charset="0"/>
              </a:rPr>
              <a:t> </a:t>
            </a:r>
            <a:r>
              <a:rPr lang="en-US" sz="2400" b="1" dirty="0" smtClean="0">
                <a:solidFill>
                  <a:srgbClr val="0000FF"/>
                </a:solidFill>
                <a:latin typeface="Georgia" panose="02040502050405020303" pitchFamily="18" charset="0"/>
              </a:rPr>
              <a:t>[</a:t>
            </a:r>
            <a:r>
              <a:rPr lang="en-US" sz="2400" b="1" dirty="0">
                <a:solidFill>
                  <a:srgbClr val="0000FF"/>
                </a:solidFill>
                <a:latin typeface="Georgia" panose="02040502050405020303" pitchFamily="18" charset="0"/>
              </a:rPr>
              <a:t>Y</a:t>
            </a:r>
            <a:r>
              <a:rPr lang="en-US" sz="2400" b="1" dirty="0" smtClean="0">
                <a:solidFill>
                  <a:srgbClr val="0000FF"/>
                </a:solidFill>
                <a:latin typeface="Georgia" panose="02040502050405020303" pitchFamily="18" charset="0"/>
              </a:rPr>
              <a:t>ahusha] </a:t>
            </a:r>
            <a:r>
              <a:rPr lang="en-US" dirty="0" smtClean="0">
                <a:solidFill>
                  <a:schemeClr val="accent2">
                    <a:lumMod val="75000"/>
                  </a:schemeClr>
                </a:solidFill>
                <a:latin typeface="Georgia" panose="02040502050405020303" pitchFamily="18" charset="0"/>
              </a:rPr>
              <a:t>stayed </a:t>
            </a:r>
            <a:r>
              <a:rPr lang="en-US" dirty="0">
                <a:solidFill>
                  <a:schemeClr val="accent2">
                    <a:lumMod val="75000"/>
                  </a:schemeClr>
                </a:solidFill>
                <a:latin typeface="Georgia" panose="02040502050405020303" pitchFamily="18" charset="0"/>
              </a:rPr>
              <a:t>behind in </a:t>
            </a:r>
            <a:r>
              <a:rPr lang="en-US" dirty="0" err="1">
                <a:solidFill>
                  <a:schemeClr val="accent2">
                    <a:lumMod val="75000"/>
                  </a:schemeClr>
                </a:solidFill>
                <a:latin typeface="Georgia" panose="02040502050405020303" pitchFamily="18" charset="0"/>
              </a:rPr>
              <a:t>Yerushalayim</a:t>
            </a:r>
            <a:r>
              <a:rPr lang="en-US" dirty="0">
                <a:solidFill>
                  <a:schemeClr val="accent2">
                    <a:lumMod val="75000"/>
                  </a:schemeClr>
                </a:solidFill>
                <a:latin typeface="Georgia" panose="02040502050405020303" pitchFamily="18" charset="0"/>
              </a:rPr>
              <a:t>. And His parents did not know </a:t>
            </a:r>
            <a:r>
              <a:rPr lang="en-US" dirty="0" smtClean="0">
                <a:solidFill>
                  <a:schemeClr val="accent2">
                    <a:lumMod val="75000"/>
                  </a:schemeClr>
                </a:solidFill>
                <a:latin typeface="Georgia" panose="02040502050405020303" pitchFamily="18" charset="0"/>
              </a:rPr>
              <a:t>it.</a:t>
            </a:r>
            <a:endParaRPr lang="en-US" dirty="0">
              <a:solidFill>
                <a:schemeClr val="accent2">
                  <a:lumMod val="75000"/>
                </a:schemeClr>
              </a:solidFill>
              <a:latin typeface="Georgia" panose="02040502050405020303" pitchFamily="18" charset="0"/>
            </a:endParaRPr>
          </a:p>
          <a:p>
            <a:pPr marL="365760" indent="-914400">
              <a:spcBef>
                <a:spcPts val="0"/>
              </a:spcBef>
              <a:spcAft>
                <a:spcPts val="1800"/>
              </a:spcAft>
              <a:buNone/>
            </a:pPr>
            <a:r>
              <a:rPr lang="en-US" dirty="0" smtClean="0">
                <a:latin typeface="Arial Black" panose="020B0A04020102020204" pitchFamily="34" charset="0"/>
              </a:rPr>
              <a:t>Note:  </a:t>
            </a:r>
            <a:r>
              <a:rPr lang="en-US" sz="3000" dirty="0" smtClean="0"/>
              <a:t>The Scriptures				  </a:t>
            </a:r>
            <a:r>
              <a:rPr lang="en-US" sz="3000" dirty="0" smtClean="0">
                <a:solidFill>
                  <a:schemeClr val="accent2">
                    <a:lumMod val="75000"/>
                  </a:schemeClr>
                </a:solidFill>
              </a:rPr>
              <a:t>–					</a:t>
            </a:r>
          </a:p>
          <a:p>
            <a:pPr marL="365760" indent="-914400">
              <a:spcBef>
                <a:spcPts val="0"/>
              </a:spcBef>
              <a:spcAft>
                <a:spcPts val="1800"/>
              </a:spcAft>
              <a:buNone/>
            </a:pPr>
            <a:endParaRPr lang="en-US" sz="3000" dirty="0">
              <a:solidFill>
                <a:schemeClr val="accent2">
                  <a:lumMod val="75000"/>
                </a:schemeClr>
              </a:solidFill>
            </a:endParaRPr>
          </a:p>
          <a:p>
            <a:pPr marL="365760" indent="-914400">
              <a:spcBef>
                <a:spcPts val="0"/>
              </a:spcBef>
              <a:spcAft>
                <a:spcPts val="1800"/>
              </a:spcAft>
              <a:buNone/>
            </a:pPr>
            <a:r>
              <a:rPr lang="en-US" sz="3000" dirty="0"/>
              <a:t>W</a:t>
            </a:r>
            <a:r>
              <a:rPr lang="en-US" sz="3000" dirty="0" smtClean="0"/>
              <a:t>e are to understand this text is telling us by the context from the previous verse, that – </a:t>
            </a:r>
            <a:endParaRPr lang="en-US" sz="3000" dirty="0">
              <a:solidFill>
                <a:schemeClr val="accent2">
                  <a:lumMod val="75000"/>
                </a:schemeClr>
              </a:solidFill>
            </a:endParaRPr>
          </a:p>
          <a:p>
            <a:pPr marL="365760" indent="-914400">
              <a:spcBef>
                <a:spcPts val="0"/>
              </a:spcBef>
              <a:spcAft>
                <a:spcPts val="1800"/>
              </a:spcAft>
              <a:buNone/>
            </a:pPr>
            <a:r>
              <a:rPr lang="en-US" sz="3000" dirty="0" smtClean="0">
                <a:solidFill>
                  <a:schemeClr val="accent2">
                    <a:lumMod val="75000"/>
                  </a:schemeClr>
                </a:solidFill>
              </a:rPr>
              <a:t>When they had accomplished the days </a:t>
            </a:r>
            <a:r>
              <a:rPr lang="en-US" sz="3000" b="1" dirty="0" smtClean="0">
                <a:ln>
                  <a:solidFill>
                    <a:schemeClr val="tx1"/>
                  </a:solidFill>
                </a:ln>
                <a:solidFill>
                  <a:srgbClr val="FB6BEA"/>
                </a:solidFill>
                <a:effectLst>
                  <a:glow rad="101600">
                    <a:srgbClr val="00B050">
                      <a:alpha val="60000"/>
                    </a:srgbClr>
                  </a:glow>
                </a:effectLst>
              </a:rPr>
              <a:t>according to the practice of the festival </a:t>
            </a:r>
            <a:r>
              <a:rPr lang="en-US" sz="3000" b="1" dirty="0" smtClean="0">
                <a:solidFill>
                  <a:srgbClr val="FB6BEA"/>
                </a:solidFill>
              </a:rPr>
              <a:t> (of the Yehudim)... 	</a:t>
            </a:r>
          </a:p>
          <a:p>
            <a:pPr marL="365760" indent="-914400">
              <a:buNone/>
            </a:pPr>
            <a:r>
              <a:rPr lang="en-US" sz="3000" b="1" dirty="0" err="1" smtClean="0">
                <a:solidFill>
                  <a:srgbClr val="0000FF"/>
                </a:solidFill>
              </a:rPr>
              <a:t>Yahusha’s</a:t>
            </a:r>
            <a:r>
              <a:rPr lang="en-US" sz="3000" b="1" dirty="0" smtClean="0">
                <a:solidFill>
                  <a:srgbClr val="FB6BEA"/>
                </a:solidFill>
              </a:rPr>
              <a:t> </a:t>
            </a:r>
            <a:r>
              <a:rPr lang="en-US" sz="3000" dirty="0" smtClean="0"/>
              <a:t>parents had outright left Him behind to be quite frank.</a:t>
            </a:r>
            <a:endParaRPr lang="en-US" sz="3000" dirty="0"/>
          </a:p>
        </p:txBody>
      </p:sp>
      <p:sp>
        <p:nvSpPr>
          <p:cNvPr id="4" name="Slide Number Placeholder 3"/>
          <p:cNvSpPr>
            <a:spLocks noGrp="1"/>
          </p:cNvSpPr>
          <p:nvPr>
            <p:ph type="sldNum" sz="quarter" idx="12"/>
          </p:nvPr>
        </p:nvSpPr>
        <p:spPr>
          <a:xfrm>
            <a:off x="9047022" y="6181150"/>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54</a:t>
            </a:fld>
            <a:endParaRPr lang="en-US" dirty="0">
              <a:solidFill>
                <a:schemeClr val="tx1"/>
              </a:solidFill>
            </a:endParaRPr>
          </a:p>
        </p:txBody>
      </p:sp>
      <p:sp>
        <p:nvSpPr>
          <p:cNvPr id="5" name="Rectangle 4"/>
          <p:cNvSpPr/>
          <p:nvPr/>
        </p:nvSpPr>
        <p:spPr>
          <a:xfrm>
            <a:off x="4049486" y="2591789"/>
            <a:ext cx="2886891" cy="537656"/>
          </a:xfrm>
          <a:prstGeom prst="rect">
            <a:avLst/>
          </a:prstGeom>
          <a:solidFill>
            <a:srgbClr val="FF99FF"/>
          </a:solidFill>
          <a:ln w="28575">
            <a:solidFill>
              <a:srgbClr val="00FF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smtClean="0">
                <a:solidFill>
                  <a:srgbClr val="FF0000"/>
                </a:solidFill>
                <a:latin typeface="Georgia" panose="02040502050405020303" pitchFamily="18" charset="0"/>
              </a:rPr>
              <a:t>DO NOT SAY</a:t>
            </a:r>
            <a:endParaRPr lang="en-US" sz="3200" b="1" dirty="0">
              <a:solidFill>
                <a:srgbClr val="FF0000"/>
              </a:solidFill>
              <a:latin typeface="Georgia" panose="02040502050405020303" pitchFamily="18" charset="0"/>
            </a:endParaRPr>
          </a:p>
        </p:txBody>
      </p:sp>
      <p:sp>
        <p:nvSpPr>
          <p:cNvPr id="6" name="Rectangle 5"/>
          <p:cNvSpPr/>
          <p:nvPr/>
        </p:nvSpPr>
        <p:spPr>
          <a:xfrm>
            <a:off x="4049486" y="3129445"/>
            <a:ext cx="7106194" cy="580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200" b="1" dirty="0" smtClean="0">
                <a:solidFill>
                  <a:srgbClr val="FFC000"/>
                </a:solidFill>
              </a:rPr>
              <a:t>When they had </a:t>
            </a:r>
            <a:r>
              <a:rPr lang="en-US" sz="3200" b="1" u="sng" dirty="0" smtClean="0">
                <a:solidFill>
                  <a:srgbClr val="FFC000"/>
                </a:solidFill>
              </a:rPr>
              <a:t>fulfilled the Torah</a:t>
            </a:r>
            <a:r>
              <a:rPr lang="en-US" sz="3200" b="1" dirty="0" smtClean="0">
                <a:solidFill>
                  <a:srgbClr val="FFC000"/>
                </a:solidFill>
              </a:rPr>
              <a:t>...</a:t>
            </a:r>
            <a:endParaRPr lang="en-US" sz="3200" b="1" dirty="0">
              <a:solidFill>
                <a:srgbClr val="FFC000"/>
              </a:solidFill>
            </a:endParaRPr>
          </a:p>
        </p:txBody>
      </p:sp>
    </p:spTree>
    <p:extLst>
      <p:ext uri="{BB962C8B-B14F-4D97-AF65-F5344CB8AC3E}">
        <p14:creationId xmlns:p14="http://schemas.microsoft.com/office/powerpoint/2010/main" val="4250275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10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1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3" end="3"/>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4" end="4"/>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5922" y="122916"/>
            <a:ext cx="11539715" cy="905784"/>
          </a:xfrm>
          <a:pattFill prst="lgCheck">
            <a:fgClr>
              <a:schemeClr val="bg1">
                <a:lumMod val="85000"/>
              </a:schemeClr>
            </a:fgClr>
            <a:bgClr>
              <a:schemeClr val="bg1"/>
            </a:bgClr>
          </a:pattFill>
          <a:ln w="38100">
            <a:solidFill>
              <a:srgbClr val="0066FF"/>
            </a:solidFill>
          </a:ln>
          <a:effectLst>
            <a:glow rad="228600">
              <a:schemeClr val="accent6">
                <a:satMod val="175000"/>
                <a:alpha val="40000"/>
              </a:schemeClr>
            </a:glow>
          </a:effectLst>
          <a:scene3d>
            <a:camera prst="orthographicFront"/>
            <a:lightRig rig="threePt" dir="t"/>
          </a:scene3d>
          <a:sp3d>
            <a:bevelT w="114300" prst="artDeco"/>
          </a:sp3d>
        </p:spPr>
        <p:txBody>
          <a:bodyPr>
            <a:normAutofit fontScale="90000"/>
            <a:sp3d extrusionH="57150">
              <a:bevelT w="38100" h="38100"/>
            </a:sp3d>
          </a:bodyPr>
          <a:lstStyle/>
          <a:p>
            <a:pPr algn="ctr"/>
            <a:r>
              <a:rPr lang="en-US" dirty="0">
                <a:solidFill>
                  <a:prstClr val="black"/>
                </a:solidFill>
              </a:rPr>
              <a:t>Just a trivial accident? </a:t>
            </a:r>
            <a:r>
              <a:rPr lang="en-US" b="1" dirty="0" smtClean="0">
                <a:solidFill>
                  <a:srgbClr val="FF0000"/>
                </a:solidFill>
                <a:effectLst>
                  <a:outerShdw blurRad="50800" dist="38100" algn="l" rotWithShape="0">
                    <a:prstClr val="black">
                      <a:alpha val="40000"/>
                    </a:prstClr>
                  </a:outerShdw>
                </a:effectLst>
              </a:rPr>
              <a:t>Or</a:t>
            </a:r>
            <a:r>
              <a:rPr lang="en-US" dirty="0" smtClean="0">
                <a:solidFill>
                  <a:prstClr val="black"/>
                </a:solidFill>
                <a:effectLst>
                  <a:outerShdw blurRad="50800" dist="38100" algn="l" rotWithShape="0">
                    <a:prstClr val="black">
                      <a:alpha val="40000"/>
                    </a:prstClr>
                  </a:outerShdw>
                </a:effectLst>
              </a:rPr>
              <a:t> </a:t>
            </a:r>
            <a:r>
              <a:rPr lang="en-US" u="sng" dirty="0">
                <a:solidFill>
                  <a:srgbClr val="0000FF"/>
                </a:solidFill>
                <a:effectLst>
                  <a:outerShdw blurRad="50800" dist="38100" algn="l" rotWithShape="0">
                    <a:prstClr val="black">
                      <a:alpha val="40000"/>
                    </a:prstClr>
                  </a:outerShdw>
                </a:effectLst>
                <a:latin typeface="Cooper Black" panose="0208090404030B020404" pitchFamily="18" charset="0"/>
              </a:rPr>
              <a:t>Torah </a:t>
            </a:r>
            <a:r>
              <a:rPr lang="en-US" u="sng" dirty="0" smtClean="0">
                <a:solidFill>
                  <a:srgbClr val="0000FF"/>
                </a:solidFill>
                <a:effectLst>
                  <a:outerShdw blurRad="50800" dist="38100" algn="l" rotWithShape="0">
                    <a:prstClr val="black">
                      <a:alpha val="40000"/>
                    </a:prstClr>
                  </a:outerShdw>
                </a:effectLst>
                <a:latin typeface="Cooper Black" panose="0208090404030B020404" pitchFamily="18" charset="0"/>
              </a:rPr>
              <a:t>Fulfillment</a:t>
            </a:r>
            <a:r>
              <a:rPr lang="en-US" dirty="0" smtClean="0">
                <a:solidFill>
                  <a:srgbClr val="0000FF"/>
                </a:solidFill>
                <a:effectLst>
                  <a:outerShdw blurRad="50800" dist="38100" algn="l" rotWithShape="0">
                    <a:prstClr val="black">
                      <a:alpha val="40000"/>
                    </a:prstClr>
                  </a:outerShdw>
                </a:effectLst>
                <a:latin typeface="Cooper Black" panose="0208090404030B020404" pitchFamily="18" charset="0"/>
              </a:rPr>
              <a:t>?</a:t>
            </a:r>
            <a:endParaRPr lang="en-US" dirty="0">
              <a:solidFill>
                <a:srgbClr val="0000FF"/>
              </a:solidFill>
              <a:effectLst>
                <a:outerShdw blurRad="50800" dist="38100" algn="l" rotWithShape="0">
                  <a:prstClr val="black">
                    <a:alpha val="40000"/>
                  </a:prstClr>
                </a:outerShdw>
              </a:effectLst>
              <a:latin typeface="Cooper Black" panose="0208090404030B020404" pitchFamily="18" charset="0"/>
            </a:endParaRPr>
          </a:p>
        </p:txBody>
      </p:sp>
      <p:sp>
        <p:nvSpPr>
          <p:cNvPr id="3" name="Content Placeholder 2"/>
          <p:cNvSpPr>
            <a:spLocks noGrp="1"/>
          </p:cNvSpPr>
          <p:nvPr>
            <p:ph idx="1"/>
          </p:nvPr>
        </p:nvSpPr>
        <p:spPr>
          <a:xfrm>
            <a:off x="274749" y="1174174"/>
            <a:ext cx="11642501" cy="5486402"/>
          </a:xfrm>
          <a:gradFill>
            <a:gsLst>
              <a:gs pos="44000">
                <a:srgbClr val="FFFF00"/>
              </a:gs>
              <a:gs pos="50000">
                <a:schemeClr val="bg2">
                  <a:tint val="98000"/>
                  <a:satMod val="130000"/>
                  <a:shade val="90000"/>
                  <a:lumMod val="103000"/>
                </a:schemeClr>
              </a:gs>
              <a:gs pos="100000">
                <a:schemeClr val="bg2">
                  <a:shade val="63000"/>
                  <a:satMod val="120000"/>
                </a:schemeClr>
              </a:gs>
            </a:gsLst>
            <a:lin ang="4200000" scaled="0"/>
          </a:gradFill>
          <a:scene3d>
            <a:camera prst="orthographicFront"/>
            <a:lightRig rig="threePt" dir="t"/>
          </a:scene3d>
          <a:sp3d>
            <a:bevelT w="114300" prst="artDeco"/>
          </a:sp3d>
        </p:spPr>
        <p:txBody>
          <a:bodyPr lIns="182880" tIns="182880">
            <a:normAutofit fontScale="92500" lnSpcReduction="10000"/>
            <a:sp3d extrusionH="57150">
              <a:bevelT w="38100" h="38100"/>
            </a:sp3d>
          </a:bodyPr>
          <a:lstStyle/>
          <a:p>
            <a:pPr>
              <a:spcBef>
                <a:spcPts val="0"/>
              </a:spcBef>
              <a:spcAft>
                <a:spcPts val="1200"/>
              </a:spcAft>
            </a:pPr>
            <a:r>
              <a:rPr lang="en-US" dirty="0" smtClean="0"/>
              <a:t>When </a:t>
            </a:r>
            <a:r>
              <a:rPr lang="en-US" b="1" dirty="0" err="1" smtClean="0">
                <a:solidFill>
                  <a:srgbClr val="0000FF"/>
                </a:solidFill>
              </a:rPr>
              <a:t>Yahusha’s</a:t>
            </a:r>
            <a:r>
              <a:rPr lang="en-US" dirty="0" smtClean="0"/>
              <a:t> earthly parents </a:t>
            </a:r>
            <a:r>
              <a:rPr lang="en-US" dirty="0" smtClean="0">
                <a:latin typeface="Arial Black" pitchFamily="34" charset="0"/>
              </a:rPr>
              <a:t>“FORGOT” </a:t>
            </a:r>
            <a:r>
              <a:rPr lang="en-US" dirty="0" smtClean="0"/>
              <a:t>about </a:t>
            </a:r>
            <a:r>
              <a:rPr lang="en-US" b="1" dirty="0" smtClean="0">
                <a:solidFill>
                  <a:srgbClr val="0000FF"/>
                </a:solidFill>
              </a:rPr>
              <a:t>Yahusha</a:t>
            </a:r>
            <a:r>
              <a:rPr lang="en-US" dirty="0" smtClean="0">
                <a:solidFill>
                  <a:srgbClr val="0000CC"/>
                </a:solidFill>
              </a:rPr>
              <a:t> </a:t>
            </a:r>
            <a:r>
              <a:rPr lang="en-US" dirty="0" smtClean="0"/>
              <a:t>and left on their return home journey, </a:t>
            </a:r>
            <a:r>
              <a:rPr lang="en-US" u="sng" dirty="0" smtClean="0">
                <a:solidFill>
                  <a:srgbClr val="FF0000"/>
                </a:solidFill>
              </a:rPr>
              <a:t>was this just a coincidental act of forgetfulness</a:t>
            </a:r>
            <a:r>
              <a:rPr lang="en-US" dirty="0" smtClean="0">
                <a:solidFill>
                  <a:srgbClr val="FF0000"/>
                </a:solidFill>
              </a:rPr>
              <a:t>, 																										</a:t>
            </a:r>
          </a:p>
          <a:p>
            <a:pPr>
              <a:spcBef>
                <a:spcPts val="0"/>
              </a:spcBef>
              <a:spcAft>
                <a:spcPts val="1200"/>
              </a:spcAft>
            </a:pPr>
            <a:r>
              <a:rPr lang="en-US" i="1" dirty="0" smtClean="0">
                <a:solidFill>
                  <a:srgbClr val="C00000"/>
                </a:solidFill>
              </a:rPr>
              <a:t>Wording this differently – </a:t>
            </a:r>
            <a:r>
              <a:rPr lang="en-US" dirty="0" smtClean="0"/>
              <a:t/>
            </a:r>
            <a:br>
              <a:rPr lang="en-US" dirty="0" smtClean="0"/>
            </a:br>
            <a:r>
              <a:rPr lang="en-US" dirty="0" smtClean="0"/>
              <a:t>When </a:t>
            </a:r>
            <a:r>
              <a:rPr lang="en-US" b="1" dirty="0">
                <a:solidFill>
                  <a:srgbClr val="0000FF"/>
                </a:solidFill>
              </a:rPr>
              <a:t>Y</a:t>
            </a:r>
            <a:r>
              <a:rPr lang="en-US" b="1" dirty="0" smtClean="0">
                <a:solidFill>
                  <a:srgbClr val="0000FF"/>
                </a:solidFill>
              </a:rPr>
              <a:t>ahusha</a:t>
            </a:r>
            <a:r>
              <a:rPr lang="en-US" dirty="0" smtClean="0"/>
              <a:t> was found by His parents in the Tabernacle, what was </a:t>
            </a:r>
            <a:r>
              <a:rPr lang="en-US" b="1" dirty="0" err="1">
                <a:solidFill>
                  <a:srgbClr val="0000FF"/>
                </a:solidFill>
              </a:rPr>
              <a:t>Y</a:t>
            </a:r>
            <a:r>
              <a:rPr lang="en-US" b="1" dirty="0" err="1" smtClean="0">
                <a:solidFill>
                  <a:srgbClr val="0000FF"/>
                </a:solidFill>
              </a:rPr>
              <a:t>ahusha’s</a:t>
            </a:r>
            <a:r>
              <a:rPr lang="en-US" dirty="0" smtClean="0"/>
              <a:t> response, and does it correspond to the teachings found in the </a:t>
            </a:r>
            <a:r>
              <a:rPr lang="en-US" b="1" dirty="0" smtClean="0">
                <a:solidFill>
                  <a:srgbClr val="0000FF"/>
                </a:solidFill>
              </a:rPr>
              <a:t>Torah? </a:t>
            </a:r>
          </a:p>
          <a:p>
            <a:pPr>
              <a:spcBef>
                <a:spcPts val="0"/>
              </a:spcBef>
              <a:spcAft>
                <a:spcPts val="4200"/>
              </a:spcAft>
            </a:pPr>
            <a:r>
              <a:rPr lang="en-US" b="1" dirty="0" smtClean="0">
                <a:solidFill>
                  <a:srgbClr val="FF0000"/>
                </a:solidFill>
              </a:rPr>
              <a:t>Again – </a:t>
            </a:r>
            <a:r>
              <a:rPr lang="en-US" dirty="0" smtClean="0"/>
              <a:t>When </a:t>
            </a:r>
            <a:r>
              <a:rPr lang="en-US" b="1" dirty="0" smtClean="0">
                <a:solidFill>
                  <a:srgbClr val="0000FF"/>
                </a:solidFill>
              </a:rPr>
              <a:t>Yahusha</a:t>
            </a:r>
            <a:r>
              <a:rPr lang="en-US" dirty="0" smtClean="0"/>
              <a:t> was found, “</a:t>
            </a:r>
            <a:r>
              <a:rPr lang="en-US" b="1" u="sng" dirty="0" smtClean="0"/>
              <a:t>after three days</a:t>
            </a:r>
            <a:r>
              <a:rPr lang="en-US" b="1" dirty="0" smtClean="0"/>
              <a:t>”</a:t>
            </a:r>
            <a:r>
              <a:rPr lang="en-US" dirty="0" smtClean="0"/>
              <a:t> </a:t>
            </a:r>
            <a:r>
              <a:rPr lang="en-US" dirty="0" smtClean="0">
                <a:solidFill>
                  <a:srgbClr val="00B050"/>
                </a:solidFill>
              </a:rPr>
              <a:t>(Luke 2:36),</a:t>
            </a:r>
            <a:r>
              <a:rPr lang="en-US" dirty="0" smtClean="0">
                <a:solidFill>
                  <a:srgbClr val="008080"/>
                </a:solidFill>
              </a:rPr>
              <a:t> </a:t>
            </a:r>
            <a:r>
              <a:rPr lang="en-US" b="1" u="sng" dirty="0" smtClean="0">
                <a:solidFill>
                  <a:srgbClr val="008080"/>
                </a:solidFill>
              </a:rPr>
              <a:t>witnessing of His Father’s will in the Tabernacle</a:t>
            </a:r>
            <a:r>
              <a:rPr lang="en-US" b="1" dirty="0" smtClean="0">
                <a:solidFill>
                  <a:srgbClr val="008080"/>
                </a:solidFill>
              </a:rPr>
              <a:t>, </a:t>
            </a:r>
            <a:r>
              <a:rPr lang="en-US" dirty="0" smtClean="0"/>
              <a:t>was He appropriately –</a:t>
            </a:r>
          </a:p>
          <a:p>
            <a:pPr marL="0" indent="0">
              <a:spcBef>
                <a:spcPts val="0"/>
              </a:spcBef>
              <a:spcAft>
                <a:spcPts val="4200"/>
              </a:spcAft>
              <a:buNone/>
            </a:pPr>
            <a:endParaRPr lang="en-US" dirty="0"/>
          </a:p>
          <a:p>
            <a:pPr>
              <a:spcBef>
                <a:spcPts val="0"/>
              </a:spcBef>
              <a:spcAft>
                <a:spcPts val="4200"/>
              </a:spcAft>
            </a:pPr>
            <a:r>
              <a:rPr lang="en-US" dirty="0" smtClean="0"/>
              <a:t> </a:t>
            </a:r>
            <a:r>
              <a:rPr lang="en-US" dirty="0" smtClean="0">
                <a:solidFill>
                  <a:srgbClr val="008080"/>
                </a:solidFill>
                <a:latin typeface="Georgia" panose="02040502050405020303" pitchFamily="18" charset="0"/>
              </a:rPr>
              <a:t>John 1:1</a:t>
            </a:r>
            <a:r>
              <a:rPr lang="en-US" dirty="0">
                <a:solidFill>
                  <a:prstClr val="black"/>
                </a:solidFill>
                <a:latin typeface="Georgia" panose="02040502050405020303" pitchFamily="18" charset="0"/>
              </a:rPr>
              <a:t>	</a:t>
            </a:r>
            <a:r>
              <a:rPr lang="en-US" dirty="0" smtClean="0">
                <a:solidFill>
                  <a:schemeClr val="accent2">
                    <a:lumMod val="75000"/>
                  </a:schemeClr>
                </a:solidFill>
                <a:latin typeface="Georgia" panose="02040502050405020303" pitchFamily="18" charset="0"/>
              </a:rPr>
              <a:t>In </a:t>
            </a:r>
            <a:r>
              <a:rPr lang="en-US" dirty="0">
                <a:solidFill>
                  <a:schemeClr val="accent2">
                    <a:lumMod val="75000"/>
                  </a:schemeClr>
                </a:solidFill>
                <a:latin typeface="Georgia" panose="02040502050405020303" pitchFamily="18" charset="0"/>
              </a:rPr>
              <a:t>the beginning was </a:t>
            </a:r>
            <a:r>
              <a:rPr lang="en-US" b="1" dirty="0">
                <a:solidFill>
                  <a:srgbClr val="0000FF"/>
                </a:solidFill>
                <a:latin typeface="Georgia" panose="02040502050405020303" pitchFamily="18" charset="0"/>
              </a:rPr>
              <a:t>the </a:t>
            </a:r>
            <a:r>
              <a:rPr lang="en-US" b="1" dirty="0">
                <a:solidFill>
                  <a:srgbClr val="0000FF"/>
                </a:solidFill>
                <a:effectLst>
                  <a:outerShdw blurRad="50800" dist="38100" algn="l" rotWithShape="0">
                    <a:prstClr val="black">
                      <a:alpha val="40000"/>
                    </a:prstClr>
                  </a:outerShdw>
                </a:effectLst>
                <a:latin typeface="Georgia" panose="02040502050405020303" pitchFamily="18" charset="0"/>
              </a:rPr>
              <a:t>Word</a:t>
            </a:r>
            <a:r>
              <a:rPr lang="en-US" b="1" dirty="0">
                <a:solidFill>
                  <a:srgbClr val="0000FF"/>
                </a:solidFill>
                <a:latin typeface="Georgia" panose="02040502050405020303" pitchFamily="18" charset="0"/>
              </a:rPr>
              <a:t>, </a:t>
            </a:r>
            <a:r>
              <a:rPr lang="en-US" dirty="0">
                <a:solidFill>
                  <a:schemeClr val="accent2">
                    <a:lumMod val="75000"/>
                  </a:schemeClr>
                </a:solidFill>
                <a:latin typeface="Georgia" panose="02040502050405020303" pitchFamily="18" charset="0"/>
              </a:rPr>
              <a:t>and </a:t>
            </a:r>
            <a:r>
              <a:rPr lang="en-US" b="1" dirty="0">
                <a:solidFill>
                  <a:srgbClr val="0000FF"/>
                </a:solidFill>
                <a:latin typeface="Georgia" panose="02040502050405020303" pitchFamily="18" charset="0"/>
              </a:rPr>
              <a:t>the </a:t>
            </a:r>
            <a:r>
              <a:rPr lang="en-US" b="1" dirty="0">
                <a:solidFill>
                  <a:srgbClr val="0000FF"/>
                </a:solidFill>
                <a:effectLst>
                  <a:outerShdw blurRad="50800" dist="38100" algn="l" rotWithShape="0">
                    <a:prstClr val="black">
                      <a:alpha val="40000"/>
                    </a:prstClr>
                  </a:outerShdw>
                </a:effectLst>
                <a:latin typeface="Georgia" panose="02040502050405020303" pitchFamily="18" charset="0"/>
              </a:rPr>
              <a:t>Word</a:t>
            </a:r>
            <a:r>
              <a:rPr lang="en-US" b="1" dirty="0">
                <a:solidFill>
                  <a:srgbClr val="0000FF"/>
                </a:solidFill>
                <a:latin typeface="Georgia" panose="02040502050405020303" pitchFamily="18" charset="0"/>
              </a:rPr>
              <a:t> </a:t>
            </a:r>
            <a:r>
              <a:rPr lang="en-US" dirty="0">
                <a:solidFill>
                  <a:schemeClr val="accent2">
                    <a:lumMod val="75000"/>
                  </a:schemeClr>
                </a:solidFill>
                <a:latin typeface="Georgia" panose="02040502050405020303" pitchFamily="18" charset="0"/>
              </a:rPr>
              <a:t>was with Elohim, and </a:t>
            </a:r>
            <a:r>
              <a:rPr lang="en-US" b="1" dirty="0">
                <a:solidFill>
                  <a:srgbClr val="0000FF"/>
                </a:solidFill>
                <a:latin typeface="Georgia" panose="02040502050405020303" pitchFamily="18" charset="0"/>
              </a:rPr>
              <a:t>the </a:t>
            </a:r>
            <a:r>
              <a:rPr lang="en-US" b="1" dirty="0">
                <a:solidFill>
                  <a:srgbClr val="0000FF"/>
                </a:solidFill>
                <a:effectLst>
                  <a:outerShdw blurRad="50800" dist="38100" algn="l" rotWithShape="0">
                    <a:prstClr val="black">
                      <a:alpha val="40000"/>
                    </a:prstClr>
                  </a:outerShdw>
                </a:effectLst>
                <a:latin typeface="Georgia" panose="02040502050405020303" pitchFamily="18" charset="0"/>
              </a:rPr>
              <a:t>Word</a:t>
            </a:r>
            <a:r>
              <a:rPr lang="en-US" b="1" dirty="0">
                <a:solidFill>
                  <a:srgbClr val="0000FF"/>
                </a:solidFill>
                <a:latin typeface="Georgia" panose="02040502050405020303" pitchFamily="18" charset="0"/>
              </a:rPr>
              <a:t> </a:t>
            </a:r>
            <a:r>
              <a:rPr lang="en-US" b="1" i="1" dirty="0">
                <a:solidFill>
                  <a:srgbClr val="9900CC"/>
                </a:solidFill>
                <a:latin typeface="Georgia" panose="02040502050405020303" pitchFamily="18" charset="0"/>
              </a:rPr>
              <a:t>was Elohim.</a:t>
            </a:r>
            <a:endParaRPr lang="en-US" b="1" i="1" dirty="0">
              <a:solidFill>
                <a:srgbClr val="9900CC"/>
              </a:solidFill>
            </a:endParaRPr>
          </a:p>
        </p:txBody>
      </p:sp>
      <p:cxnSp>
        <p:nvCxnSpPr>
          <p:cNvPr id="5" name="Straight Arrow Connector 4"/>
          <p:cNvCxnSpPr/>
          <p:nvPr/>
        </p:nvCxnSpPr>
        <p:spPr>
          <a:xfrm flipH="1">
            <a:off x="6598227" y="5364269"/>
            <a:ext cx="82104" cy="584087"/>
          </a:xfrm>
          <a:prstGeom prst="straightConnector1">
            <a:avLst/>
          </a:prstGeom>
          <a:ln w="76200">
            <a:solidFill>
              <a:srgbClr val="FF0000"/>
            </a:solidFill>
            <a:headEnd type="none" w="med" len="med"/>
            <a:tailEnd type="arrow"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9067804" y="6190094"/>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55</a:t>
            </a:fld>
            <a:endParaRPr lang="en-US" dirty="0">
              <a:solidFill>
                <a:schemeClr val="tx1"/>
              </a:solidFill>
            </a:endParaRPr>
          </a:p>
        </p:txBody>
      </p:sp>
      <p:sp>
        <p:nvSpPr>
          <p:cNvPr id="6" name="Rectangle 5"/>
          <p:cNvSpPr/>
          <p:nvPr/>
        </p:nvSpPr>
        <p:spPr>
          <a:xfrm>
            <a:off x="1932280" y="2199676"/>
            <a:ext cx="8375510" cy="457200"/>
          </a:xfrm>
          <a:prstGeom prst="rect">
            <a:avLst/>
          </a:prstGeom>
          <a:gradFill>
            <a:gsLst>
              <a:gs pos="33000">
                <a:srgbClr val="34E9FC"/>
              </a:gs>
              <a:gs pos="50000">
                <a:schemeClr val="bg2">
                  <a:tint val="98000"/>
                  <a:satMod val="130000"/>
                  <a:shade val="90000"/>
                  <a:lumMod val="103000"/>
                </a:schemeClr>
              </a:gs>
              <a:gs pos="100000">
                <a:schemeClr val="bg2">
                  <a:shade val="63000"/>
                  <a:satMod val="120000"/>
                </a:schemeClr>
              </a:gs>
            </a:gsLst>
            <a:lin ang="54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a:ln>
                  <a:solidFill>
                    <a:srgbClr val="00FF00"/>
                  </a:solidFill>
                </a:ln>
                <a:solidFill>
                  <a:prstClr val="black"/>
                </a:solidFill>
              </a:rPr>
              <a:t>o</a:t>
            </a:r>
            <a:r>
              <a:rPr lang="en-US" sz="3200" b="1" dirty="0" smtClean="0">
                <a:ln>
                  <a:solidFill>
                    <a:srgbClr val="00FF00"/>
                  </a:solidFill>
                </a:ln>
                <a:solidFill>
                  <a:prstClr val="black"/>
                </a:solidFill>
              </a:rPr>
              <a:t>r  was  </a:t>
            </a:r>
            <a:r>
              <a:rPr lang="en-US" sz="3200" b="1" dirty="0">
                <a:ln>
                  <a:solidFill>
                    <a:srgbClr val="00FF00"/>
                  </a:solidFill>
                </a:ln>
                <a:solidFill>
                  <a:prstClr val="black"/>
                </a:solidFill>
              </a:rPr>
              <a:t>the </a:t>
            </a:r>
            <a:r>
              <a:rPr lang="en-US" sz="3200" b="1" dirty="0" smtClean="0">
                <a:ln>
                  <a:solidFill>
                    <a:srgbClr val="00FF00"/>
                  </a:solidFill>
                </a:ln>
                <a:solidFill>
                  <a:prstClr val="black"/>
                </a:solidFill>
              </a:rPr>
              <a:t> Torah  </a:t>
            </a:r>
            <a:r>
              <a:rPr lang="en-US" sz="3200" b="1" i="1" dirty="0" smtClean="0">
                <a:ln>
                  <a:solidFill>
                    <a:srgbClr val="00FF00"/>
                  </a:solidFill>
                </a:ln>
                <a:solidFill>
                  <a:srgbClr val="C00000"/>
                </a:solidFill>
              </a:rPr>
              <a:t>deliberately </a:t>
            </a:r>
            <a:r>
              <a:rPr lang="en-US" sz="3200" b="1" dirty="0" smtClean="0">
                <a:ln>
                  <a:solidFill>
                    <a:srgbClr val="00FF00"/>
                  </a:solidFill>
                </a:ln>
                <a:solidFill>
                  <a:prstClr val="black"/>
                </a:solidFill>
              </a:rPr>
              <a:t> being  fulfilled</a:t>
            </a:r>
            <a:r>
              <a:rPr lang="en-US" sz="3200" b="1" dirty="0">
                <a:ln>
                  <a:solidFill>
                    <a:srgbClr val="00FF00"/>
                  </a:solidFill>
                </a:ln>
                <a:solidFill>
                  <a:prstClr val="black"/>
                </a:solidFill>
              </a:rPr>
              <a:t>?</a:t>
            </a:r>
            <a:endParaRPr lang="en-US" sz="3200" b="1" dirty="0">
              <a:ln>
                <a:solidFill>
                  <a:srgbClr val="00FF00"/>
                </a:solidFill>
              </a:ln>
            </a:endParaRPr>
          </a:p>
        </p:txBody>
      </p:sp>
      <p:sp>
        <p:nvSpPr>
          <p:cNvPr id="7" name="Rectangle 6"/>
          <p:cNvSpPr/>
          <p:nvPr/>
        </p:nvSpPr>
        <p:spPr>
          <a:xfrm>
            <a:off x="3432313" y="4715621"/>
            <a:ext cx="4629977" cy="700603"/>
          </a:xfrm>
          <a:prstGeom prst="rect">
            <a:avLst/>
          </a:prstGeom>
          <a:pattFill prst="pct20">
            <a:fgClr>
              <a:schemeClr val="accent1"/>
            </a:fgClr>
            <a:bgClr>
              <a:schemeClr val="bg1"/>
            </a:bgClr>
          </a:patt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nSpc>
                <a:spcPct val="90000"/>
              </a:lnSpc>
              <a:spcAft>
                <a:spcPts val="4200"/>
              </a:spcAft>
            </a:pPr>
            <a:r>
              <a:rPr lang="en-US" sz="4400" b="1" dirty="0">
                <a:ln>
                  <a:solidFill>
                    <a:srgbClr val="FF3399"/>
                  </a:solidFill>
                </a:ln>
                <a:solidFill>
                  <a:srgbClr val="0000FF"/>
                </a:solidFill>
                <a:effectLst>
                  <a:glow rad="101600">
                    <a:schemeClr val="accent1">
                      <a:satMod val="175000"/>
                      <a:alpha val="40000"/>
                    </a:schemeClr>
                  </a:glow>
                  <a:outerShdw blurRad="50800" dist="38100" algn="l" rotWithShape="0">
                    <a:prstClr val="black">
                      <a:alpha val="40000"/>
                    </a:prstClr>
                  </a:outerShdw>
                </a:effectLst>
              </a:rPr>
              <a:t>“Living the Torah?”</a:t>
            </a:r>
            <a:endParaRPr lang="en-US" sz="4400" dirty="0">
              <a:ln>
                <a:solidFill>
                  <a:srgbClr val="FF3399"/>
                </a:solidFill>
              </a:ln>
              <a:solidFill>
                <a:srgbClr val="00B050"/>
              </a:solidFill>
              <a:effectLst>
                <a:glow rad="101600">
                  <a:schemeClr val="accent1">
                    <a:satMod val="175000"/>
                    <a:alpha val="40000"/>
                  </a:schemeClr>
                </a:glow>
                <a:outerShdw blurRad="50800" dist="38100" algn="l" rotWithShape="0">
                  <a:prstClr val="black">
                    <a:alpha val="40000"/>
                  </a:prstClr>
                </a:outerShdw>
              </a:effectLst>
            </a:endParaRPr>
          </a:p>
        </p:txBody>
      </p:sp>
      <p:grpSp>
        <p:nvGrpSpPr>
          <p:cNvPr id="12" name="Group 11"/>
          <p:cNvGrpSpPr/>
          <p:nvPr/>
        </p:nvGrpSpPr>
        <p:grpSpPr>
          <a:xfrm>
            <a:off x="1170890" y="4705230"/>
            <a:ext cx="2513214" cy="1111421"/>
            <a:chOff x="1170890" y="4653275"/>
            <a:chExt cx="2513214" cy="1111421"/>
          </a:xfrm>
        </p:grpSpPr>
        <p:cxnSp>
          <p:nvCxnSpPr>
            <p:cNvPr id="10" name="Straight Arrow Connector 9"/>
            <p:cNvCxnSpPr/>
            <p:nvPr/>
          </p:nvCxnSpPr>
          <p:spPr>
            <a:xfrm flipV="1">
              <a:off x="2001078" y="5049079"/>
              <a:ext cx="1683026" cy="106017"/>
            </a:xfrm>
            <a:prstGeom prst="straightConnector1">
              <a:avLst/>
            </a:prstGeom>
            <a:ln w="76200">
              <a:solidFill>
                <a:srgbClr val="CC0099"/>
              </a:solidFill>
              <a:headEnd type="none" w="med" len="med"/>
              <a:tailEnd type="arrow"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8" name="Explosion 1 7"/>
            <p:cNvSpPr/>
            <p:nvPr/>
          </p:nvSpPr>
          <p:spPr>
            <a:xfrm>
              <a:off x="1170890" y="4653275"/>
              <a:ext cx="1457739" cy="1111421"/>
            </a:xfrm>
            <a:prstGeom prst="irregularSeal1">
              <a:avLst/>
            </a:prstGeom>
            <a:solidFill>
              <a:srgbClr val="CC0099"/>
            </a:solidFill>
            <a:ln w="57150">
              <a:solidFill>
                <a:srgbClr val="0000CC"/>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grpSp>
    </p:spTree>
    <p:extLst>
      <p:ext uri="{BB962C8B-B14F-4D97-AF65-F5344CB8AC3E}">
        <p14:creationId xmlns:p14="http://schemas.microsoft.com/office/powerpoint/2010/main" val="3289772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1"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34" presetClass="emph" presetSubtype="0" fill="hold" grpId="0" nodeType="withEffect">
                                  <p:stCondLst>
                                    <p:cond delay="500"/>
                                  </p:stCondLst>
                                  <p:iterate type="lt">
                                    <p:tmPct val="10000"/>
                                  </p:iterate>
                                  <p:childTnLst>
                                    <p:animMotion origin="layout" path="M 0.0 0.0 L 0.0 -0.07213" pathEditMode="relative" ptsTypes="">
                                      <p:cBhvr>
                                        <p:cTn id="22" dur="500" accel="50000" decel="50000" autoRev="1" fill="hold">
                                          <p:stCondLst>
                                            <p:cond delay="0"/>
                                          </p:stCondLst>
                                        </p:cTn>
                                        <p:tgtEl>
                                          <p:spTgt spid="6"/>
                                        </p:tgtEl>
                                        <p:attrNameLst>
                                          <p:attrName>ppt_x</p:attrName>
                                          <p:attrName>ppt_y</p:attrName>
                                        </p:attrNameLst>
                                      </p:cBhvr>
                                    </p:animMotion>
                                    <p:animRot by="1500000">
                                      <p:cBhvr>
                                        <p:cTn id="23" dur="250" fill="hold">
                                          <p:stCondLst>
                                            <p:cond delay="0"/>
                                          </p:stCondLst>
                                        </p:cTn>
                                        <p:tgtEl>
                                          <p:spTgt spid="6"/>
                                        </p:tgtEl>
                                        <p:attrNameLst>
                                          <p:attrName>r</p:attrName>
                                        </p:attrNameLst>
                                      </p:cBhvr>
                                    </p:animRot>
                                    <p:animRot by="-1500000">
                                      <p:cBhvr>
                                        <p:cTn id="24" dur="250" fill="hold">
                                          <p:stCondLst>
                                            <p:cond delay="250"/>
                                          </p:stCondLst>
                                        </p:cTn>
                                        <p:tgtEl>
                                          <p:spTgt spid="6"/>
                                        </p:tgtEl>
                                        <p:attrNameLst>
                                          <p:attrName>r</p:attrName>
                                        </p:attrNameLst>
                                      </p:cBhvr>
                                    </p:animRot>
                                    <p:animRot by="-1500000">
                                      <p:cBhvr>
                                        <p:cTn id="25" dur="250" fill="hold">
                                          <p:stCondLst>
                                            <p:cond delay="500"/>
                                          </p:stCondLst>
                                        </p:cTn>
                                        <p:tgtEl>
                                          <p:spTgt spid="6"/>
                                        </p:tgtEl>
                                        <p:attrNameLst>
                                          <p:attrName>r</p:attrName>
                                        </p:attrNameLst>
                                      </p:cBhvr>
                                    </p:animRot>
                                    <p:animRot by="1500000">
                                      <p:cBhvr>
                                        <p:cTn id="26" dur="250" fill="hold">
                                          <p:stCondLst>
                                            <p:cond delay="750"/>
                                          </p:stCondLst>
                                        </p:cTn>
                                        <p:tgtEl>
                                          <p:spTgt spid="6"/>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barn(inVertical)">
                                      <p:cBhvr>
                                        <p:cTn id="31" dur="125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circle(in)">
                                      <p:cBhvr>
                                        <p:cTn id="36" dur="2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80">
                                          <p:stCondLst>
                                            <p:cond delay="0"/>
                                          </p:stCondLst>
                                        </p:cTn>
                                        <p:tgtEl>
                                          <p:spTgt spid="12"/>
                                        </p:tgtEl>
                                      </p:cBhvr>
                                    </p:animEffect>
                                    <p:anim calcmode="lin" valueType="num">
                                      <p:cBhvr>
                                        <p:cTn id="4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7" dur="26">
                                          <p:stCondLst>
                                            <p:cond delay="650"/>
                                          </p:stCondLst>
                                        </p:cTn>
                                        <p:tgtEl>
                                          <p:spTgt spid="12"/>
                                        </p:tgtEl>
                                      </p:cBhvr>
                                      <p:to x="100000" y="60000"/>
                                    </p:animScale>
                                    <p:animScale>
                                      <p:cBhvr>
                                        <p:cTn id="48" dur="166" decel="50000">
                                          <p:stCondLst>
                                            <p:cond delay="676"/>
                                          </p:stCondLst>
                                        </p:cTn>
                                        <p:tgtEl>
                                          <p:spTgt spid="12"/>
                                        </p:tgtEl>
                                      </p:cBhvr>
                                      <p:to x="100000" y="100000"/>
                                    </p:animScale>
                                    <p:animScale>
                                      <p:cBhvr>
                                        <p:cTn id="49" dur="26">
                                          <p:stCondLst>
                                            <p:cond delay="1312"/>
                                          </p:stCondLst>
                                        </p:cTn>
                                        <p:tgtEl>
                                          <p:spTgt spid="12"/>
                                        </p:tgtEl>
                                      </p:cBhvr>
                                      <p:to x="100000" y="80000"/>
                                    </p:animScale>
                                    <p:animScale>
                                      <p:cBhvr>
                                        <p:cTn id="50" dur="166" decel="50000">
                                          <p:stCondLst>
                                            <p:cond delay="1338"/>
                                          </p:stCondLst>
                                        </p:cTn>
                                        <p:tgtEl>
                                          <p:spTgt spid="12"/>
                                        </p:tgtEl>
                                      </p:cBhvr>
                                      <p:to x="100000" y="100000"/>
                                    </p:animScale>
                                    <p:animScale>
                                      <p:cBhvr>
                                        <p:cTn id="51" dur="26">
                                          <p:stCondLst>
                                            <p:cond delay="1642"/>
                                          </p:stCondLst>
                                        </p:cTn>
                                        <p:tgtEl>
                                          <p:spTgt spid="12"/>
                                        </p:tgtEl>
                                      </p:cBhvr>
                                      <p:to x="100000" y="90000"/>
                                    </p:animScale>
                                    <p:animScale>
                                      <p:cBhvr>
                                        <p:cTn id="52" dur="166" decel="50000">
                                          <p:stCondLst>
                                            <p:cond delay="1668"/>
                                          </p:stCondLst>
                                        </p:cTn>
                                        <p:tgtEl>
                                          <p:spTgt spid="12"/>
                                        </p:tgtEl>
                                      </p:cBhvr>
                                      <p:to x="100000" y="100000"/>
                                    </p:animScale>
                                    <p:animScale>
                                      <p:cBhvr>
                                        <p:cTn id="53" dur="26">
                                          <p:stCondLst>
                                            <p:cond delay="1808"/>
                                          </p:stCondLst>
                                        </p:cTn>
                                        <p:tgtEl>
                                          <p:spTgt spid="12"/>
                                        </p:tgtEl>
                                      </p:cBhvr>
                                      <p:to x="100000" y="95000"/>
                                    </p:animScale>
                                    <p:animScale>
                                      <p:cBhvr>
                                        <p:cTn id="54" dur="166" decel="50000">
                                          <p:stCondLst>
                                            <p:cond delay="1834"/>
                                          </p:stCondLst>
                                        </p:cTn>
                                        <p:tgtEl>
                                          <p:spTgt spid="12"/>
                                        </p:tgtEl>
                                      </p:cBhvr>
                                      <p:to x="100000" y="100000"/>
                                    </p:animScale>
                                  </p:childTnLst>
                                </p:cTn>
                              </p:par>
                              <p:par>
                                <p:cTn id="55" presetID="6" presetClass="entr" presetSubtype="16" fill="hold" grpId="0" nodeType="withEffect">
                                  <p:stCondLst>
                                    <p:cond delay="2000"/>
                                  </p:stCondLst>
                                  <p:childTnLst>
                                    <p:set>
                                      <p:cBhvr>
                                        <p:cTn id="56" dur="1" fill="hold">
                                          <p:stCondLst>
                                            <p:cond delay="0"/>
                                          </p:stCondLst>
                                        </p:cTn>
                                        <p:tgtEl>
                                          <p:spTgt spid="7"/>
                                        </p:tgtEl>
                                        <p:attrNameLst>
                                          <p:attrName>style.visibility</p:attrName>
                                        </p:attrNameLst>
                                      </p:cBhvr>
                                      <p:to>
                                        <p:strVal val="visible"/>
                                      </p:to>
                                    </p:set>
                                    <p:animEffect transition="in" filter="circle(in)">
                                      <p:cBhvr>
                                        <p:cTn id="57" dur="20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Effect transition="in" filter="wipe(left)">
                                      <p:cBhvr>
                                        <p:cTn id="62" dur="1000"/>
                                        <p:tgtEl>
                                          <p:spTgt spid="3">
                                            <p:txEl>
                                              <p:pRg st="4" end="4"/>
                                            </p:txEl>
                                          </p:spTgt>
                                        </p:tgtEl>
                                      </p:cBhvr>
                                    </p:animEffect>
                                  </p:childTnLst>
                                </p:cTn>
                              </p:par>
                              <p:par>
                                <p:cTn id="63" presetID="26"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down)">
                                      <p:cBhvr>
                                        <p:cTn id="65" dur="580">
                                          <p:stCondLst>
                                            <p:cond delay="0"/>
                                          </p:stCondLst>
                                        </p:cTn>
                                        <p:tgtEl>
                                          <p:spTgt spid="5"/>
                                        </p:tgtEl>
                                      </p:cBhvr>
                                    </p:animEffect>
                                    <p:anim calcmode="lin" valueType="num">
                                      <p:cBhvr>
                                        <p:cTn id="6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1" dur="26">
                                          <p:stCondLst>
                                            <p:cond delay="650"/>
                                          </p:stCondLst>
                                        </p:cTn>
                                        <p:tgtEl>
                                          <p:spTgt spid="5"/>
                                        </p:tgtEl>
                                      </p:cBhvr>
                                      <p:to x="100000" y="60000"/>
                                    </p:animScale>
                                    <p:animScale>
                                      <p:cBhvr>
                                        <p:cTn id="72" dur="166" decel="50000">
                                          <p:stCondLst>
                                            <p:cond delay="676"/>
                                          </p:stCondLst>
                                        </p:cTn>
                                        <p:tgtEl>
                                          <p:spTgt spid="5"/>
                                        </p:tgtEl>
                                      </p:cBhvr>
                                      <p:to x="100000" y="100000"/>
                                    </p:animScale>
                                    <p:animScale>
                                      <p:cBhvr>
                                        <p:cTn id="73" dur="26">
                                          <p:stCondLst>
                                            <p:cond delay="1312"/>
                                          </p:stCondLst>
                                        </p:cTn>
                                        <p:tgtEl>
                                          <p:spTgt spid="5"/>
                                        </p:tgtEl>
                                      </p:cBhvr>
                                      <p:to x="100000" y="80000"/>
                                    </p:animScale>
                                    <p:animScale>
                                      <p:cBhvr>
                                        <p:cTn id="74" dur="166" decel="50000">
                                          <p:stCondLst>
                                            <p:cond delay="1338"/>
                                          </p:stCondLst>
                                        </p:cTn>
                                        <p:tgtEl>
                                          <p:spTgt spid="5"/>
                                        </p:tgtEl>
                                      </p:cBhvr>
                                      <p:to x="100000" y="100000"/>
                                    </p:animScale>
                                    <p:animScale>
                                      <p:cBhvr>
                                        <p:cTn id="75" dur="26">
                                          <p:stCondLst>
                                            <p:cond delay="1642"/>
                                          </p:stCondLst>
                                        </p:cTn>
                                        <p:tgtEl>
                                          <p:spTgt spid="5"/>
                                        </p:tgtEl>
                                      </p:cBhvr>
                                      <p:to x="100000" y="90000"/>
                                    </p:animScale>
                                    <p:animScale>
                                      <p:cBhvr>
                                        <p:cTn id="76" dur="166" decel="50000">
                                          <p:stCondLst>
                                            <p:cond delay="1668"/>
                                          </p:stCondLst>
                                        </p:cTn>
                                        <p:tgtEl>
                                          <p:spTgt spid="5"/>
                                        </p:tgtEl>
                                      </p:cBhvr>
                                      <p:to x="100000" y="100000"/>
                                    </p:animScale>
                                    <p:animScale>
                                      <p:cBhvr>
                                        <p:cTn id="77" dur="26">
                                          <p:stCondLst>
                                            <p:cond delay="1808"/>
                                          </p:stCondLst>
                                        </p:cTn>
                                        <p:tgtEl>
                                          <p:spTgt spid="5"/>
                                        </p:tgtEl>
                                      </p:cBhvr>
                                      <p:to x="100000" y="95000"/>
                                    </p:animScale>
                                    <p:animScale>
                                      <p:cBhvr>
                                        <p:cTn id="7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5030" y="280557"/>
            <a:ext cx="10015672" cy="768216"/>
          </a:xfrm>
          <a:gradFill>
            <a:gsLst>
              <a:gs pos="46000">
                <a:srgbClr val="34E9FC"/>
              </a:gs>
              <a:gs pos="50000">
                <a:schemeClr val="bg2">
                  <a:tint val="98000"/>
                  <a:satMod val="130000"/>
                  <a:shade val="90000"/>
                  <a:lumMod val="103000"/>
                </a:schemeClr>
              </a:gs>
              <a:gs pos="100000">
                <a:schemeClr val="bg2">
                  <a:shade val="63000"/>
                  <a:satMod val="120000"/>
                </a:schemeClr>
              </a:gs>
            </a:gsLst>
            <a:lin ang="5400000" scaled="0"/>
          </a:gradFill>
          <a:ln w="57150">
            <a:solidFill>
              <a:srgbClr val="FFFF00"/>
            </a:solidFill>
          </a:ln>
          <a:effectLst>
            <a:glow rad="139700">
              <a:schemeClr val="accent1">
                <a:satMod val="175000"/>
                <a:alpha val="40000"/>
              </a:schemeClr>
            </a:glow>
          </a:effectLst>
          <a:scene3d>
            <a:camera prst="orthographicFront"/>
            <a:lightRig rig="threePt" dir="t"/>
          </a:scene3d>
          <a:sp3d>
            <a:bevelT/>
          </a:sp3d>
        </p:spPr>
        <p:txBody>
          <a:bodyPr>
            <a:normAutofit/>
            <a:sp3d extrusionH="57150">
              <a:bevelT w="38100" h="38100"/>
            </a:sp3d>
          </a:bodyPr>
          <a:lstStyle/>
          <a:p>
            <a:pPr algn="ctr"/>
            <a:r>
              <a:rPr lang="en-US" b="1" dirty="0" err="1" smtClean="0">
                <a:solidFill>
                  <a:srgbClr val="0000FF"/>
                </a:solidFill>
              </a:rPr>
              <a:t>Yahusha’s</a:t>
            </a:r>
            <a:r>
              <a:rPr lang="en-US" b="1" dirty="0" smtClean="0"/>
              <a:t> </a:t>
            </a:r>
            <a:r>
              <a:rPr lang="en-US" dirty="0" smtClean="0"/>
              <a:t>Response to the Inquiry -</a:t>
            </a:r>
            <a:endParaRPr lang="en-US" dirty="0"/>
          </a:p>
        </p:txBody>
      </p:sp>
      <p:sp>
        <p:nvSpPr>
          <p:cNvPr id="3" name="Content Placeholder 2"/>
          <p:cNvSpPr>
            <a:spLocks noGrp="1"/>
          </p:cNvSpPr>
          <p:nvPr>
            <p:ph idx="1"/>
          </p:nvPr>
        </p:nvSpPr>
        <p:spPr>
          <a:xfrm>
            <a:off x="447102" y="1485900"/>
            <a:ext cx="11273845" cy="4831773"/>
          </a:xfrm>
          <a:solidFill>
            <a:srgbClr val="F3D1FF"/>
          </a:solidFill>
          <a:ln>
            <a:solidFill>
              <a:schemeClr val="tx1"/>
            </a:solidFill>
          </a:ln>
          <a:scene3d>
            <a:camera prst="orthographicFront"/>
            <a:lightRig rig="threePt" dir="t"/>
          </a:scene3d>
          <a:sp3d>
            <a:bevelT w="139700" h="139700" prst="divot"/>
          </a:sp3d>
        </p:spPr>
        <p:txBody>
          <a:bodyPr lIns="182880" tIns="182880">
            <a:normAutofit/>
            <a:sp3d extrusionH="57150">
              <a:bevelT w="38100" h="38100"/>
            </a:sp3d>
          </a:bodyPr>
          <a:lstStyle/>
          <a:p>
            <a:pPr marL="365760" indent="-914400">
              <a:spcBef>
                <a:spcPts val="0"/>
              </a:spcBef>
              <a:spcAft>
                <a:spcPts val="2400"/>
              </a:spcAft>
              <a:buNone/>
            </a:pPr>
            <a:r>
              <a:rPr lang="en-US" dirty="0" smtClean="0">
                <a:latin typeface="Georgia" panose="02040502050405020303" pitchFamily="18" charset="0"/>
              </a:rPr>
              <a:t>The Inquiry –</a:t>
            </a:r>
            <a:endParaRPr lang="en-US" sz="800" dirty="0" smtClean="0">
              <a:solidFill>
                <a:srgbClr val="008080"/>
              </a:solidFill>
              <a:latin typeface="Georgia" panose="02040502050405020303" pitchFamily="18" charset="0"/>
            </a:endParaRPr>
          </a:p>
          <a:p>
            <a:pPr marL="1737360" indent="-1737360">
              <a:spcBef>
                <a:spcPts val="0"/>
              </a:spcBef>
              <a:spcAft>
                <a:spcPts val="2400"/>
              </a:spcAft>
              <a:buNone/>
            </a:pPr>
            <a:r>
              <a:rPr lang="en-US" dirty="0" smtClean="0">
                <a:solidFill>
                  <a:srgbClr val="008080"/>
                </a:solidFill>
                <a:latin typeface="Georgia" panose="02040502050405020303" pitchFamily="18" charset="0"/>
              </a:rPr>
              <a:t>Luke 2:48</a:t>
            </a:r>
            <a:r>
              <a:rPr lang="en-US" dirty="0">
                <a:solidFill>
                  <a:prstClr val="black"/>
                </a:solidFill>
                <a:latin typeface="Georgia" panose="02040502050405020303" pitchFamily="18" charset="0"/>
              </a:rPr>
              <a:t>	</a:t>
            </a:r>
            <a:r>
              <a:rPr lang="en-US" dirty="0" smtClean="0">
                <a:solidFill>
                  <a:schemeClr val="accent2">
                    <a:lumMod val="50000"/>
                  </a:schemeClr>
                </a:solidFill>
                <a:latin typeface="Georgia" panose="02040502050405020303" pitchFamily="18" charset="0"/>
              </a:rPr>
              <a:t>And </a:t>
            </a:r>
            <a:r>
              <a:rPr lang="en-US" dirty="0">
                <a:solidFill>
                  <a:schemeClr val="accent2">
                    <a:lumMod val="50000"/>
                  </a:schemeClr>
                </a:solidFill>
                <a:latin typeface="Georgia" panose="02040502050405020303" pitchFamily="18" charset="0"/>
              </a:rPr>
              <a:t>having seen Him, they were amazed. And His mother said to Him, “Son, </a:t>
            </a:r>
            <a:r>
              <a:rPr lang="en-US" sz="4400" b="1" i="1" u="sng" dirty="0" smtClean="0">
                <a:solidFill>
                  <a:srgbClr val="9900CC"/>
                </a:solidFill>
                <a:effectLst>
                  <a:outerShdw blurRad="50800" dist="38100" algn="l" rotWithShape="0">
                    <a:prstClr val="black">
                      <a:alpha val="40000"/>
                    </a:prstClr>
                  </a:outerShdw>
                </a:effectLst>
                <a:latin typeface="Arial Black" panose="020B0A04020102020204" pitchFamily="34" charset="0"/>
              </a:rPr>
              <a:t>WHY</a:t>
            </a:r>
            <a:r>
              <a:rPr lang="en-US" b="1" i="1" u="sng" dirty="0" smtClean="0">
                <a:solidFill>
                  <a:srgbClr val="9900CC"/>
                </a:solidFill>
                <a:effectLst>
                  <a:outerShdw blurRad="50800" dist="38100" algn="l" rotWithShape="0">
                    <a:prstClr val="black">
                      <a:alpha val="40000"/>
                    </a:prstClr>
                  </a:outerShdw>
                </a:effectLst>
                <a:latin typeface="Georgia" panose="02040502050405020303" pitchFamily="18" charset="0"/>
              </a:rPr>
              <a:t> </a:t>
            </a:r>
            <a:r>
              <a:rPr lang="en-US" b="1" i="1" u="sng" dirty="0">
                <a:solidFill>
                  <a:srgbClr val="9900CC"/>
                </a:solidFill>
                <a:latin typeface="Georgia" panose="02040502050405020303" pitchFamily="18" charset="0"/>
              </a:rPr>
              <a:t>have You done this</a:t>
            </a:r>
            <a:r>
              <a:rPr lang="en-US" b="1" i="1" dirty="0">
                <a:solidFill>
                  <a:srgbClr val="9900CC"/>
                </a:solidFill>
                <a:latin typeface="Georgia" panose="02040502050405020303" pitchFamily="18" charset="0"/>
              </a:rPr>
              <a:t> </a:t>
            </a:r>
            <a:r>
              <a:rPr lang="en-US" dirty="0">
                <a:solidFill>
                  <a:schemeClr val="accent2">
                    <a:lumMod val="50000"/>
                  </a:schemeClr>
                </a:solidFill>
                <a:latin typeface="Georgia" panose="02040502050405020303" pitchFamily="18" charset="0"/>
              </a:rPr>
              <a:t>to us? See, Your father and I have been anxiously seeking You.” </a:t>
            </a:r>
            <a:endParaRPr lang="en-US" dirty="0" smtClean="0">
              <a:solidFill>
                <a:schemeClr val="accent2">
                  <a:lumMod val="50000"/>
                </a:schemeClr>
              </a:solidFill>
              <a:latin typeface="Georgia" panose="02040502050405020303" pitchFamily="18" charset="0"/>
            </a:endParaRPr>
          </a:p>
          <a:p>
            <a:pPr marL="0" indent="0">
              <a:spcBef>
                <a:spcPts val="0"/>
              </a:spcBef>
              <a:spcAft>
                <a:spcPts val="2400"/>
              </a:spcAft>
              <a:buNone/>
            </a:pPr>
            <a:r>
              <a:rPr lang="en-US" b="1" dirty="0" smtClean="0">
                <a:solidFill>
                  <a:srgbClr val="0000FF"/>
                </a:solidFill>
                <a:latin typeface="Georgia" panose="02040502050405020303" pitchFamily="18" charset="0"/>
              </a:rPr>
              <a:t>Yahusha’s</a:t>
            </a:r>
            <a:r>
              <a:rPr lang="en-US" dirty="0" smtClean="0">
                <a:solidFill>
                  <a:srgbClr val="0000FF"/>
                </a:solidFill>
                <a:latin typeface="Georgia" panose="02040502050405020303" pitchFamily="18" charset="0"/>
              </a:rPr>
              <a:t> Response –</a:t>
            </a:r>
          </a:p>
          <a:p>
            <a:pPr marL="1737360" indent="-1737360">
              <a:lnSpc>
                <a:spcPct val="100000"/>
              </a:lnSpc>
              <a:spcBef>
                <a:spcPts val="0"/>
              </a:spcBef>
              <a:spcAft>
                <a:spcPts val="2400"/>
              </a:spcAft>
              <a:buNone/>
            </a:pPr>
            <a:r>
              <a:rPr lang="en-US" dirty="0" smtClean="0">
                <a:solidFill>
                  <a:srgbClr val="008080"/>
                </a:solidFill>
                <a:latin typeface="Georgia" panose="02040502050405020303" pitchFamily="18" charset="0"/>
              </a:rPr>
              <a:t>Luke 2:49</a:t>
            </a:r>
            <a:r>
              <a:rPr lang="en-US" dirty="0">
                <a:solidFill>
                  <a:prstClr val="black"/>
                </a:solidFill>
                <a:latin typeface="Georgia" panose="02040502050405020303" pitchFamily="18" charset="0"/>
              </a:rPr>
              <a:t>	</a:t>
            </a:r>
            <a:r>
              <a:rPr lang="en-US" dirty="0" smtClean="0">
                <a:solidFill>
                  <a:schemeClr val="accent2">
                    <a:lumMod val="50000"/>
                  </a:schemeClr>
                </a:solidFill>
                <a:latin typeface="Georgia" panose="02040502050405020303" pitchFamily="18" charset="0"/>
              </a:rPr>
              <a:t>And </a:t>
            </a:r>
            <a:r>
              <a:rPr lang="en-US" dirty="0">
                <a:solidFill>
                  <a:schemeClr val="accent2">
                    <a:lumMod val="50000"/>
                  </a:schemeClr>
                </a:solidFill>
                <a:latin typeface="Georgia" panose="02040502050405020303" pitchFamily="18" charset="0"/>
              </a:rPr>
              <a:t>He said to them, “Why were you seeking Me? </a:t>
            </a:r>
            <a:r>
              <a:rPr lang="en-US" dirty="0" smtClean="0">
                <a:solidFill>
                  <a:schemeClr val="accent2">
                    <a:lumMod val="50000"/>
                  </a:schemeClr>
                </a:solidFill>
                <a:latin typeface="Georgia" panose="02040502050405020303" pitchFamily="18" charset="0"/>
              </a:rPr>
              <a:t/>
            </a:r>
            <a:br>
              <a:rPr lang="en-US" dirty="0" smtClean="0">
                <a:solidFill>
                  <a:schemeClr val="accent2">
                    <a:lumMod val="50000"/>
                  </a:schemeClr>
                </a:solidFill>
                <a:latin typeface="Georgia" panose="02040502050405020303" pitchFamily="18" charset="0"/>
              </a:rPr>
            </a:br>
            <a:r>
              <a:rPr lang="en-US" b="1" u="sng" dirty="0" smtClean="0">
                <a:solidFill>
                  <a:srgbClr val="9900CC"/>
                </a:solidFill>
                <a:latin typeface="Georgia" panose="02040502050405020303" pitchFamily="18" charset="0"/>
              </a:rPr>
              <a:t>Did you not </a:t>
            </a:r>
            <a:r>
              <a:rPr lang="en-US" b="1" u="sng" dirty="0">
                <a:solidFill>
                  <a:srgbClr val="9900CC"/>
                </a:solidFill>
                <a:latin typeface="Georgia" panose="02040502050405020303" pitchFamily="18" charset="0"/>
              </a:rPr>
              <a:t>know</a:t>
            </a:r>
            <a:r>
              <a:rPr lang="en-US" b="1" dirty="0">
                <a:solidFill>
                  <a:srgbClr val="9900CC"/>
                </a:solidFill>
                <a:latin typeface="Georgia" panose="02040502050405020303" pitchFamily="18" charset="0"/>
              </a:rPr>
              <a:t> that </a:t>
            </a:r>
            <a:br>
              <a:rPr lang="en-US" b="1" dirty="0">
                <a:solidFill>
                  <a:srgbClr val="9900CC"/>
                </a:solidFill>
                <a:latin typeface="Georgia" panose="02040502050405020303" pitchFamily="18" charset="0"/>
              </a:rPr>
            </a:br>
            <a:r>
              <a:rPr lang="en-US" sz="3200" b="1" dirty="0" smtClean="0">
                <a:ln w="12700">
                  <a:solidFill>
                    <a:schemeClr val="accent1"/>
                  </a:solidFill>
                  <a:prstDash val="solid"/>
                </a:ln>
                <a:solidFill>
                  <a:srgbClr val="66FF33"/>
                </a:solidFill>
                <a:effectLst>
                  <a:outerShdw dist="38100" dir="2640000" algn="bl" rotWithShape="0">
                    <a:schemeClr val="accent1"/>
                  </a:outerShdw>
                </a:effectLst>
                <a:latin typeface="Georgia" panose="02040502050405020303" pitchFamily="18" charset="0"/>
              </a:rPr>
              <a:t>I </a:t>
            </a:r>
            <a:r>
              <a:rPr lang="en-US" sz="3200" b="1" dirty="0">
                <a:ln w="12700">
                  <a:solidFill>
                    <a:schemeClr val="accent1"/>
                  </a:solidFill>
                  <a:prstDash val="solid"/>
                </a:ln>
                <a:solidFill>
                  <a:srgbClr val="66FF33"/>
                </a:solidFill>
                <a:effectLst>
                  <a:outerShdw dist="38100" dir="2640000" algn="bl" rotWithShape="0">
                    <a:schemeClr val="accent1"/>
                  </a:outerShdw>
                </a:effectLst>
                <a:latin typeface="Georgia" panose="02040502050405020303" pitchFamily="18" charset="0"/>
              </a:rPr>
              <a:t>had to be in the </a:t>
            </a:r>
            <a:r>
              <a:rPr lang="en-US" sz="3200" b="1" i="1" dirty="0" smtClean="0">
                <a:ln w="12700">
                  <a:solidFill>
                    <a:schemeClr val="tx1"/>
                  </a:solidFill>
                  <a:prstDash val="solid"/>
                </a:ln>
                <a:solidFill>
                  <a:srgbClr val="66FF33"/>
                </a:solidFill>
                <a:effectLst>
                  <a:glow rad="63500">
                    <a:srgbClr val="FF0000"/>
                  </a:glow>
                  <a:outerShdw dist="38100" dir="2640000" algn="bl" rotWithShape="0">
                    <a:schemeClr val="accent1"/>
                  </a:outerShdw>
                </a:effectLst>
                <a:latin typeface="Georgia" panose="02040502050405020303" pitchFamily="18" charset="0"/>
              </a:rPr>
              <a:t>MATTERS</a:t>
            </a:r>
            <a:r>
              <a:rPr lang="en-US" sz="3200" b="1" dirty="0" smtClean="0">
                <a:ln w="12700">
                  <a:solidFill>
                    <a:schemeClr val="tx1"/>
                  </a:solidFill>
                  <a:prstDash val="solid"/>
                </a:ln>
                <a:solidFill>
                  <a:srgbClr val="66FF33"/>
                </a:solidFill>
                <a:effectLst>
                  <a:glow rad="63500">
                    <a:srgbClr val="FF0000"/>
                  </a:glow>
                  <a:outerShdw dist="38100" dir="2640000" algn="bl" rotWithShape="0">
                    <a:schemeClr val="accent1"/>
                  </a:outerShdw>
                </a:effectLst>
                <a:latin typeface="Georgia" panose="02040502050405020303" pitchFamily="18" charset="0"/>
              </a:rPr>
              <a:t> </a:t>
            </a:r>
            <a:r>
              <a:rPr lang="en-US" sz="3200" b="1" dirty="0">
                <a:ln w="12700">
                  <a:solidFill>
                    <a:schemeClr val="tx1"/>
                  </a:solidFill>
                  <a:prstDash val="solid"/>
                </a:ln>
                <a:solidFill>
                  <a:srgbClr val="66FF33"/>
                </a:solidFill>
                <a:effectLst>
                  <a:glow rad="63500">
                    <a:srgbClr val="FF0000"/>
                  </a:glow>
                  <a:outerShdw dist="38100" dir="2640000" algn="bl" rotWithShape="0">
                    <a:schemeClr val="accent1"/>
                  </a:outerShdw>
                </a:effectLst>
                <a:latin typeface="Georgia" panose="02040502050405020303" pitchFamily="18" charset="0"/>
              </a:rPr>
              <a:t>of My Father?” </a:t>
            </a:r>
          </a:p>
        </p:txBody>
      </p:sp>
      <p:sp>
        <p:nvSpPr>
          <p:cNvPr id="4" name="Slide Number Placeholder 3"/>
          <p:cNvSpPr>
            <a:spLocks noGrp="1"/>
          </p:cNvSpPr>
          <p:nvPr>
            <p:ph type="sldNum" sz="quarter" idx="12"/>
          </p:nvPr>
        </p:nvSpPr>
        <p:spPr>
          <a:xfrm>
            <a:off x="9379534" y="6408305"/>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lumMod val="95000"/>
                    <a:lumOff val="5000"/>
                  </a:schemeClr>
                </a:solidFill>
              </a:rPr>
              <a:t>56</a:t>
            </a:fld>
            <a:endParaRPr lang="en-US" dirty="0">
              <a:solidFill>
                <a:schemeClr val="tx1">
                  <a:lumMod val="95000"/>
                  <a:lumOff val="5000"/>
                </a:schemeClr>
              </a:solidFill>
            </a:endParaRPr>
          </a:p>
        </p:txBody>
      </p:sp>
    </p:spTree>
    <p:extLst>
      <p:ext uri="{BB962C8B-B14F-4D97-AF65-F5344CB8AC3E}">
        <p14:creationId xmlns:p14="http://schemas.microsoft.com/office/powerpoint/2010/main" val="2787202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1000"/>
                                        <p:tgtEl>
                                          <p:spTgt spid="3">
                                            <p:txEl>
                                              <p:pRg st="2" end="2"/>
                                            </p:txEl>
                                          </p:spTgt>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013" y="166256"/>
            <a:ext cx="10483552" cy="831271"/>
          </a:xfrm>
          <a:pattFill prst="pct5">
            <a:fgClr>
              <a:schemeClr val="accent1"/>
            </a:fgClr>
            <a:bgClr>
              <a:schemeClr val="bg1"/>
            </a:bgClr>
          </a:pattFill>
          <a:ln w="38100">
            <a:solidFill>
              <a:srgbClr val="0000CC"/>
            </a:solidFill>
          </a:ln>
          <a:effectLst>
            <a:glow rad="228600">
              <a:schemeClr val="accent4">
                <a:satMod val="175000"/>
                <a:alpha val="40000"/>
              </a:schemeClr>
            </a:glow>
          </a:effectLst>
          <a:scene3d>
            <a:camera prst="orthographicFront"/>
            <a:lightRig rig="threePt" dir="t"/>
          </a:scene3d>
          <a:sp3d>
            <a:bevelT w="114300" prst="artDeco"/>
          </a:sp3d>
        </p:spPr>
        <p:txBody>
          <a:bodyPr>
            <a:normAutofit/>
            <a:sp3d extrusionH="57150">
              <a:bevelT w="38100" h="38100"/>
            </a:sp3d>
          </a:bodyPr>
          <a:lstStyle/>
          <a:p>
            <a:pPr algn="ctr"/>
            <a:r>
              <a:rPr lang="en-US" b="1" dirty="0" smtClean="0">
                <a:effectLst>
                  <a:glow rad="101600">
                    <a:srgbClr val="34E9FC">
                      <a:alpha val="60000"/>
                    </a:srgbClr>
                  </a:glow>
                </a:effectLst>
              </a:rPr>
              <a:t>“The Matters” </a:t>
            </a:r>
            <a:r>
              <a:rPr lang="en-US" dirty="0" smtClean="0"/>
              <a:t>of the </a:t>
            </a:r>
            <a:r>
              <a:rPr lang="en-US" b="1" dirty="0" smtClean="0">
                <a:solidFill>
                  <a:srgbClr val="0000FF"/>
                </a:solidFill>
              </a:rPr>
              <a:t>Father - Yahuah</a:t>
            </a:r>
            <a:endParaRPr lang="en-US" b="1" dirty="0">
              <a:solidFill>
                <a:srgbClr val="0000FF"/>
              </a:solidFill>
            </a:endParaRPr>
          </a:p>
        </p:txBody>
      </p:sp>
      <p:sp>
        <p:nvSpPr>
          <p:cNvPr id="3" name="Content Placeholder 2"/>
          <p:cNvSpPr>
            <a:spLocks noGrp="1"/>
          </p:cNvSpPr>
          <p:nvPr>
            <p:ph idx="1"/>
          </p:nvPr>
        </p:nvSpPr>
        <p:spPr>
          <a:xfrm>
            <a:off x="222792" y="1194954"/>
            <a:ext cx="11737144" cy="5455228"/>
          </a:xfrm>
          <a:solidFill>
            <a:schemeClr val="bg1">
              <a:lumMod val="95000"/>
            </a:schemeClr>
          </a:solidFill>
          <a:ln w="76200">
            <a:solidFill>
              <a:srgbClr val="00B050"/>
            </a:solidFill>
          </a:ln>
          <a:scene3d>
            <a:camera prst="orthographicFront"/>
            <a:lightRig rig="threePt" dir="t"/>
          </a:scene3d>
          <a:sp3d>
            <a:bevelT w="114300" prst="artDeco"/>
          </a:sp3d>
        </p:spPr>
        <p:txBody>
          <a:bodyPr lIns="182880" tIns="182880">
            <a:normAutofit/>
            <a:sp3d extrusionH="57150">
              <a:bevelT w="38100" h="38100"/>
            </a:sp3d>
          </a:bodyPr>
          <a:lstStyle/>
          <a:p>
            <a:pPr marL="1554480" indent="-1554480">
              <a:spcBef>
                <a:spcPts val="0"/>
              </a:spcBef>
              <a:spcAft>
                <a:spcPts val="2400"/>
              </a:spcAft>
              <a:buNone/>
            </a:pPr>
            <a:r>
              <a:rPr lang="en-US" dirty="0" smtClean="0">
                <a:solidFill>
                  <a:srgbClr val="008080"/>
                </a:solidFill>
                <a:latin typeface="Georgia" panose="02040502050405020303" pitchFamily="18" charset="0"/>
              </a:rPr>
              <a:t>Ex 23:14</a:t>
            </a:r>
            <a:r>
              <a:rPr lang="en-US" dirty="0">
                <a:solidFill>
                  <a:prstClr val="black"/>
                </a:solidFill>
                <a:latin typeface="Georgia" panose="02040502050405020303" pitchFamily="18" charset="0"/>
              </a:rPr>
              <a:t>	</a:t>
            </a:r>
            <a:r>
              <a:rPr lang="en-US" b="1" dirty="0" smtClean="0">
                <a:solidFill>
                  <a:srgbClr val="9900CC"/>
                </a:solidFill>
                <a:latin typeface="Georgia" panose="02040502050405020303" pitchFamily="18" charset="0"/>
              </a:rPr>
              <a:t>“</a:t>
            </a:r>
            <a:r>
              <a:rPr lang="en-US" b="1" u="sng" dirty="0" smtClean="0">
                <a:solidFill>
                  <a:srgbClr val="9900CC"/>
                </a:solidFill>
                <a:latin typeface="Georgia" panose="02040502050405020303" pitchFamily="18" charset="0"/>
              </a:rPr>
              <a:t>Three </a:t>
            </a:r>
            <a:r>
              <a:rPr lang="en-US" b="1" u="sng" dirty="0">
                <a:solidFill>
                  <a:srgbClr val="9900CC"/>
                </a:solidFill>
                <a:latin typeface="Georgia" panose="02040502050405020303" pitchFamily="18" charset="0"/>
              </a:rPr>
              <a:t>times in the year</a:t>
            </a:r>
            <a:r>
              <a:rPr lang="en-US" b="1" dirty="0">
                <a:solidFill>
                  <a:srgbClr val="9900CC"/>
                </a:solidFill>
                <a:latin typeface="Georgia" panose="02040502050405020303" pitchFamily="18" charset="0"/>
              </a:rPr>
              <a:t> </a:t>
            </a:r>
            <a:r>
              <a:rPr lang="en-US" dirty="0">
                <a:solidFill>
                  <a:schemeClr val="accent2">
                    <a:lumMod val="75000"/>
                  </a:schemeClr>
                </a:solidFill>
                <a:latin typeface="Georgia" panose="02040502050405020303" pitchFamily="18" charset="0"/>
              </a:rPr>
              <a:t>you are to observe a festival to </a:t>
            </a:r>
            <a:r>
              <a:rPr lang="en-US" dirty="0" smtClean="0">
                <a:solidFill>
                  <a:schemeClr val="accent2">
                    <a:lumMod val="75000"/>
                  </a:schemeClr>
                </a:solidFill>
                <a:latin typeface="Georgia" panose="02040502050405020303" pitchFamily="18" charset="0"/>
              </a:rPr>
              <a:t>Me:</a:t>
            </a:r>
          </a:p>
          <a:p>
            <a:pPr marL="1554480" indent="-1554480">
              <a:spcBef>
                <a:spcPts val="0"/>
              </a:spcBef>
              <a:spcAft>
                <a:spcPts val="2400"/>
              </a:spcAft>
              <a:buNone/>
            </a:pPr>
            <a:r>
              <a:rPr lang="en-US" dirty="0" smtClean="0">
                <a:solidFill>
                  <a:srgbClr val="008080"/>
                </a:solidFill>
                <a:latin typeface="Georgia" panose="02040502050405020303" pitchFamily="18" charset="0"/>
              </a:rPr>
              <a:t>Ex 23:15</a:t>
            </a:r>
            <a:r>
              <a:rPr lang="en-US" dirty="0">
                <a:solidFill>
                  <a:prstClr val="black"/>
                </a:solidFill>
                <a:latin typeface="Georgia" panose="02040502050405020303" pitchFamily="18" charset="0"/>
              </a:rPr>
              <a:t>	</a:t>
            </a:r>
            <a:r>
              <a:rPr lang="en-US" dirty="0" smtClean="0">
                <a:solidFill>
                  <a:schemeClr val="accent2">
                    <a:lumMod val="75000"/>
                  </a:schemeClr>
                </a:solidFill>
                <a:latin typeface="Georgia" panose="02040502050405020303" pitchFamily="18" charset="0"/>
              </a:rPr>
              <a:t>“Guard </a:t>
            </a:r>
            <a:r>
              <a:rPr lang="en-US" dirty="0">
                <a:solidFill>
                  <a:schemeClr val="accent2">
                    <a:lumMod val="75000"/>
                  </a:schemeClr>
                </a:solidFill>
                <a:latin typeface="Georgia" panose="02040502050405020303" pitchFamily="18" charset="0"/>
              </a:rPr>
              <a:t>the Festival of Unleavened Bread. Seven days you eat unleavened bread, as I commanded you, at the time appointed in the month of </a:t>
            </a:r>
            <a:r>
              <a:rPr lang="en-US" dirty="0" err="1">
                <a:solidFill>
                  <a:schemeClr val="accent2">
                    <a:lumMod val="75000"/>
                  </a:schemeClr>
                </a:solidFill>
                <a:latin typeface="Georgia" panose="02040502050405020303" pitchFamily="18" charset="0"/>
              </a:rPr>
              <a:t>A</a:t>
            </a:r>
            <a:r>
              <a:rPr lang="en-US" dirty="0" err="1">
                <a:solidFill>
                  <a:schemeClr val="accent2">
                    <a:lumMod val="75000"/>
                  </a:schemeClr>
                </a:solidFill>
                <a:latin typeface="TITUS Cyberbit Basic" panose="02020603050405020304" pitchFamily="18" charset="0"/>
              </a:rPr>
              <a:t>ḇ</a:t>
            </a:r>
            <a:r>
              <a:rPr lang="en-US" dirty="0" err="1">
                <a:solidFill>
                  <a:schemeClr val="accent2">
                    <a:lumMod val="75000"/>
                  </a:schemeClr>
                </a:solidFill>
                <a:latin typeface="Georgia" panose="02040502050405020303" pitchFamily="18" charset="0"/>
              </a:rPr>
              <a:t>i</a:t>
            </a:r>
            <a:r>
              <a:rPr lang="en-US" dirty="0" err="1">
                <a:solidFill>
                  <a:schemeClr val="accent2">
                    <a:lumMod val="75000"/>
                  </a:schemeClr>
                </a:solidFill>
                <a:latin typeface="TITUS Cyberbit Basic" panose="02020603050405020304" pitchFamily="18" charset="0"/>
              </a:rPr>
              <a:t>b</a:t>
            </a:r>
            <a:r>
              <a:rPr lang="en-US" dirty="0">
                <a:solidFill>
                  <a:schemeClr val="accent2">
                    <a:lumMod val="75000"/>
                  </a:schemeClr>
                </a:solidFill>
                <a:latin typeface="TITUS Cyberbit Basic" panose="02020603050405020304" pitchFamily="18" charset="0"/>
              </a:rPr>
              <a:t>̱</a:t>
            </a:r>
            <a:r>
              <a:rPr lang="en-US" dirty="0">
                <a:solidFill>
                  <a:schemeClr val="accent2">
                    <a:lumMod val="75000"/>
                  </a:schemeClr>
                </a:solidFill>
                <a:latin typeface="Georgia" panose="02040502050405020303" pitchFamily="18" charset="0"/>
              </a:rPr>
              <a:t> – for in it you came out of </a:t>
            </a:r>
            <a:r>
              <a:rPr lang="en-US" dirty="0" err="1">
                <a:solidFill>
                  <a:schemeClr val="accent2">
                    <a:lumMod val="75000"/>
                  </a:schemeClr>
                </a:solidFill>
                <a:latin typeface="Georgia" panose="02040502050405020303" pitchFamily="18" charset="0"/>
              </a:rPr>
              <a:t>Mitsrayim</a:t>
            </a:r>
            <a:r>
              <a:rPr lang="en-US" dirty="0">
                <a:solidFill>
                  <a:schemeClr val="accent2">
                    <a:lumMod val="75000"/>
                  </a:schemeClr>
                </a:solidFill>
                <a:latin typeface="Georgia" panose="02040502050405020303" pitchFamily="18" charset="0"/>
              </a:rPr>
              <a:t> </a:t>
            </a:r>
            <a:r>
              <a:rPr lang="en-US" sz="2400" dirty="0" smtClean="0">
                <a:latin typeface="Georgia" panose="02040502050405020303" pitchFamily="18" charset="0"/>
              </a:rPr>
              <a:t>[Egypt] </a:t>
            </a:r>
            <a:r>
              <a:rPr lang="en-US" dirty="0" smtClean="0">
                <a:solidFill>
                  <a:schemeClr val="accent2">
                    <a:lumMod val="75000"/>
                  </a:schemeClr>
                </a:solidFill>
                <a:latin typeface="Georgia" panose="02040502050405020303" pitchFamily="18" charset="0"/>
              </a:rPr>
              <a:t>– </a:t>
            </a:r>
            <a:r>
              <a:rPr lang="en-US" dirty="0">
                <a:solidFill>
                  <a:schemeClr val="accent2">
                    <a:lumMod val="75000"/>
                  </a:schemeClr>
                </a:solidFill>
                <a:latin typeface="Georgia" panose="02040502050405020303" pitchFamily="18" charset="0"/>
              </a:rPr>
              <a:t>and do not appear before Me empty-handed;</a:t>
            </a:r>
            <a:endParaRPr lang="en-US" dirty="0" smtClean="0">
              <a:solidFill>
                <a:schemeClr val="accent2">
                  <a:lumMod val="75000"/>
                </a:schemeClr>
              </a:solidFill>
              <a:latin typeface="Georgia" panose="02040502050405020303" pitchFamily="18" charset="0"/>
            </a:endParaRPr>
          </a:p>
          <a:p>
            <a:pPr marL="1554480" indent="-1554480">
              <a:spcBef>
                <a:spcPts val="0"/>
              </a:spcBef>
              <a:spcAft>
                <a:spcPts val="2400"/>
              </a:spcAft>
              <a:buNone/>
            </a:pPr>
            <a:r>
              <a:rPr lang="en-US" dirty="0" smtClean="0">
                <a:solidFill>
                  <a:srgbClr val="008080"/>
                </a:solidFill>
                <a:latin typeface="Georgia" panose="02040502050405020303" pitchFamily="18" charset="0"/>
              </a:rPr>
              <a:t>Ex 23:16</a:t>
            </a:r>
            <a:r>
              <a:rPr lang="en-US" dirty="0">
                <a:solidFill>
                  <a:prstClr val="black"/>
                </a:solidFill>
                <a:latin typeface="Georgia" panose="02040502050405020303" pitchFamily="18" charset="0"/>
              </a:rPr>
              <a:t>	</a:t>
            </a:r>
            <a:r>
              <a:rPr lang="en-US" dirty="0" smtClean="0">
                <a:solidFill>
                  <a:schemeClr val="accent2">
                    <a:lumMod val="75000"/>
                  </a:schemeClr>
                </a:solidFill>
                <a:latin typeface="Georgia" panose="02040502050405020303" pitchFamily="18" charset="0"/>
              </a:rPr>
              <a:t>and </a:t>
            </a:r>
            <a:r>
              <a:rPr lang="en-US" dirty="0">
                <a:solidFill>
                  <a:schemeClr val="accent2">
                    <a:lumMod val="75000"/>
                  </a:schemeClr>
                </a:solidFill>
                <a:latin typeface="Georgia" panose="02040502050405020303" pitchFamily="18" charset="0"/>
              </a:rPr>
              <a:t>the Festival of the Harvest, the first-fruits of your </a:t>
            </a:r>
            <a:r>
              <a:rPr lang="en-US" dirty="0" err="1">
                <a:solidFill>
                  <a:schemeClr val="accent2">
                    <a:lumMod val="75000"/>
                  </a:schemeClr>
                </a:solidFill>
                <a:latin typeface="Georgia" panose="02040502050405020303" pitchFamily="18" charset="0"/>
              </a:rPr>
              <a:t>labours</a:t>
            </a:r>
            <a:r>
              <a:rPr lang="en-US" dirty="0">
                <a:solidFill>
                  <a:schemeClr val="accent2">
                    <a:lumMod val="75000"/>
                  </a:schemeClr>
                </a:solidFill>
                <a:latin typeface="Georgia" panose="02040502050405020303" pitchFamily="18" charset="0"/>
              </a:rPr>
              <a:t> which you have sown in the field; </a:t>
            </a:r>
            <a:r>
              <a:rPr lang="en-US" b="1" i="1" dirty="0">
                <a:solidFill>
                  <a:srgbClr val="9900CC"/>
                </a:solidFill>
                <a:latin typeface="Georgia" panose="02040502050405020303" pitchFamily="18" charset="0"/>
              </a:rPr>
              <a:t>and the Festival of the Ingathering at the outgoing of the year, </a:t>
            </a:r>
            <a:r>
              <a:rPr lang="en-US" dirty="0">
                <a:solidFill>
                  <a:schemeClr val="accent2">
                    <a:lumMod val="75000"/>
                  </a:schemeClr>
                </a:solidFill>
                <a:latin typeface="Georgia" panose="02040502050405020303" pitchFamily="18" charset="0"/>
              </a:rPr>
              <a:t>when you have gathered in the fruit of your </a:t>
            </a:r>
            <a:r>
              <a:rPr lang="en-US" dirty="0" err="1">
                <a:solidFill>
                  <a:schemeClr val="accent2">
                    <a:lumMod val="75000"/>
                  </a:schemeClr>
                </a:solidFill>
                <a:latin typeface="Georgia" panose="02040502050405020303" pitchFamily="18" charset="0"/>
              </a:rPr>
              <a:t>labours</a:t>
            </a:r>
            <a:r>
              <a:rPr lang="en-US" dirty="0">
                <a:solidFill>
                  <a:schemeClr val="accent2">
                    <a:lumMod val="75000"/>
                  </a:schemeClr>
                </a:solidFill>
                <a:latin typeface="Georgia" panose="02040502050405020303" pitchFamily="18" charset="0"/>
              </a:rPr>
              <a:t> from the field. </a:t>
            </a:r>
            <a:endParaRPr lang="en-US" dirty="0" smtClean="0">
              <a:solidFill>
                <a:schemeClr val="accent2">
                  <a:lumMod val="75000"/>
                </a:schemeClr>
              </a:solidFill>
              <a:latin typeface="Georgia" panose="02040502050405020303" pitchFamily="18" charset="0"/>
            </a:endParaRPr>
          </a:p>
          <a:p>
            <a:pPr marL="1554480" indent="-1554480">
              <a:spcBef>
                <a:spcPts val="0"/>
              </a:spcBef>
              <a:spcAft>
                <a:spcPts val="1800"/>
              </a:spcAft>
              <a:buNone/>
            </a:pPr>
            <a:r>
              <a:rPr lang="en-US" dirty="0" smtClean="0">
                <a:solidFill>
                  <a:srgbClr val="008080"/>
                </a:solidFill>
                <a:latin typeface="Georgia" panose="02040502050405020303" pitchFamily="18" charset="0"/>
              </a:rPr>
              <a:t>Ex 23:17</a:t>
            </a:r>
            <a:r>
              <a:rPr lang="en-US" dirty="0">
                <a:solidFill>
                  <a:prstClr val="black"/>
                </a:solidFill>
                <a:latin typeface="Georgia" panose="02040502050405020303" pitchFamily="18" charset="0"/>
              </a:rPr>
              <a:t>	</a:t>
            </a:r>
            <a:r>
              <a:rPr lang="en-US" dirty="0" smtClean="0">
                <a:solidFill>
                  <a:schemeClr val="accent2">
                    <a:lumMod val="75000"/>
                  </a:schemeClr>
                </a:solidFill>
                <a:latin typeface="Georgia" panose="02040502050405020303" pitchFamily="18" charset="0"/>
              </a:rPr>
              <a:t>“Three </a:t>
            </a:r>
            <a:r>
              <a:rPr lang="en-US" dirty="0">
                <a:solidFill>
                  <a:schemeClr val="accent2">
                    <a:lumMod val="75000"/>
                  </a:schemeClr>
                </a:solidFill>
                <a:latin typeface="Georgia" panose="02040502050405020303" pitchFamily="18" charset="0"/>
              </a:rPr>
              <a:t>times in the year </a:t>
            </a:r>
            <a:r>
              <a:rPr lang="en-US" b="1" i="1" u="sng" dirty="0" smtClean="0">
                <a:solidFill>
                  <a:srgbClr val="FF0000"/>
                </a:solidFill>
                <a:latin typeface="Georgia" panose="02040502050405020303" pitchFamily="18" charset="0"/>
              </a:rPr>
              <a:t>ALL YOUR MALES</a:t>
            </a:r>
            <a:r>
              <a:rPr lang="en-US" b="1" i="1" dirty="0" smtClean="0">
                <a:solidFill>
                  <a:srgbClr val="FF0000"/>
                </a:solidFill>
                <a:latin typeface="Georgia" panose="02040502050405020303" pitchFamily="18" charset="0"/>
              </a:rPr>
              <a:t> </a:t>
            </a:r>
            <a:r>
              <a:rPr lang="en-US" b="1" i="1" dirty="0" smtClean="0">
                <a:solidFill>
                  <a:srgbClr val="9900CC"/>
                </a:solidFill>
                <a:latin typeface="Georgia" panose="02040502050405020303" pitchFamily="18" charset="0"/>
              </a:rPr>
              <a:t>are </a:t>
            </a:r>
            <a:br>
              <a:rPr lang="en-US" b="1" i="1" dirty="0" smtClean="0">
                <a:solidFill>
                  <a:srgbClr val="9900CC"/>
                </a:solidFill>
                <a:latin typeface="Georgia" panose="02040502050405020303" pitchFamily="18" charset="0"/>
              </a:rPr>
            </a:br>
            <a:r>
              <a:rPr lang="en-US" b="1" i="1" dirty="0" smtClean="0">
                <a:solidFill>
                  <a:srgbClr val="9900CC"/>
                </a:solidFill>
                <a:latin typeface="Georgia" panose="02040502050405020303" pitchFamily="18" charset="0"/>
              </a:rPr>
              <a:t>to </a:t>
            </a:r>
            <a:r>
              <a:rPr lang="en-US" b="1" i="1" dirty="0">
                <a:solidFill>
                  <a:srgbClr val="9900CC"/>
                </a:solidFill>
                <a:latin typeface="Georgia" panose="02040502050405020303" pitchFamily="18" charset="0"/>
              </a:rPr>
              <a:t>appear before the </a:t>
            </a:r>
            <a:r>
              <a:rPr lang="en-US" b="1" i="1" dirty="0">
                <a:solidFill>
                  <a:srgbClr val="0000FF"/>
                </a:solidFill>
                <a:latin typeface="Georgia" panose="02040502050405020303" pitchFamily="18" charset="0"/>
              </a:rPr>
              <a:t>Master </a:t>
            </a:r>
            <a:r>
              <a:rPr lang="he-IL" b="1" i="1" dirty="0" smtClean="0">
                <a:solidFill>
                  <a:srgbClr val="0000FF"/>
                </a:solidFill>
                <a:latin typeface="SBL Hebrew"/>
              </a:rPr>
              <a:t>יהוה</a:t>
            </a:r>
            <a:r>
              <a:rPr lang="en-US" b="1" i="1" dirty="0" smtClean="0">
                <a:solidFill>
                  <a:srgbClr val="0000FF"/>
                </a:solidFill>
                <a:latin typeface="Georgia" panose="02040502050405020303" pitchFamily="18" charset="0"/>
              </a:rPr>
              <a:t> [</a:t>
            </a:r>
            <a:r>
              <a:rPr lang="en-US" b="1" i="1" dirty="0">
                <a:solidFill>
                  <a:srgbClr val="0000FF"/>
                </a:solidFill>
                <a:latin typeface="Georgia" panose="02040502050405020303" pitchFamily="18" charset="0"/>
              </a:rPr>
              <a:t>Y</a:t>
            </a:r>
            <a:r>
              <a:rPr lang="en-US" b="1" i="1" dirty="0" smtClean="0">
                <a:solidFill>
                  <a:srgbClr val="0000FF"/>
                </a:solidFill>
                <a:latin typeface="Georgia" panose="02040502050405020303" pitchFamily="18" charset="0"/>
              </a:rPr>
              <a:t>ahuah]. </a:t>
            </a:r>
            <a:endParaRPr lang="en-US" b="1" i="1" dirty="0">
              <a:solidFill>
                <a:srgbClr val="0000FF"/>
              </a:solidFill>
              <a:latin typeface="Georgia" panose="02040502050405020303" pitchFamily="18" charset="0"/>
            </a:endParaRPr>
          </a:p>
        </p:txBody>
      </p:sp>
      <p:sp>
        <p:nvSpPr>
          <p:cNvPr id="4" name="Slide Number Placeholder 3"/>
          <p:cNvSpPr>
            <a:spLocks noGrp="1"/>
          </p:cNvSpPr>
          <p:nvPr>
            <p:ph type="sldNum" sz="quarter" idx="12"/>
          </p:nvPr>
        </p:nvSpPr>
        <p:spPr>
          <a:xfrm>
            <a:off x="9119759" y="6200485"/>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lumMod val="95000"/>
                    <a:lumOff val="5000"/>
                  </a:schemeClr>
                </a:solidFill>
              </a:rPr>
              <a:t>57</a:t>
            </a:fld>
            <a:endParaRPr lang="en-US" dirty="0">
              <a:solidFill>
                <a:schemeClr val="tx1">
                  <a:lumMod val="95000"/>
                  <a:lumOff val="5000"/>
                </a:schemeClr>
              </a:solidFill>
            </a:endParaRPr>
          </a:p>
        </p:txBody>
      </p:sp>
      <p:sp>
        <p:nvSpPr>
          <p:cNvPr id="5" name="Lightning Bolt 4"/>
          <p:cNvSpPr/>
          <p:nvPr/>
        </p:nvSpPr>
        <p:spPr>
          <a:xfrm rot="6660549">
            <a:off x="9732354" y="4730914"/>
            <a:ext cx="1226592" cy="1475157"/>
          </a:xfrm>
          <a:prstGeom prst="lightningBolt">
            <a:avLst/>
          </a:prstGeom>
          <a:solidFill>
            <a:srgbClr val="34E9FC"/>
          </a:solidFill>
          <a:ln w="57150">
            <a:solidFill>
              <a:srgbClr val="CC0099"/>
            </a:solidFill>
          </a:ln>
          <a:effectLst>
            <a:glow rad="88900">
              <a:srgbClr val="FF9900"/>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Tree>
    <p:extLst>
      <p:ext uri="{BB962C8B-B14F-4D97-AF65-F5344CB8AC3E}">
        <p14:creationId xmlns:p14="http://schemas.microsoft.com/office/powerpoint/2010/main" val="27558294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par>
                                <p:cTn id="11" presetID="53" presetClass="entr" presetSubtype="16" repeatCount="5000" fill="hold" grpId="0" nodeType="withEffect">
                                  <p:stCondLst>
                                    <p:cond delay="2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5000">
              <a:schemeClr val="accent4">
                <a:lumMod val="0"/>
                <a:lumOff val="100000"/>
                <a:alpha val="77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3128"/>
            <a:ext cx="10998614" cy="703821"/>
          </a:xfrm>
          <a:gradFill>
            <a:gsLst>
              <a:gs pos="44000">
                <a:srgbClr val="00FF00">
                  <a:lumMod val="47000"/>
                  <a:lumOff val="53000"/>
                </a:srgbClr>
              </a:gs>
              <a:gs pos="75000">
                <a:srgbClr val="D0CFCF"/>
              </a:gs>
              <a:gs pos="50000">
                <a:schemeClr val="bg2">
                  <a:tint val="98000"/>
                  <a:satMod val="130000"/>
                  <a:shade val="90000"/>
                  <a:lumMod val="103000"/>
                </a:schemeClr>
              </a:gs>
              <a:gs pos="100000">
                <a:schemeClr val="bg2">
                  <a:shade val="63000"/>
                  <a:satMod val="120000"/>
                </a:schemeClr>
              </a:gs>
            </a:gsLst>
            <a:lin ang="5400000" scaled="0"/>
          </a:gradFill>
          <a:ln w="57150">
            <a:solidFill>
              <a:srgbClr val="FF99FF"/>
            </a:solidFill>
          </a:ln>
          <a:scene3d>
            <a:camera prst="orthographicFront"/>
            <a:lightRig rig="threePt" dir="t"/>
          </a:scene3d>
          <a:sp3d>
            <a:bevelT prst="angle"/>
          </a:sp3d>
        </p:spPr>
        <p:txBody>
          <a:bodyPr>
            <a:normAutofit fontScale="90000"/>
            <a:sp3d extrusionH="57150">
              <a:bevelT w="38100" h="38100"/>
            </a:sp3d>
          </a:bodyPr>
          <a:lstStyle/>
          <a:p>
            <a:pPr algn="ctr"/>
            <a:r>
              <a:rPr lang="en-US" dirty="0" smtClean="0"/>
              <a:t>What </a:t>
            </a:r>
            <a:r>
              <a:rPr lang="en-US" b="1" dirty="0" smtClean="0">
                <a:latin typeface="Arial Black" pitchFamily="34" charset="0"/>
              </a:rPr>
              <a:t>“</a:t>
            </a:r>
            <a:r>
              <a:rPr lang="en-US" b="1" u="sng" dirty="0" smtClean="0">
                <a:latin typeface="Arial Black" pitchFamily="34" charset="0"/>
              </a:rPr>
              <a:t>ON EARTH</a:t>
            </a:r>
            <a:r>
              <a:rPr lang="en-US" b="1" dirty="0" smtClean="0">
                <a:latin typeface="Arial Black" pitchFamily="34" charset="0"/>
              </a:rPr>
              <a:t>” </a:t>
            </a:r>
            <a:r>
              <a:rPr lang="en-US" dirty="0" smtClean="0"/>
              <a:t>was </a:t>
            </a:r>
            <a:r>
              <a:rPr lang="en-US" b="1" dirty="0" smtClean="0">
                <a:solidFill>
                  <a:srgbClr val="0000FF"/>
                </a:solidFill>
              </a:rPr>
              <a:t>Yahusha</a:t>
            </a:r>
            <a:r>
              <a:rPr lang="en-US" dirty="0" smtClean="0"/>
              <a:t> thinking?</a:t>
            </a:r>
            <a:endParaRPr lang="en-US" dirty="0"/>
          </a:p>
        </p:txBody>
      </p:sp>
      <p:sp>
        <p:nvSpPr>
          <p:cNvPr id="3" name="Content Placeholder 2"/>
          <p:cNvSpPr>
            <a:spLocks noGrp="1"/>
          </p:cNvSpPr>
          <p:nvPr>
            <p:ph idx="1"/>
          </p:nvPr>
        </p:nvSpPr>
        <p:spPr>
          <a:xfrm>
            <a:off x="283335" y="911640"/>
            <a:ext cx="11616744" cy="5821671"/>
          </a:xfrm>
          <a:solidFill>
            <a:schemeClr val="bg1">
              <a:lumMod val="95000"/>
            </a:schemeClr>
          </a:solidFill>
          <a:ln w="38100">
            <a:solidFill>
              <a:srgbClr val="E46C0A"/>
            </a:solidFill>
          </a:ln>
          <a:scene3d>
            <a:camera prst="orthographicFront"/>
            <a:lightRig rig="threePt" dir="t"/>
          </a:scene3d>
          <a:sp3d>
            <a:bevelT prst="angle"/>
          </a:sp3d>
        </p:spPr>
        <p:txBody>
          <a:bodyPr lIns="182880" tIns="182880" anchor="t">
            <a:noAutofit/>
            <a:sp3d extrusionH="57150">
              <a:bevelT w="38100" h="38100"/>
            </a:sp3d>
          </a:bodyPr>
          <a:lstStyle/>
          <a:p>
            <a:pPr>
              <a:lnSpc>
                <a:spcPct val="150000"/>
              </a:lnSpc>
              <a:spcBef>
                <a:spcPts val="0"/>
              </a:spcBef>
              <a:spcAft>
                <a:spcPts val="1200"/>
              </a:spcAft>
            </a:pPr>
            <a:r>
              <a:rPr lang="en-US" b="1" dirty="0" smtClean="0">
                <a:solidFill>
                  <a:srgbClr val="0000FF"/>
                </a:solidFill>
              </a:rPr>
              <a:t>Yahusha</a:t>
            </a:r>
            <a:r>
              <a:rPr lang="en-US" dirty="0" smtClean="0"/>
              <a:t> attended the Festival of the Yehudim (Jews) entering in the </a:t>
            </a:r>
            <a:r>
              <a:rPr lang="en-US" b="1" u="sng" dirty="0" smtClean="0"/>
              <a:t>middle</a:t>
            </a:r>
            <a:r>
              <a:rPr lang="en-US" dirty="0" smtClean="0"/>
              <a:t> of the Feast of Sukkot in </a:t>
            </a:r>
            <a:r>
              <a:rPr lang="en-US" dirty="0" smtClean="0">
                <a:solidFill>
                  <a:srgbClr val="00B050"/>
                </a:solidFill>
              </a:rPr>
              <a:t>John 7!  </a:t>
            </a:r>
          </a:p>
          <a:p>
            <a:pPr>
              <a:lnSpc>
                <a:spcPct val="150000"/>
              </a:lnSpc>
              <a:spcBef>
                <a:spcPts val="0"/>
              </a:spcBef>
              <a:spcAft>
                <a:spcPts val="1200"/>
              </a:spcAft>
            </a:pPr>
            <a:r>
              <a:rPr lang="en-US" dirty="0" smtClean="0"/>
              <a:t>Note the fearful </a:t>
            </a:r>
            <a:r>
              <a:rPr lang="en-US" b="1" u="sng" dirty="0" smtClean="0"/>
              <a:t>implication</a:t>
            </a:r>
            <a:r>
              <a:rPr lang="en-US" dirty="0" smtClean="0"/>
              <a:t> of </a:t>
            </a:r>
            <a:r>
              <a:rPr lang="en-US" b="1" dirty="0" err="1" smtClean="0">
                <a:solidFill>
                  <a:srgbClr val="0000CC"/>
                </a:solidFill>
              </a:rPr>
              <a:t>Yahusha</a:t>
            </a:r>
            <a:r>
              <a:rPr lang="en-US" dirty="0" smtClean="0"/>
              <a:t> arriving at the </a:t>
            </a:r>
            <a:r>
              <a:rPr lang="en-US" b="1" dirty="0" smtClean="0">
                <a:effectLst>
                  <a:glow rad="127000">
                    <a:srgbClr val="00FF00"/>
                  </a:glow>
                </a:effectLst>
              </a:rPr>
              <a:t>MIDDLE</a:t>
            </a:r>
            <a:r>
              <a:rPr lang="en-US" dirty="0" smtClean="0"/>
              <a:t> of the Feast of Sukkot; </a:t>
            </a:r>
          </a:p>
          <a:p>
            <a:pPr>
              <a:lnSpc>
                <a:spcPct val="150000"/>
              </a:lnSpc>
              <a:spcBef>
                <a:spcPts val="0"/>
              </a:spcBef>
              <a:spcAft>
                <a:spcPts val="1200"/>
              </a:spcAft>
            </a:pPr>
            <a:r>
              <a:rPr lang="en-US" b="1" dirty="0" smtClean="0">
                <a:solidFill>
                  <a:srgbClr val="0000CC"/>
                </a:solidFill>
              </a:rPr>
              <a:t>Yahusha</a:t>
            </a:r>
            <a:r>
              <a:rPr lang="en-US" dirty="0" smtClean="0">
                <a:solidFill>
                  <a:srgbClr val="00B050"/>
                </a:solidFill>
              </a:rPr>
              <a:t> would have </a:t>
            </a:r>
            <a:r>
              <a:rPr lang="en-US" b="1" dirty="0" smtClean="0">
                <a:solidFill>
                  <a:srgbClr val="FF3399"/>
                </a:solidFill>
                <a:latin typeface="Arial Black" pitchFamily="34" charset="0"/>
              </a:rPr>
              <a:t>FAILED</a:t>
            </a:r>
            <a:r>
              <a:rPr lang="en-US" dirty="0" smtClean="0">
                <a:solidFill>
                  <a:srgbClr val="00B050"/>
                </a:solidFill>
              </a:rPr>
              <a:t> </a:t>
            </a:r>
            <a:r>
              <a:rPr lang="en-US" b="1" dirty="0" smtClean="0">
                <a:solidFill>
                  <a:srgbClr val="FF0000"/>
                </a:solidFill>
              </a:rPr>
              <a:t>to present Himself </a:t>
            </a:r>
            <a:r>
              <a:rPr lang="en-US" dirty="0" smtClean="0">
                <a:solidFill>
                  <a:srgbClr val="00B050"/>
                </a:solidFill>
              </a:rPr>
              <a:t>to </a:t>
            </a:r>
            <a:r>
              <a:rPr lang="en-US" b="1" dirty="0" smtClean="0">
                <a:solidFill>
                  <a:srgbClr val="0000CC"/>
                </a:solidFill>
              </a:rPr>
              <a:t>Yahuah</a:t>
            </a:r>
            <a:r>
              <a:rPr lang="en-US" dirty="0" smtClean="0">
                <a:solidFill>
                  <a:srgbClr val="00B050"/>
                </a:solidFill>
              </a:rPr>
              <a:t> during the first of the Feast, </a:t>
            </a:r>
            <a:r>
              <a:rPr lang="en-US" b="1" dirty="0" smtClean="0">
                <a:solidFill>
                  <a:srgbClr val="FF0000"/>
                </a:solidFill>
              </a:rPr>
              <a:t>and be in attendance </a:t>
            </a:r>
            <a:r>
              <a:rPr lang="en-US" b="1" u="sng" dirty="0" smtClean="0">
                <a:solidFill>
                  <a:srgbClr val="00B050"/>
                </a:solidFill>
              </a:rPr>
              <a:t>AT THE TABERNACLE</a:t>
            </a:r>
            <a:r>
              <a:rPr lang="en-US" dirty="0" smtClean="0">
                <a:solidFill>
                  <a:srgbClr val="00B050"/>
                </a:solidFill>
              </a:rPr>
              <a:t> in accordance with the statutes of </a:t>
            </a:r>
            <a:r>
              <a:rPr lang="en-US" dirty="0" err="1" smtClean="0">
                <a:solidFill>
                  <a:srgbClr val="00B050"/>
                </a:solidFill>
              </a:rPr>
              <a:t>Exo</a:t>
            </a:r>
            <a:r>
              <a:rPr lang="en-US" dirty="0" smtClean="0">
                <a:solidFill>
                  <a:srgbClr val="00B050"/>
                </a:solidFill>
              </a:rPr>
              <a:t> 23:15-17, Deut 16:2, 5, 6, 11 &amp; 16. </a:t>
            </a:r>
          </a:p>
          <a:p>
            <a:pPr>
              <a:lnSpc>
                <a:spcPct val="150000"/>
              </a:lnSpc>
              <a:spcBef>
                <a:spcPts val="0"/>
              </a:spcBef>
              <a:spcAft>
                <a:spcPts val="1200"/>
              </a:spcAft>
            </a:pPr>
            <a:r>
              <a:rPr lang="en-US" b="1" dirty="0" smtClean="0">
                <a:solidFill>
                  <a:srgbClr val="FF0000"/>
                </a:solidFill>
                <a:latin typeface="Arial Black" pitchFamily="34" charset="0"/>
              </a:rPr>
              <a:t>FAILURE</a:t>
            </a:r>
            <a:r>
              <a:rPr lang="en-US" b="1" dirty="0" smtClean="0">
                <a:solidFill>
                  <a:srgbClr val="FF0000"/>
                </a:solidFill>
              </a:rPr>
              <a:t> to observe a statute(s) </a:t>
            </a:r>
            <a:r>
              <a:rPr lang="en-US" b="1" dirty="0" smtClean="0">
                <a:solidFill>
                  <a:srgbClr val="CC00FF"/>
                </a:solidFill>
              </a:rPr>
              <a:t>ALWAYS</a:t>
            </a:r>
            <a:r>
              <a:rPr lang="en-US" b="1" dirty="0" smtClean="0">
                <a:solidFill>
                  <a:srgbClr val="FF0000"/>
                </a:solidFill>
              </a:rPr>
              <a:t> results in a </a:t>
            </a:r>
            <a:r>
              <a:rPr lang="en-US" b="1" u="sng" dirty="0" smtClean="0">
                <a:latin typeface="Arial Black" pitchFamily="34" charset="0"/>
              </a:rPr>
              <a:t>SIN</a:t>
            </a:r>
            <a:r>
              <a:rPr lang="en-US" b="1" dirty="0" smtClean="0">
                <a:latin typeface="Arial Black" pitchFamily="34" charset="0"/>
              </a:rPr>
              <a:t>.</a:t>
            </a:r>
          </a:p>
        </p:txBody>
      </p:sp>
      <p:sp>
        <p:nvSpPr>
          <p:cNvPr id="4" name="4-Point Star 3"/>
          <p:cNvSpPr/>
          <p:nvPr/>
        </p:nvSpPr>
        <p:spPr>
          <a:xfrm>
            <a:off x="3188970" y="3221180"/>
            <a:ext cx="2472744" cy="841664"/>
          </a:xfrm>
          <a:prstGeom prst="star4">
            <a:avLst/>
          </a:prstGeom>
          <a:solidFill>
            <a:srgbClr val="FFFF00"/>
          </a:solidFill>
          <a:ln w="57150">
            <a:solidFill>
              <a:srgbClr val="FF00FF"/>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5" name="Slide Number Placeholder 4"/>
          <p:cNvSpPr>
            <a:spLocks noGrp="1"/>
          </p:cNvSpPr>
          <p:nvPr>
            <p:ph type="sldNum" sz="quarter" idx="12"/>
          </p:nvPr>
        </p:nvSpPr>
        <p:spPr>
          <a:xfrm>
            <a:off x="9143504" y="6346256"/>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58</a:t>
            </a:fld>
            <a:endParaRPr lang="en-US" dirty="0">
              <a:solidFill>
                <a:schemeClr val="tx1"/>
              </a:solidFill>
            </a:endParaRPr>
          </a:p>
        </p:txBody>
      </p:sp>
      <p:sp>
        <p:nvSpPr>
          <p:cNvPr id="6" name="Notched Right Arrow 5"/>
          <p:cNvSpPr/>
          <p:nvPr/>
        </p:nvSpPr>
        <p:spPr>
          <a:xfrm rot="9617697">
            <a:off x="9649349" y="5615070"/>
            <a:ext cx="2019566" cy="575513"/>
          </a:xfrm>
          <a:prstGeom prst="notchedRightArrow">
            <a:avLst>
              <a:gd name="adj1" fmla="val 41968"/>
              <a:gd name="adj2" fmla="val 182039"/>
            </a:avLst>
          </a:prstGeom>
          <a:solidFill>
            <a:schemeClr val="tx1"/>
          </a:solidFill>
          <a:ln w="57150">
            <a:solidFill>
              <a:srgbClr val="FF3399"/>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Tree>
    <p:extLst>
      <p:ext uri="{BB962C8B-B14F-4D97-AF65-F5344CB8AC3E}">
        <p14:creationId xmlns:p14="http://schemas.microsoft.com/office/powerpoint/2010/main" val="2484187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750"/>
                                        <p:tgtEl>
                                          <p:spTgt spid="3">
                                            <p:txEl>
                                              <p:pRg st="2" end="2"/>
                                            </p:txEl>
                                          </p:spTgt>
                                        </p:tgtEl>
                                      </p:cBhvr>
                                    </p:animEffect>
                                  </p:childTnLst>
                                </p:cTn>
                              </p:par>
                              <p:par>
                                <p:cTn id="8" presetID="45" presetClass="entr" presetSubtype="0" repeatCount="2000" fill="hold" grpId="0" nodeType="withEffect">
                                  <p:stCondLst>
                                    <p:cond delay="2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anim calcmode="lin" valueType="num">
                                      <p:cBhvr>
                                        <p:cTn id="11" dur="2000" fill="hold"/>
                                        <p:tgtEl>
                                          <p:spTgt spid="4"/>
                                        </p:tgtEl>
                                        <p:attrNameLst>
                                          <p:attrName>ppt_w</p:attrName>
                                        </p:attrNameLst>
                                      </p:cBhvr>
                                      <p:tavLst>
                                        <p:tav tm="0" fmla="#ppt_w*sin(2.5*pi*$)">
                                          <p:val>
                                            <p:fltVal val="0"/>
                                          </p:val>
                                        </p:tav>
                                        <p:tav tm="100000">
                                          <p:val>
                                            <p:fltVal val="1"/>
                                          </p:val>
                                        </p:tav>
                                      </p:tavLst>
                                    </p:anim>
                                    <p:anim calcmode="lin" valueType="num">
                                      <p:cBhvr>
                                        <p:cTn id="12"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250"/>
                                        <p:tgtEl>
                                          <p:spTgt spid="3">
                                            <p:txEl>
                                              <p:pRg st="3" end="3"/>
                                            </p:txEl>
                                          </p:spTgt>
                                        </p:tgtEl>
                                      </p:cBhvr>
                                    </p:animEffect>
                                  </p:childTnLst>
                                </p:cTn>
                              </p:par>
                              <p:par>
                                <p:cTn id="18" presetID="21" presetClass="entr" presetSubtype="8" fill="hold" grpId="0" nodeType="withEffect">
                                  <p:stCondLst>
                                    <p:cond delay="1750"/>
                                  </p:stCondLst>
                                  <p:childTnLst>
                                    <p:set>
                                      <p:cBhvr>
                                        <p:cTn id="19" dur="1" fill="hold">
                                          <p:stCondLst>
                                            <p:cond delay="0"/>
                                          </p:stCondLst>
                                        </p:cTn>
                                        <p:tgtEl>
                                          <p:spTgt spid="6"/>
                                        </p:tgtEl>
                                        <p:attrNameLst>
                                          <p:attrName>style.visibility</p:attrName>
                                        </p:attrNameLst>
                                      </p:cBhvr>
                                      <p:to>
                                        <p:strVal val="visible"/>
                                      </p:to>
                                    </p:set>
                                    <p:animEffect transition="in" filter="wheel(8)">
                                      <p:cBhvr>
                                        <p:cTn id="20"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5000">
              <a:schemeClr val="accent4">
                <a:lumMod val="0"/>
                <a:lumOff val="100000"/>
                <a:alpha val="77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114" y="83128"/>
            <a:ext cx="10845790" cy="703821"/>
          </a:xfrm>
          <a:gradFill>
            <a:gsLst>
              <a:gs pos="44000">
                <a:srgbClr val="00FF00">
                  <a:lumMod val="47000"/>
                  <a:lumOff val="53000"/>
                </a:srgbClr>
              </a:gs>
              <a:gs pos="75000">
                <a:srgbClr val="D0CFCF"/>
              </a:gs>
              <a:gs pos="50000">
                <a:schemeClr val="bg2">
                  <a:tint val="98000"/>
                  <a:satMod val="130000"/>
                  <a:shade val="90000"/>
                  <a:lumMod val="103000"/>
                </a:schemeClr>
              </a:gs>
              <a:gs pos="100000">
                <a:schemeClr val="bg2">
                  <a:shade val="63000"/>
                  <a:satMod val="120000"/>
                </a:schemeClr>
              </a:gs>
            </a:gsLst>
            <a:lin ang="5400000" scaled="0"/>
          </a:gradFill>
          <a:ln w="57150">
            <a:solidFill>
              <a:srgbClr val="FF99FF"/>
            </a:solidFill>
          </a:ln>
          <a:scene3d>
            <a:camera prst="orthographicFront"/>
            <a:lightRig rig="threePt" dir="t"/>
          </a:scene3d>
          <a:sp3d>
            <a:bevelT prst="angle"/>
          </a:sp3d>
        </p:spPr>
        <p:txBody>
          <a:bodyPr>
            <a:normAutofit fontScale="90000"/>
            <a:sp3d extrusionH="57150">
              <a:bevelT w="38100" h="38100"/>
            </a:sp3d>
          </a:bodyPr>
          <a:lstStyle/>
          <a:p>
            <a:pPr algn="ctr"/>
            <a:r>
              <a:rPr lang="en-US" dirty="0" smtClean="0"/>
              <a:t>What </a:t>
            </a:r>
            <a:r>
              <a:rPr lang="en-US" b="1" dirty="0" smtClean="0"/>
              <a:t>“</a:t>
            </a:r>
            <a:r>
              <a:rPr lang="en-US" b="1" u="sng" dirty="0" smtClean="0"/>
              <a:t>on earth</a:t>
            </a:r>
            <a:r>
              <a:rPr lang="en-US" b="1" dirty="0" smtClean="0"/>
              <a:t>” </a:t>
            </a:r>
            <a:r>
              <a:rPr lang="en-US" dirty="0" smtClean="0"/>
              <a:t>was </a:t>
            </a:r>
            <a:r>
              <a:rPr lang="en-US" b="1" dirty="0" smtClean="0">
                <a:solidFill>
                  <a:srgbClr val="0000FF"/>
                </a:solidFill>
              </a:rPr>
              <a:t>Yahusha</a:t>
            </a:r>
            <a:r>
              <a:rPr lang="en-US" dirty="0" smtClean="0"/>
              <a:t> thinking? </a:t>
            </a:r>
            <a:r>
              <a:rPr lang="en-US" sz="2400" dirty="0" smtClean="0"/>
              <a:t>#2</a:t>
            </a:r>
            <a:endParaRPr lang="en-US" sz="2400" dirty="0"/>
          </a:p>
        </p:txBody>
      </p:sp>
      <p:sp>
        <p:nvSpPr>
          <p:cNvPr id="3" name="Content Placeholder 2"/>
          <p:cNvSpPr>
            <a:spLocks noGrp="1"/>
          </p:cNvSpPr>
          <p:nvPr>
            <p:ph idx="1"/>
          </p:nvPr>
        </p:nvSpPr>
        <p:spPr>
          <a:xfrm>
            <a:off x="283335" y="911640"/>
            <a:ext cx="11616744" cy="5821671"/>
          </a:xfrm>
          <a:solidFill>
            <a:schemeClr val="bg1">
              <a:lumMod val="95000"/>
            </a:schemeClr>
          </a:solidFill>
          <a:ln w="38100">
            <a:solidFill>
              <a:srgbClr val="E46C0A"/>
            </a:solidFill>
          </a:ln>
          <a:scene3d>
            <a:camera prst="orthographicFront"/>
            <a:lightRig rig="threePt" dir="t"/>
          </a:scene3d>
          <a:sp3d>
            <a:bevelT prst="angle"/>
          </a:sp3d>
        </p:spPr>
        <p:txBody>
          <a:bodyPr lIns="182880" tIns="182880">
            <a:noAutofit/>
            <a:sp3d extrusionH="57150">
              <a:bevelT w="38100" h="38100"/>
            </a:sp3d>
          </a:bodyPr>
          <a:lstStyle/>
          <a:p>
            <a:pPr>
              <a:spcBef>
                <a:spcPts val="0"/>
              </a:spcBef>
              <a:spcAft>
                <a:spcPts val="1200"/>
              </a:spcAft>
            </a:pPr>
            <a:r>
              <a:rPr lang="en-US" b="1" dirty="0" smtClean="0"/>
              <a:t>The questions we then need to ask ourselves is –</a:t>
            </a:r>
          </a:p>
          <a:p>
            <a:pPr>
              <a:spcBef>
                <a:spcPts val="0"/>
              </a:spcBef>
              <a:spcAft>
                <a:spcPts val="1200"/>
              </a:spcAft>
            </a:pPr>
            <a:r>
              <a:rPr lang="en-US" b="1" dirty="0" smtClean="0">
                <a:solidFill>
                  <a:srgbClr val="CC00FF"/>
                </a:solidFill>
              </a:rPr>
              <a:t>1. </a:t>
            </a:r>
            <a:r>
              <a:rPr lang="en-US" b="1" dirty="0" smtClean="0">
                <a:solidFill>
                  <a:srgbClr val="00B050"/>
                </a:solidFill>
              </a:rPr>
              <a:t>By </a:t>
            </a:r>
            <a:r>
              <a:rPr lang="en-US" b="1" dirty="0" smtClean="0">
                <a:latin typeface="Arial Black" pitchFamily="34" charset="0"/>
              </a:rPr>
              <a:t>NOT</a:t>
            </a:r>
            <a:r>
              <a:rPr lang="en-US" b="1" dirty="0" smtClean="0">
                <a:solidFill>
                  <a:srgbClr val="00B050"/>
                </a:solidFill>
              </a:rPr>
              <a:t> observing the first Sabbath of the Feast of the </a:t>
            </a:r>
            <a:r>
              <a:rPr lang="en-US" b="1" dirty="0" err="1" smtClean="0">
                <a:solidFill>
                  <a:srgbClr val="00B050"/>
                </a:solidFill>
              </a:rPr>
              <a:t>Yahudim</a:t>
            </a:r>
            <a:r>
              <a:rPr lang="en-US" b="1" dirty="0" smtClean="0">
                <a:solidFill>
                  <a:srgbClr val="00B050"/>
                </a:solidFill>
              </a:rPr>
              <a:t> </a:t>
            </a:r>
            <a:r>
              <a:rPr lang="en-US" dirty="0" smtClean="0">
                <a:solidFill>
                  <a:srgbClr val="00B050"/>
                </a:solidFill>
              </a:rPr>
              <a:t>(Jews), </a:t>
            </a:r>
            <a:r>
              <a:rPr lang="en-US" b="1" dirty="0" smtClean="0">
                <a:solidFill>
                  <a:srgbClr val="00B050"/>
                </a:solidFill>
              </a:rPr>
              <a:t>did </a:t>
            </a:r>
            <a:r>
              <a:rPr lang="en-US" b="1" dirty="0" err="1" smtClean="0">
                <a:solidFill>
                  <a:srgbClr val="0000CC"/>
                </a:solidFill>
              </a:rPr>
              <a:t>Yahusha</a:t>
            </a:r>
            <a:r>
              <a:rPr lang="en-US" b="1" dirty="0" smtClean="0">
                <a:solidFill>
                  <a:srgbClr val="00B050"/>
                </a:solidFill>
              </a:rPr>
              <a:t> incur a </a:t>
            </a:r>
            <a:r>
              <a:rPr lang="en-US" b="1" dirty="0" smtClean="0"/>
              <a:t>sin</a:t>
            </a:r>
            <a:r>
              <a:rPr lang="en-US" b="1" dirty="0" smtClean="0">
                <a:solidFill>
                  <a:srgbClr val="00B050"/>
                </a:solidFill>
              </a:rPr>
              <a:t> upon Himself?</a:t>
            </a:r>
          </a:p>
          <a:p>
            <a:pPr>
              <a:spcBef>
                <a:spcPts val="0"/>
              </a:spcBef>
              <a:spcAft>
                <a:spcPts val="1200"/>
              </a:spcAft>
            </a:pPr>
            <a:r>
              <a:rPr lang="en-US" b="1" dirty="0" smtClean="0">
                <a:solidFill>
                  <a:srgbClr val="CC00FF"/>
                </a:solidFill>
              </a:rPr>
              <a:t>2. </a:t>
            </a:r>
            <a:r>
              <a:rPr lang="en-US" dirty="0" smtClean="0"/>
              <a:t>Since</a:t>
            </a:r>
            <a:r>
              <a:rPr lang="en-US" b="1" dirty="0" smtClean="0">
                <a:solidFill>
                  <a:srgbClr val="00B050"/>
                </a:solidFill>
              </a:rPr>
              <a:t> </a:t>
            </a:r>
            <a:r>
              <a:rPr lang="en-US" b="1" dirty="0" err="1" smtClean="0">
                <a:solidFill>
                  <a:srgbClr val="0000CC"/>
                </a:solidFill>
              </a:rPr>
              <a:t>Yahusha</a:t>
            </a:r>
            <a:r>
              <a:rPr lang="en-US" b="1" dirty="0" smtClean="0">
                <a:solidFill>
                  <a:srgbClr val="00B050"/>
                </a:solidFill>
              </a:rPr>
              <a:t> </a:t>
            </a:r>
            <a:r>
              <a:rPr lang="en-US" dirty="0" smtClean="0"/>
              <a:t>is deemed - </a:t>
            </a:r>
            <a:r>
              <a:rPr lang="en-US" b="1" u="sng" dirty="0" smtClean="0"/>
              <a:t>sinless</a:t>
            </a:r>
            <a:r>
              <a:rPr lang="en-US" dirty="0" smtClean="0"/>
              <a:t>, </a:t>
            </a:r>
            <a:r>
              <a:rPr lang="en-US" b="1" dirty="0" smtClean="0"/>
              <a:t>what </a:t>
            </a:r>
            <a:r>
              <a:rPr lang="en-US" b="1" dirty="0" smtClean="0">
                <a:effectLst>
                  <a:glow rad="38100">
                    <a:srgbClr val="FF3399">
                      <a:alpha val="73000"/>
                    </a:srgbClr>
                  </a:glow>
                </a:effectLst>
              </a:rPr>
              <a:t>circumstance</a:t>
            </a:r>
            <a:r>
              <a:rPr lang="en-US" b="1" dirty="0" smtClean="0"/>
              <a:t> </a:t>
            </a:r>
            <a:r>
              <a:rPr lang="en-US" dirty="0" smtClean="0"/>
              <a:t>allows Him to skip the first Sabbath of the Feast of the </a:t>
            </a:r>
            <a:r>
              <a:rPr lang="en-US" dirty="0" err="1" smtClean="0"/>
              <a:t>Yahudim</a:t>
            </a:r>
            <a:r>
              <a:rPr lang="en-US" dirty="0" smtClean="0"/>
              <a:t> (Jews) and yet remain </a:t>
            </a:r>
            <a:r>
              <a:rPr lang="en-US" b="1" u="sng" dirty="0" smtClean="0"/>
              <a:t>sinless</a:t>
            </a:r>
            <a:r>
              <a:rPr lang="en-US" b="1" dirty="0" smtClean="0"/>
              <a:t>?</a:t>
            </a:r>
          </a:p>
          <a:p>
            <a:pPr>
              <a:spcBef>
                <a:spcPts val="0"/>
              </a:spcBef>
              <a:spcAft>
                <a:spcPts val="1200"/>
              </a:spcAft>
            </a:pPr>
            <a:r>
              <a:rPr lang="en-US" dirty="0" smtClean="0"/>
              <a:t>Back to </a:t>
            </a:r>
            <a:r>
              <a:rPr lang="en-US" dirty="0" smtClean="0">
                <a:solidFill>
                  <a:srgbClr val="00B050"/>
                </a:solidFill>
              </a:rPr>
              <a:t>John 7:19:  </a:t>
            </a:r>
            <a:r>
              <a:rPr lang="en-US" dirty="0" smtClean="0"/>
              <a:t>the context of </a:t>
            </a:r>
            <a:r>
              <a:rPr lang="en-US" b="1" dirty="0" smtClean="0">
                <a:solidFill>
                  <a:srgbClr val="CC00FF"/>
                </a:solidFill>
              </a:rPr>
              <a:t>TIMING</a:t>
            </a:r>
            <a:r>
              <a:rPr lang="en-US" dirty="0" smtClean="0"/>
              <a:t> </a:t>
            </a:r>
            <a:r>
              <a:rPr lang="en-US" dirty="0" smtClean="0">
                <a:solidFill>
                  <a:srgbClr val="CC0099"/>
                </a:solidFill>
              </a:rPr>
              <a:t>(midst of the Festival, v:14) </a:t>
            </a:r>
            <a:r>
              <a:rPr lang="en-US" dirty="0" smtClean="0"/>
              <a:t>has just been set by </a:t>
            </a:r>
            <a:r>
              <a:rPr lang="en-US" b="1" dirty="0" smtClean="0">
                <a:solidFill>
                  <a:srgbClr val="0000CC"/>
                </a:solidFill>
              </a:rPr>
              <a:t>Yahusha, </a:t>
            </a:r>
            <a:r>
              <a:rPr lang="en-US" dirty="0" smtClean="0"/>
              <a:t>then when questioned by the </a:t>
            </a:r>
            <a:r>
              <a:rPr lang="en-US" dirty="0" err="1" smtClean="0"/>
              <a:t>Yahudim</a:t>
            </a:r>
            <a:r>
              <a:rPr lang="en-US" dirty="0" smtClean="0"/>
              <a:t>, </a:t>
            </a:r>
            <a:r>
              <a:rPr lang="en-US" b="1" dirty="0" smtClean="0">
                <a:solidFill>
                  <a:srgbClr val="0000CC"/>
                </a:solidFill>
              </a:rPr>
              <a:t>Yahusha</a:t>
            </a:r>
            <a:r>
              <a:rPr lang="en-US" dirty="0" smtClean="0"/>
              <a:t> declares to them outright that </a:t>
            </a:r>
            <a:r>
              <a:rPr lang="en-US" b="1" dirty="0" smtClean="0"/>
              <a:t>THEY </a:t>
            </a:r>
            <a:r>
              <a:rPr lang="en-US" b="1" u="sng" dirty="0" smtClean="0">
                <a:solidFill>
                  <a:srgbClr val="FF0000"/>
                </a:solidFill>
              </a:rPr>
              <a:t>DO NOT</a:t>
            </a:r>
            <a:r>
              <a:rPr lang="en-US" b="1" dirty="0" smtClean="0">
                <a:solidFill>
                  <a:srgbClr val="FF0000"/>
                </a:solidFill>
              </a:rPr>
              <a:t> 	       </a:t>
            </a:r>
            <a:r>
              <a:rPr lang="en-US" b="1" dirty="0" smtClean="0"/>
              <a:t>THE TORAH! </a:t>
            </a:r>
          </a:p>
          <a:p>
            <a:pPr>
              <a:spcBef>
                <a:spcPts val="0"/>
              </a:spcBef>
              <a:spcAft>
                <a:spcPts val="1200"/>
              </a:spcAft>
            </a:pPr>
            <a:r>
              <a:rPr lang="en-US" b="1" dirty="0" smtClean="0"/>
              <a:t>Yet they were all there observing their Sukkot Feast of the </a:t>
            </a:r>
            <a:r>
              <a:rPr lang="en-US" b="1" dirty="0" err="1" smtClean="0"/>
              <a:t>Yahudim</a:t>
            </a:r>
            <a:r>
              <a:rPr lang="en-US" b="1" dirty="0" smtClean="0"/>
              <a:t>!</a:t>
            </a:r>
          </a:p>
          <a:p>
            <a:pPr>
              <a:spcBef>
                <a:spcPts val="0"/>
              </a:spcBef>
              <a:spcAft>
                <a:spcPts val="1200"/>
              </a:spcAft>
            </a:pPr>
            <a:r>
              <a:rPr lang="en-US" sz="3600" b="1" dirty="0" smtClean="0">
                <a:effectLst>
                  <a:glow rad="127000">
                    <a:schemeClr val="accent2">
                      <a:lumMod val="60000"/>
                      <a:lumOff val="40000"/>
                    </a:schemeClr>
                  </a:glow>
                </a:effectLst>
              </a:rPr>
              <a:t>What part of the Torah </a:t>
            </a:r>
            <a:r>
              <a:rPr lang="en-US" sz="3600" b="1" dirty="0" smtClean="0">
                <a:effectLst>
                  <a:glow rad="127000">
                    <a:srgbClr val="00FF00"/>
                  </a:glow>
                </a:effectLst>
              </a:rPr>
              <a:t>prevents</a:t>
            </a:r>
            <a:r>
              <a:rPr lang="en-US" sz="3600" b="1" dirty="0" smtClean="0">
                <a:effectLst>
                  <a:glow rad="127000">
                    <a:schemeClr val="accent2">
                      <a:lumMod val="60000"/>
                      <a:lumOff val="40000"/>
                    </a:schemeClr>
                  </a:glow>
                </a:effectLst>
              </a:rPr>
              <a:t> the Feast of the </a:t>
            </a:r>
            <a:r>
              <a:rPr lang="en-US" sz="3600" b="1" dirty="0" err="1" smtClean="0">
                <a:effectLst>
                  <a:glow rad="127000">
                    <a:schemeClr val="accent2">
                      <a:lumMod val="60000"/>
                      <a:lumOff val="40000"/>
                    </a:schemeClr>
                  </a:glow>
                </a:effectLst>
              </a:rPr>
              <a:t>Yahudim</a:t>
            </a:r>
            <a:r>
              <a:rPr lang="en-US" sz="3600" b="1" dirty="0" smtClean="0">
                <a:effectLst>
                  <a:glow rad="127000">
                    <a:schemeClr val="accent2">
                      <a:lumMod val="60000"/>
                      <a:lumOff val="40000"/>
                    </a:schemeClr>
                  </a:glow>
                </a:effectLst>
              </a:rPr>
              <a:t> from being observed according to the statutes of </a:t>
            </a:r>
            <a:r>
              <a:rPr lang="en-US" sz="3600" b="1" dirty="0" err="1" smtClean="0">
                <a:solidFill>
                  <a:srgbClr val="0000CC"/>
                </a:solidFill>
                <a:effectLst>
                  <a:glow rad="127000">
                    <a:schemeClr val="accent2">
                      <a:lumMod val="60000"/>
                      <a:lumOff val="40000"/>
                    </a:schemeClr>
                  </a:glow>
                </a:effectLst>
              </a:rPr>
              <a:t>Yahuah</a:t>
            </a:r>
            <a:r>
              <a:rPr lang="en-US" sz="3600" b="1" dirty="0" smtClean="0">
                <a:solidFill>
                  <a:srgbClr val="0000CC"/>
                </a:solidFill>
                <a:effectLst>
                  <a:glow rad="127000">
                    <a:schemeClr val="accent2">
                      <a:lumMod val="60000"/>
                      <a:lumOff val="40000"/>
                    </a:schemeClr>
                  </a:glow>
                </a:effectLst>
              </a:rPr>
              <a:t>?</a:t>
            </a:r>
            <a:r>
              <a:rPr lang="en-US" sz="3600" b="1" dirty="0" smtClean="0">
                <a:effectLst>
                  <a:glow rad="127000">
                    <a:schemeClr val="accent2">
                      <a:lumMod val="60000"/>
                      <a:lumOff val="40000"/>
                    </a:schemeClr>
                  </a:glow>
                </a:effectLst>
              </a:rPr>
              <a:t>    </a:t>
            </a:r>
            <a:endParaRPr lang="en-US" sz="3600" b="1" dirty="0">
              <a:effectLst>
                <a:glow rad="127000">
                  <a:schemeClr val="accent2">
                    <a:lumMod val="60000"/>
                    <a:lumOff val="40000"/>
                  </a:schemeClr>
                </a:glow>
              </a:effectLst>
            </a:endParaRPr>
          </a:p>
        </p:txBody>
      </p:sp>
      <p:sp>
        <p:nvSpPr>
          <p:cNvPr id="4" name="4-Point Star 3"/>
          <p:cNvSpPr/>
          <p:nvPr/>
        </p:nvSpPr>
        <p:spPr>
          <a:xfrm>
            <a:off x="6534843" y="2016375"/>
            <a:ext cx="2472744" cy="518183"/>
          </a:xfrm>
          <a:prstGeom prst="star4">
            <a:avLst/>
          </a:prstGeom>
          <a:solidFill>
            <a:srgbClr val="FFFF00"/>
          </a:solidFill>
          <a:ln w="57150">
            <a:solidFill>
              <a:srgbClr val="FF00FF"/>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5" name="Slide Number Placeholder 4"/>
          <p:cNvSpPr>
            <a:spLocks noGrp="1"/>
          </p:cNvSpPr>
          <p:nvPr>
            <p:ph type="sldNum" sz="quarter" idx="12"/>
          </p:nvPr>
        </p:nvSpPr>
        <p:spPr>
          <a:xfrm>
            <a:off x="9143504" y="6346256"/>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59</a:t>
            </a:fld>
            <a:endParaRPr lang="en-US" dirty="0">
              <a:solidFill>
                <a:schemeClr val="tx1"/>
              </a:solidFill>
            </a:endParaRPr>
          </a:p>
        </p:txBody>
      </p:sp>
      <p:sp>
        <p:nvSpPr>
          <p:cNvPr id="6" name="Rectangle 5"/>
          <p:cNvSpPr/>
          <p:nvPr/>
        </p:nvSpPr>
        <p:spPr>
          <a:xfrm>
            <a:off x="7286643" y="4249881"/>
            <a:ext cx="967540" cy="477984"/>
          </a:xfrm>
          <a:prstGeom prst="rect">
            <a:avLst/>
          </a:prstGeom>
          <a:solidFill>
            <a:srgbClr val="00FF00"/>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a:solidFill>
                  <a:srgbClr val="FF0000"/>
                </a:solidFill>
                <a:latin typeface="Arial Black" pitchFamily="34" charset="0"/>
              </a:rPr>
              <a:t>DO</a:t>
            </a:r>
            <a:endParaRPr lang="en-CA" sz="3600" dirty="0"/>
          </a:p>
        </p:txBody>
      </p:sp>
    </p:spTree>
    <p:extLst>
      <p:ext uri="{BB962C8B-B14F-4D97-AF65-F5344CB8AC3E}">
        <p14:creationId xmlns:p14="http://schemas.microsoft.com/office/powerpoint/2010/main" val="1564626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2000" fill="hold" grpId="0" nodeType="with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11" presetClass="path" presetSubtype="0" accel="50000" decel="50000" fill="hold" grpId="0" nodeType="withEffect">
                                  <p:stCondLst>
                                    <p:cond delay="1000"/>
                                  </p:stCondLst>
                                  <p:childTnLst>
                                    <p:animMotion origin="layout" path="M 0.00182 1.85185E-6 L 0.08648 -0.12199 L 0.25709 -0.12199 L 0.17152 -0.24537 L 0.25709 -0.36736 L 0.08648 -0.36736 L 0.00182 -0.49074 L -0.08375 -0.36736 L -0.25346 -0.36736 L -0.1688 -0.24537 L -0.25346 -0.12199 L -0.08375 -0.12199 L 0.00182 1.85185E-6 Z " pathEditMode="fixed" rAng="0" ptsTypes="FFFFFFFFFFFFF">
                                      <p:cBhvr>
                                        <p:cTn id="26" dur="2000" fill="hold"/>
                                        <p:tgtEl>
                                          <p:spTgt spid="6"/>
                                        </p:tgtEl>
                                        <p:attrNameLst>
                                          <p:attrName>ppt_x</p:attrName>
                                          <p:attrName>ppt_y</p:attrName>
                                        </p:attrNameLst>
                                      </p:cBhvr>
                                      <p:rCtr x="0" y="-24537"/>
                                    </p:animMotion>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5403604" y="375920"/>
            <a:ext cx="6284635" cy="4702489"/>
          </a:xfrm>
          <a:prstGeom prst="rect">
            <a:avLst/>
          </a:prstGeom>
          <a:ln w="190500" cap="sq">
            <a:solidFill>
              <a:srgbClr val="FF99FF"/>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artDeco"/>
            <a:extrusionClr>
              <a:srgbClr val="000000"/>
            </a:extrusionClr>
          </a:sp3d>
        </p:spPr>
      </p:pic>
      <p:sp>
        <p:nvSpPr>
          <p:cNvPr id="7" name="Text Placeholder 6"/>
          <p:cNvSpPr>
            <a:spLocks noGrp="1"/>
          </p:cNvSpPr>
          <p:nvPr>
            <p:ph type="body" sz="half" idx="2"/>
          </p:nvPr>
        </p:nvSpPr>
        <p:spPr>
          <a:xfrm>
            <a:off x="450762" y="360877"/>
            <a:ext cx="4321264" cy="4682522"/>
          </a:xfrm>
          <a:solidFill>
            <a:srgbClr val="FECAF8"/>
          </a:solidFill>
          <a:ln w="76200">
            <a:solidFill>
              <a:srgbClr val="FB6BEA"/>
            </a:solidFill>
          </a:ln>
          <a:scene3d>
            <a:camera prst="orthographicFront"/>
            <a:lightRig rig="threePt" dir="t"/>
          </a:scene3d>
          <a:sp3d>
            <a:bevelT w="101600" prst="riblet"/>
          </a:sp3d>
        </p:spPr>
        <p:txBody>
          <a:bodyPr tIns="182880">
            <a:normAutofit lnSpcReduction="10000"/>
            <a:sp3d extrusionH="57150">
              <a:bevelT w="38100" h="38100" prst="angle"/>
            </a:sp3d>
          </a:bodyPr>
          <a:lstStyle/>
          <a:p>
            <a:pPr algn="ctr">
              <a:spcBef>
                <a:spcPts val="0"/>
              </a:spcBef>
            </a:pPr>
            <a:r>
              <a:rPr lang="en-US" sz="3600" dirty="0" smtClean="0"/>
              <a:t>The deeper investigation reveals the location of the darker features.</a:t>
            </a:r>
          </a:p>
          <a:p>
            <a:pPr algn="ctr">
              <a:spcBef>
                <a:spcPts val="0"/>
              </a:spcBef>
            </a:pPr>
            <a:r>
              <a:rPr lang="en-US" sz="3600" dirty="0" smtClean="0"/>
              <a:t>The thorns that destroy are in full abundance.</a:t>
            </a:r>
          </a:p>
          <a:p>
            <a:pPr algn="ctr">
              <a:spcBef>
                <a:spcPts val="0"/>
              </a:spcBef>
            </a:pPr>
            <a:r>
              <a:rPr lang="en-US" sz="3600" dirty="0" smtClean="0"/>
              <a:t>They are an integral part of this </a:t>
            </a:r>
            <a:r>
              <a:rPr lang="en-US" sz="3600" b="1" dirty="0" smtClean="0">
                <a:solidFill>
                  <a:srgbClr val="FF0000"/>
                </a:solidFill>
                <a:latin typeface="Arial Black" panose="020B0A04020102020204" pitchFamily="34" charset="0"/>
              </a:rPr>
              <a:t>plant.</a:t>
            </a:r>
          </a:p>
          <a:p>
            <a:pPr algn="ctr">
              <a:spcBef>
                <a:spcPts val="0"/>
              </a:spcBef>
            </a:pPr>
            <a:r>
              <a:rPr lang="en-US" sz="3600" dirty="0" smtClean="0">
                <a:solidFill>
                  <a:srgbClr val="FF0000"/>
                </a:solidFill>
              </a:rPr>
              <a:t>Pun intended.</a:t>
            </a:r>
            <a:endParaRPr lang="en-US" sz="3600" dirty="0">
              <a:solidFill>
                <a:srgbClr val="FF0000"/>
              </a:solidFill>
            </a:endParaRPr>
          </a:p>
        </p:txBody>
      </p:sp>
      <p:sp>
        <p:nvSpPr>
          <p:cNvPr id="2" name="Slide Number Placeholder 1"/>
          <p:cNvSpPr>
            <a:spLocks noGrp="1"/>
          </p:cNvSpPr>
          <p:nvPr>
            <p:ph type="sldNum" sz="quarter" idx="12"/>
          </p:nvPr>
        </p:nvSpPr>
        <p:spPr>
          <a:xfrm>
            <a:off x="9327579" y="6408305"/>
            <a:ext cx="2743200" cy="365125"/>
          </a:xfrm>
        </p:spPr>
        <p:txBody>
          <a:bodyPr/>
          <a:lstStyle/>
          <a:p>
            <a:fld id="{0B555D82-D20F-4DB7-B3E9-7B7EAC2F87A9}" type="slidenum">
              <a:rPr lang="en-US" smtClean="0">
                <a:solidFill>
                  <a:srgbClr val="000000"/>
                </a:solidFill>
              </a:rPr>
              <a:t>6</a:t>
            </a:fld>
            <a:endParaRPr lang="en-US" dirty="0">
              <a:solidFill>
                <a:srgbClr val="000000"/>
              </a:solidFill>
            </a:endParaRPr>
          </a:p>
        </p:txBody>
      </p:sp>
      <p:sp>
        <p:nvSpPr>
          <p:cNvPr id="3" name="Rectangle 2"/>
          <p:cNvSpPr/>
          <p:nvPr/>
        </p:nvSpPr>
        <p:spPr>
          <a:xfrm>
            <a:off x="429658" y="5296321"/>
            <a:ext cx="11126989" cy="144655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smtClean="0">
                <a:ln w="11430"/>
                <a:solidFill>
                  <a:schemeClr val="accent6">
                    <a:lumMod val="50000"/>
                  </a:schemeClr>
                </a:solidFill>
                <a:effectLst>
                  <a:glow rad="139700">
                    <a:schemeClr val="accent6">
                      <a:satMod val="175000"/>
                      <a:alpha val="40000"/>
                    </a:schemeClr>
                  </a:glow>
                </a:effectLst>
                <a:latin typeface="Comic Sans MS" pitchFamily="66" charset="0"/>
              </a:rPr>
              <a:t>This study will </a:t>
            </a:r>
            <a:r>
              <a:rPr lang="en-US" sz="4400" b="1" dirty="0" smtClean="0">
                <a:ln w="11430"/>
                <a:solidFill>
                  <a:schemeClr val="accent6">
                    <a:lumMod val="50000"/>
                  </a:schemeClr>
                </a:solidFill>
                <a:effectLst>
                  <a:glow rad="139700">
                    <a:schemeClr val="accent6">
                      <a:satMod val="175000"/>
                      <a:alpha val="40000"/>
                    </a:schemeClr>
                  </a:glow>
                </a:effectLst>
                <a:latin typeface="Comic Sans MS" pitchFamily="66" charset="0"/>
              </a:rPr>
              <a:t>examine something potentially very </a:t>
            </a:r>
            <a:r>
              <a:rPr lang="en-US" sz="4400" b="1" dirty="0" smtClean="0">
                <a:ln w="11430"/>
                <a:solidFill>
                  <a:schemeClr val="accent6">
                    <a:lumMod val="50000"/>
                  </a:schemeClr>
                </a:solidFill>
                <a:effectLst>
                  <a:glow rad="139700">
                    <a:schemeClr val="accent6">
                      <a:satMod val="175000"/>
                      <a:alpha val="40000"/>
                    </a:schemeClr>
                  </a:glow>
                </a:effectLst>
                <a:latin typeface="Comic Sans MS" pitchFamily="66" charset="0"/>
              </a:rPr>
              <a:t>destructive!</a:t>
            </a:r>
            <a:endParaRPr lang="en-US" sz="4400" b="1" cap="none" spc="0" dirty="0">
              <a:ln w="11430"/>
              <a:solidFill>
                <a:schemeClr val="accent6">
                  <a:lumMod val="50000"/>
                </a:schemeClr>
              </a:solidFill>
              <a:effectLst>
                <a:glow rad="139700">
                  <a:schemeClr val="accent6">
                    <a:satMod val="175000"/>
                    <a:alpha val="40000"/>
                  </a:schemeClr>
                </a:glow>
              </a:effectLst>
              <a:latin typeface="Comic Sans MS" pitchFamily="66" charset="0"/>
            </a:endParaRPr>
          </a:p>
        </p:txBody>
      </p:sp>
    </p:spTree>
    <p:extLst>
      <p:ext uri="{BB962C8B-B14F-4D97-AF65-F5344CB8AC3E}">
        <p14:creationId xmlns:p14="http://schemas.microsoft.com/office/powerpoint/2010/main" val="1520093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5000">
              <a:schemeClr val="accent4">
                <a:lumMod val="0"/>
                <a:lumOff val="100000"/>
                <a:alpha val="77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7811" y="83128"/>
            <a:ext cx="9185515" cy="703821"/>
          </a:xfrm>
          <a:gradFill>
            <a:gsLst>
              <a:gs pos="44000">
                <a:srgbClr val="00FF00">
                  <a:lumMod val="47000"/>
                  <a:lumOff val="53000"/>
                </a:srgbClr>
              </a:gs>
              <a:gs pos="75000">
                <a:srgbClr val="D0CFCF"/>
              </a:gs>
              <a:gs pos="50000">
                <a:schemeClr val="bg2">
                  <a:tint val="98000"/>
                  <a:satMod val="130000"/>
                  <a:shade val="90000"/>
                  <a:lumMod val="103000"/>
                </a:schemeClr>
              </a:gs>
              <a:gs pos="100000">
                <a:schemeClr val="bg2">
                  <a:shade val="63000"/>
                  <a:satMod val="120000"/>
                </a:schemeClr>
              </a:gs>
            </a:gsLst>
            <a:lin ang="5400000" scaled="0"/>
          </a:gradFill>
          <a:ln w="57150">
            <a:solidFill>
              <a:srgbClr val="FF99FF"/>
            </a:solidFill>
          </a:ln>
          <a:scene3d>
            <a:camera prst="orthographicFront"/>
            <a:lightRig rig="threePt" dir="t"/>
          </a:scene3d>
          <a:sp3d>
            <a:bevelT prst="angle"/>
          </a:sp3d>
        </p:spPr>
        <p:txBody>
          <a:bodyPr anchor="b">
            <a:normAutofit fontScale="90000"/>
            <a:sp3d extrusionH="57150">
              <a:bevelT w="38100" h="38100"/>
            </a:sp3d>
          </a:bodyPr>
          <a:lstStyle/>
          <a:p>
            <a:pPr algn="ctr"/>
            <a:r>
              <a:rPr lang="en-US" dirty="0" smtClean="0"/>
              <a:t>What </a:t>
            </a:r>
            <a:r>
              <a:rPr lang="en-US" b="1" dirty="0" smtClean="0">
                <a:latin typeface="Arial Black" pitchFamily="34" charset="0"/>
              </a:rPr>
              <a:t>“ON EARTH” </a:t>
            </a:r>
            <a:r>
              <a:rPr lang="en-US" dirty="0" smtClean="0"/>
              <a:t>is this situation?</a:t>
            </a:r>
            <a:endParaRPr lang="en-US" dirty="0"/>
          </a:p>
        </p:txBody>
      </p:sp>
      <p:sp>
        <p:nvSpPr>
          <p:cNvPr id="3" name="Content Placeholder 2"/>
          <p:cNvSpPr>
            <a:spLocks noGrp="1"/>
          </p:cNvSpPr>
          <p:nvPr>
            <p:ph idx="1"/>
          </p:nvPr>
        </p:nvSpPr>
        <p:spPr>
          <a:xfrm>
            <a:off x="249881" y="962101"/>
            <a:ext cx="11616744" cy="5821671"/>
          </a:xfrm>
          <a:solidFill>
            <a:schemeClr val="bg1">
              <a:lumMod val="95000"/>
            </a:schemeClr>
          </a:solidFill>
          <a:ln w="38100">
            <a:solidFill>
              <a:srgbClr val="E46C0A"/>
            </a:solidFill>
          </a:ln>
          <a:scene3d>
            <a:camera prst="orthographicFront"/>
            <a:lightRig rig="threePt" dir="t"/>
          </a:scene3d>
          <a:sp3d>
            <a:bevelT prst="angle"/>
          </a:sp3d>
        </p:spPr>
        <p:txBody>
          <a:bodyPr lIns="182880" tIns="182880" anchor="ctr">
            <a:noAutofit/>
            <a:sp3d extrusionH="57150">
              <a:bevelT w="38100" h="38100"/>
            </a:sp3d>
          </a:bodyPr>
          <a:lstStyle/>
          <a:p>
            <a:pPr>
              <a:lnSpc>
                <a:spcPct val="150000"/>
              </a:lnSpc>
              <a:spcBef>
                <a:spcPts val="0"/>
              </a:spcBef>
              <a:spcAft>
                <a:spcPts val="1200"/>
              </a:spcAft>
            </a:pPr>
            <a:r>
              <a:rPr lang="en-US" sz="3200" b="1" dirty="0" smtClean="0">
                <a:solidFill>
                  <a:srgbClr val="0000CC"/>
                </a:solidFill>
                <a:latin typeface="Arial Black" pitchFamily="34" charset="0"/>
              </a:rPr>
              <a:t>According to </a:t>
            </a:r>
            <a:r>
              <a:rPr lang="en-US" sz="3200" b="1" dirty="0" err="1" smtClean="0">
                <a:solidFill>
                  <a:srgbClr val="0000CC"/>
                </a:solidFill>
                <a:latin typeface="Arial Black" pitchFamily="34" charset="0"/>
              </a:rPr>
              <a:t>Yahusha</a:t>
            </a:r>
            <a:r>
              <a:rPr lang="en-US" sz="3200" b="1" dirty="0" smtClean="0">
                <a:solidFill>
                  <a:srgbClr val="0000CC"/>
                </a:solidFill>
                <a:latin typeface="Arial Black" pitchFamily="34" charset="0"/>
              </a:rPr>
              <a:t> -</a:t>
            </a:r>
          </a:p>
          <a:p>
            <a:pPr>
              <a:lnSpc>
                <a:spcPct val="150000"/>
              </a:lnSpc>
              <a:spcBef>
                <a:spcPts val="0"/>
              </a:spcBef>
              <a:spcAft>
                <a:spcPts val="1200"/>
              </a:spcAft>
            </a:pPr>
            <a:r>
              <a:rPr lang="en-US" sz="3200" dirty="0" smtClean="0"/>
              <a:t>There is a circumstance which inevitably prevents the </a:t>
            </a:r>
            <a:r>
              <a:rPr lang="en-US" sz="3200" dirty="0" err="1" smtClean="0"/>
              <a:t>Yahudim</a:t>
            </a:r>
            <a:r>
              <a:rPr lang="en-US" sz="3200" dirty="0" smtClean="0"/>
              <a:t> from observing the Torah </a:t>
            </a:r>
            <a:r>
              <a:rPr lang="en-US" sz="3200" b="1" dirty="0" smtClean="0">
                <a:solidFill>
                  <a:srgbClr val="FF6600"/>
                </a:solidFill>
              </a:rPr>
              <a:t>correctly.</a:t>
            </a:r>
          </a:p>
          <a:p>
            <a:pPr algn="ctr">
              <a:lnSpc>
                <a:spcPct val="150000"/>
              </a:lnSpc>
              <a:spcBef>
                <a:spcPts val="0"/>
              </a:spcBef>
              <a:spcAft>
                <a:spcPts val="1200"/>
              </a:spcAft>
            </a:pPr>
            <a:r>
              <a:rPr lang="en-US" sz="3200" b="1" dirty="0" smtClean="0"/>
              <a:t>Does this same </a:t>
            </a:r>
            <a:r>
              <a:rPr lang="en-US" sz="3200" b="1" dirty="0" smtClean="0">
                <a:effectLst>
                  <a:glow rad="127000">
                    <a:srgbClr val="00FF00"/>
                  </a:glow>
                </a:effectLst>
              </a:rPr>
              <a:t>optional tradition </a:t>
            </a:r>
            <a:r>
              <a:rPr lang="en-US" sz="3200" b="1" dirty="0" smtClean="0"/>
              <a:t>also effectively exclude </a:t>
            </a:r>
            <a:br>
              <a:rPr lang="en-US" sz="3200" b="1" dirty="0" smtClean="0"/>
            </a:br>
            <a:r>
              <a:rPr lang="en-US" sz="3200" b="1" dirty="0" smtClean="0">
                <a:solidFill>
                  <a:srgbClr val="0000CC"/>
                </a:solidFill>
              </a:rPr>
              <a:t>Yahusha</a:t>
            </a:r>
            <a:r>
              <a:rPr lang="en-US" sz="3200" b="1" dirty="0" smtClean="0"/>
              <a:t> from </a:t>
            </a:r>
            <a:r>
              <a:rPr lang="en-US" sz="3200" b="1" dirty="0" smtClean="0">
                <a:solidFill>
                  <a:srgbClr val="0000CC"/>
                </a:solidFill>
              </a:rPr>
              <a:t>Yahuah’s</a:t>
            </a:r>
            <a:r>
              <a:rPr lang="en-US" sz="3200" b="1" dirty="0" smtClean="0"/>
              <a:t> wrath when </a:t>
            </a:r>
            <a:r>
              <a:rPr lang="en-US" sz="3200" b="1" dirty="0"/>
              <a:t>He </a:t>
            </a:r>
            <a:r>
              <a:rPr lang="en-US" sz="3200" b="1" dirty="0" smtClean="0"/>
              <a:t>began attending </a:t>
            </a:r>
            <a:r>
              <a:rPr lang="en-US" sz="3200" b="1" dirty="0"/>
              <a:t>at </a:t>
            </a:r>
            <a:r>
              <a:rPr lang="en-US" sz="3200" b="1" dirty="0" smtClean="0"/>
              <a:t>the </a:t>
            </a:r>
            <a:br>
              <a:rPr lang="en-US" sz="3200" b="1" dirty="0" smtClean="0"/>
            </a:br>
            <a:r>
              <a:rPr lang="en-US" sz="4400" b="1" dirty="0" smtClean="0">
                <a:solidFill>
                  <a:srgbClr val="FF0000"/>
                </a:solidFill>
                <a:effectLst>
                  <a:glow rad="63500">
                    <a:schemeClr val="tx1"/>
                  </a:glow>
                </a:effectLst>
                <a:latin typeface="Arial Black" pitchFamily="34" charset="0"/>
              </a:rPr>
              <a:t>MIDDLE</a:t>
            </a:r>
            <a:r>
              <a:rPr lang="en-US" sz="3200" b="1" dirty="0" smtClean="0">
                <a:solidFill>
                  <a:srgbClr val="FF0000"/>
                </a:solidFill>
                <a:latin typeface="Arial Black" pitchFamily="34" charset="0"/>
              </a:rPr>
              <a:t> of THEIR Feast?</a:t>
            </a:r>
          </a:p>
        </p:txBody>
      </p:sp>
      <p:sp>
        <p:nvSpPr>
          <p:cNvPr id="5" name="Slide Number Placeholder 4"/>
          <p:cNvSpPr>
            <a:spLocks noGrp="1"/>
          </p:cNvSpPr>
          <p:nvPr>
            <p:ph type="sldNum" sz="quarter" idx="12"/>
          </p:nvPr>
        </p:nvSpPr>
        <p:spPr>
          <a:xfrm>
            <a:off x="9032972" y="6356304"/>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60</a:t>
            </a:fld>
            <a:endParaRPr lang="en-US" dirty="0">
              <a:solidFill>
                <a:schemeClr val="tx1"/>
              </a:solidFill>
            </a:endParaRPr>
          </a:p>
        </p:txBody>
      </p:sp>
      <p:sp>
        <p:nvSpPr>
          <p:cNvPr id="6" name="Notched Right Arrow 5"/>
          <p:cNvSpPr/>
          <p:nvPr/>
        </p:nvSpPr>
        <p:spPr>
          <a:xfrm rot="498716">
            <a:off x="981562" y="5519098"/>
            <a:ext cx="2019566" cy="575513"/>
          </a:xfrm>
          <a:prstGeom prst="notchedRightArrow">
            <a:avLst>
              <a:gd name="adj1" fmla="val 41968"/>
              <a:gd name="adj2" fmla="val 182039"/>
            </a:avLst>
          </a:prstGeom>
          <a:solidFill>
            <a:schemeClr val="tx1"/>
          </a:solidFill>
          <a:ln w="57150">
            <a:solidFill>
              <a:srgbClr val="FF3399"/>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Tree>
    <p:extLst>
      <p:ext uri="{BB962C8B-B14F-4D97-AF65-F5344CB8AC3E}">
        <p14:creationId xmlns:p14="http://schemas.microsoft.com/office/powerpoint/2010/main" val="2336243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3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42000">
              <a:srgbClr val="FF0000"/>
            </a:gs>
            <a:gs pos="65000">
              <a:srgbClr val="00FF00"/>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1153" y="417658"/>
            <a:ext cx="5092560" cy="703821"/>
          </a:xfrm>
          <a:gradFill>
            <a:gsLst>
              <a:gs pos="44000">
                <a:srgbClr val="00FF00">
                  <a:lumMod val="47000"/>
                  <a:lumOff val="53000"/>
                </a:srgbClr>
              </a:gs>
              <a:gs pos="75000">
                <a:srgbClr val="D0CFCF"/>
              </a:gs>
              <a:gs pos="50000">
                <a:schemeClr val="bg2">
                  <a:tint val="98000"/>
                  <a:satMod val="130000"/>
                  <a:shade val="90000"/>
                  <a:lumMod val="103000"/>
                </a:schemeClr>
              </a:gs>
              <a:gs pos="100000">
                <a:schemeClr val="bg2">
                  <a:shade val="63000"/>
                  <a:satMod val="120000"/>
                </a:schemeClr>
              </a:gs>
            </a:gsLst>
            <a:lin ang="5400000" scaled="0"/>
          </a:gradFill>
          <a:ln w="57150">
            <a:solidFill>
              <a:srgbClr val="FF99FF"/>
            </a:solidFill>
          </a:ln>
          <a:scene3d>
            <a:camera prst="orthographicFront"/>
            <a:lightRig rig="threePt" dir="t"/>
          </a:scene3d>
          <a:sp3d>
            <a:bevelT prst="angle"/>
          </a:sp3d>
        </p:spPr>
        <p:txBody>
          <a:bodyPr anchor="b">
            <a:normAutofit/>
            <a:sp3d extrusionH="57150">
              <a:bevelT w="38100" h="38100"/>
            </a:sp3d>
          </a:bodyPr>
          <a:lstStyle/>
          <a:p>
            <a:pPr algn="ctr"/>
            <a:r>
              <a:rPr lang="en-US" dirty="0" smtClean="0"/>
              <a:t> </a:t>
            </a:r>
            <a:r>
              <a:rPr lang="en-US" b="1" dirty="0" smtClean="0">
                <a:latin typeface="Arial Black" pitchFamily="34" charset="0"/>
              </a:rPr>
              <a:t>ON EARTH!!</a:t>
            </a:r>
            <a:endParaRPr lang="en-US" dirty="0"/>
          </a:p>
        </p:txBody>
      </p:sp>
      <p:sp>
        <p:nvSpPr>
          <p:cNvPr id="3" name="Content Placeholder 2"/>
          <p:cNvSpPr>
            <a:spLocks noGrp="1"/>
          </p:cNvSpPr>
          <p:nvPr>
            <p:ph idx="1"/>
          </p:nvPr>
        </p:nvSpPr>
        <p:spPr>
          <a:xfrm>
            <a:off x="249881" y="1393905"/>
            <a:ext cx="11616744" cy="5278357"/>
          </a:xfrm>
          <a:solidFill>
            <a:schemeClr val="bg1">
              <a:lumMod val="95000"/>
            </a:schemeClr>
          </a:solidFill>
          <a:ln w="38100">
            <a:solidFill>
              <a:srgbClr val="E46C0A"/>
            </a:solidFill>
          </a:ln>
          <a:scene3d>
            <a:camera prst="orthographicFront"/>
            <a:lightRig rig="threePt" dir="t"/>
          </a:scene3d>
          <a:sp3d>
            <a:bevelT w="152400" h="50800" prst="softRound"/>
          </a:sp3d>
        </p:spPr>
        <p:txBody>
          <a:bodyPr lIns="182880" tIns="182880" anchor="t">
            <a:noAutofit/>
            <a:sp3d extrusionH="57150">
              <a:bevelT w="38100" h="38100"/>
            </a:sp3d>
          </a:bodyPr>
          <a:lstStyle/>
          <a:p>
            <a:pPr>
              <a:lnSpc>
                <a:spcPct val="150000"/>
              </a:lnSpc>
              <a:spcBef>
                <a:spcPts val="0"/>
              </a:spcBef>
              <a:spcAft>
                <a:spcPts val="1200"/>
              </a:spcAft>
            </a:pPr>
            <a:r>
              <a:rPr lang="en-US" sz="3200" b="1" dirty="0" smtClean="0">
                <a:solidFill>
                  <a:srgbClr val="0000CC"/>
                </a:solidFill>
                <a:latin typeface="Arial Black" pitchFamily="34" charset="0"/>
              </a:rPr>
              <a:t>AGAIN -</a:t>
            </a:r>
          </a:p>
          <a:p>
            <a:pPr algn="ctr">
              <a:lnSpc>
                <a:spcPct val="150000"/>
              </a:lnSpc>
              <a:spcBef>
                <a:spcPts val="0"/>
              </a:spcBef>
              <a:spcAft>
                <a:spcPts val="1200"/>
              </a:spcAft>
            </a:pPr>
            <a:r>
              <a:rPr lang="en-US" sz="4000" b="1" dirty="0" smtClean="0"/>
              <a:t>Does this same </a:t>
            </a:r>
            <a:r>
              <a:rPr lang="en-US" sz="4000" b="1" u="sng" dirty="0" smtClean="0">
                <a:solidFill>
                  <a:srgbClr val="CC00FF"/>
                </a:solidFill>
              </a:rPr>
              <a:t>voluntary</a:t>
            </a:r>
            <a:r>
              <a:rPr lang="en-US" sz="4000" b="1" dirty="0" smtClean="0"/>
              <a:t> circumstance of </a:t>
            </a:r>
            <a:br>
              <a:rPr lang="en-US" sz="4000" b="1" dirty="0" smtClean="0"/>
            </a:br>
            <a:r>
              <a:rPr lang="en-US" sz="4000" b="1" dirty="0" smtClean="0"/>
              <a:t> 				</a:t>
            </a:r>
            <a:r>
              <a:rPr lang="en-US" sz="4000" b="1" dirty="0"/>
              <a:t>	</a:t>
            </a:r>
            <a:r>
              <a:rPr lang="en-US" sz="4000" b="1" dirty="0" smtClean="0"/>
              <a:t>effectively exclude </a:t>
            </a:r>
            <a:r>
              <a:rPr lang="en-US" sz="4000" b="1" dirty="0" err="1" smtClean="0">
                <a:solidFill>
                  <a:srgbClr val="0000CC"/>
                </a:solidFill>
              </a:rPr>
              <a:t>Yahusha</a:t>
            </a:r>
            <a:r>
              <a:rPr lang="en-US" sz="4000" b="1" dirty="0" smtClean="0"/>
              <a:t> from having incurred sin by entering at the </a:t>
            </a:r>
            <a:br>
              <a:rPr lang="en-US" sz="4000" b="1" dirty="0" smtClean="0"/>
            </a:br>
            <a:r>
              <a:rPr lang="en-US" sz="4000" b="1" dirty="0" smtClean="0">
                <a:solidFill>
                  <a:srgbClr val="FF0000"/>
                </a:solidFill>
                <a:effectLst>
                  <a:glow rad="63500">
                    <a:schemeClr val="tx1"/>
                  </a:glow>
                </a:effectLst>
                <a:latin typeface="Arial Black" pitchFamily="34" charset="0"/>
              </a:rPr>
              <a:t>MIDDLE</a:t>
            </a:r>
            <a:r>
              <a:rPr lang="en-US" sz="4000" b="1" dirty="0" smtClean="0">
                <a:solidFill>
                  <a:srgbClr val="FF0000"/>
                </a:solidFill>
                <a:latin typeface="Arial Black" pitchFamily="34" charset="0"/>
              </a:rPr>
              <a:t> of </a:t>
            </a:r>
            <a:r>
              <a:rPr lang="en-US" sz="4000" b="1" u="sng" dirty="0" smtClean="0">
                <a:solidFill>
                  <a:srgbClr val="CC00FF"/>
                </a:solidFill>
                <a:latin typeface="Arial Black" pitchFamily="34" charset="0"/>
              </a:rPr>
              <a:t>THEIR</a:t>
            </a:r>
            <a:r>
              <a:rPr lang="en-US" sz="4000" b="1" dirty="0" smtClean="0">
                <a:solidFill>
                  <a:srgbClr val="FF0000"/>
                </a:solidFill>
                <a:latin typeface="Arial Black" pitchFamily="34" charset="0"/>
              </a:rPr>
              <a:t> Feast?</a:t>
            </a:r>
          </a:p>
        </p:txBody>
      </p:sp>
      <p:sp>
        <p:nvSpPr>
          <p:cNvPr id="5" name="Slide Number Placeholder 4"/>
          <p:cNvSpPr>
            <a:spLocks noGrp="1"/>
          </p:cNvSpPr>
          <p:nvPr>
            <p:ph type="sldNum" sz="quarter" idx="12"/>
          </p:nvPr>
        </p:nvSpPr>
        <p:spPr>
          <a:xfrm>
            <a:off x="11385394" y="6301652"/>
            <a:ext cx="456705"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61</a:t>
            </a:fld>
            <a:endParaRPr lang="en-US" dirty="0">
              <a:solidFill>
                <a:schemeClr val="tx1"/>
              </a:solidFill>
            </a:endParaRPr>
          </a:p>
        </p:txBody>
      </p:sp>
      <p:sp>
        <p:nvSpPr>
          <p:cNvPr id="6" name="Notched Right Arrow 5"/>
          <p:cNvSpPr/>
          <p:nvPr/>
        </p:nvSpPr>
        <p:spPr>
          <a:xfrm rot="453720">
            <a:off x="535510" y="5213619"/>
            <a:ext cx="2019566" cy="575513"/>
          </a:xfrm>
          <a:prstGeom prst="notchedRightArrow">
            <a:avLst>
              <a:gd name="adj1" fmla="val 41968"/>
              <a:gd name="adj2" fmla="val 182039"/>
            </a:avLst>
          </a:prstGeom>
          <a:solidFill>
            <a:schemeClr val="tx1"/>
          </a:solidFill>
          <a:ln w="57150">
            <a:solidFill>
              <a:srgbClr val="FF3399"/>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4" name="Rectangle 3"/>
          <p:cNvSpPr/>
          <p:nvPr/>
        </p:nvSpPr>
        <p:spPr>
          <a:xfrm>
            <a:off x="1550215" y="3434584"/>
            <a:ext cx="3791414" cy="914400"/>
          </a:xfrm>
          <a:prstGeom prst="rect">
            <a:avLst/>
          </a:prstGeom>
          <a:solidFill>
            <a:schemeClr val="accent4">
              <a:lumMod val="60000"/>
              <a:lumOff val="40000"/>
            </a:schemeClr>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000" b="1" dirty="0">
                <a:solidFill>
                  <a:prstClr val="black"/>
                </a:solidFill>
                <a:effectLst>
                  <a:glow rad="520700">
                    <a:srgbClr val="00FF00"/>
                  </a:glow>
                </a:effectLst>
                <a:latin typeface="Arial Black" pitchFamily="34" charset="0"/>
              </a:rPr>
              <a:t>TRADITION</a:t>
            </a:r>
            <a:endParaRPr lang="en-CA" dirty="0"/>
          </a:p>
        </p:txBody>
      </p:sp>
      <p:sp>
        <p:nvSpPr>
          <p:cNvPr id="7" name="U-Turn Arrow 6"/>
          <p:cNvSpPr/>
          <p:nvPr/>
        </p:nvSpPr>
        <p:spPr>
          <a:xfrm rot="16200000" flipH="1">
            <a:off x="1608466" y="969482"/>
            <a:ext cx="2170323" cy="4770309"/>
          </a:xfrm>
          <a:prstGeom prst="uturnArrow">
            <a:avLst>
              <a:gd name="adj1" fmla="val 16510"/>
              <a:gd name="adj2" fmla="val 25000"/>
              <a:gd name="adj3" fmla="val 27264"/>
              <a:gd name="adj4" fmla="val 43679"/>
              <a:gd name="adj5" fmla="val 31277"/>
            </a:avLst>
          </a:prstGeom>
          <a:solidFill>
            <a:srgbClr val="D5B8EA"/>
          </a:solidFill>
          <a:ln w="57150">
            <a:solidFill>
              <a:srgbClr val="FF0066"/>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Explosion 2 7"/>
          <p:cNvSpPr/>
          <p:nvPr/>
        </p:nvSpPr>
        <p:spPr>
          <a:xfrm>
            <a:off x="5209425" y="1399140"/>
            <a:ext cx="1488829" cy="1299990"/>
          </a:xfrm>
          <a:prstGeom prst="irregularSeal2">
            <a:avLst/>
          </a:prstGeom>
          <a:solidFill>
            <a:srgbClr val="FFFF00"/>
          </a:solidFill>
          <a:ln w="57150">
            <a:solidFill>
              <a:srgbClr val="CC00FF"/>
            </a:solidFill>
          </a:ln>
          <a:effectLst>
            <a:glow rad="127000">
              <a:srgbClr val="80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Explosion 2 8"/>
          <p:cNvSpPr/>
          <p:nvPr/>
        </p:nvSpPr>
        <p:spPr>
          <a:xfrm>
            <a:off x="5551724" y="1718627"/>
            <a:ext cx="716873" cy="666520"/>
          </a:xfrm>
          <a:prstGeom prst="irregularSeal2">
            <a:avLst/>
          </a:prstGeom>
          <a:solidFill>
            <a:schemeClr val="bg1"/>
          </a:solidFill>
          <a:ln w="3810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Explosion 2 9"/>
          <p:cNvSpPr/>
          <p:nvPr/>
        </p:nvSpPr>
        <p:spPr>
          <a:xfrm>
            <a:off x="5758679" y="1949982"/>
            <a:ext cx="294313" cy="269910"/>
          </a:xfrm>
          <a:prstGeom prst="irregularSeal2">
            <a:avLst/>
          </a:prstGeom>
          <a:solidFill>
            <a:schemeClr val="tx1"/>
          </a:solidFill>
          <a:ln w="38100">
            <a:solidFill>
              <a:srgbClr val="FF0066"/>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34967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5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repeatCount="4000" fill="hold" grpId="0" nodeType="withEffect">
                                  <p:stCondLst>
                                    <p:cond delay="5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repeatCount="3000"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22" presetClass="entr" presetSubtype="1" fill="hold" grpId="0" nodeType="with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2250"/>
                                        <p:tgtEl>
                                          <p:spTgt spid="7"/>
                                        </p:tgtEl>
                                      </p:cBhvr>
                                    </p:animEffect>
                                  </p:childTnLst>
                                </p:cTn>
                              </p:par>
                              <p:par>
                                <p:cTn id="23" presetID="2" presetClass="entr" presetSubtype="3" fill="hold" grpId="0" nodeType="withEffect">
                                  <p:stCondLst>
                                    <p:cond delay="10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750" fill="hold"/>
                                        <p:tgtEl>
                                          <p:spTgt spid="4"/>
                                        </p:tgtEl>
                                        <p:attrNameLst>
                                          <p:attrName>ppt_x</p:attrName>
                                        </p:attrNameLst>
                                      </p:cBhvr>
                                      <p:tavLst>
                                        <p:tav tm="0">
                                          <p:val>
                                            <p:strVal val="1+#ppt_w/2"/>
                                          </p:val>
                                        </p:tav>
                                        <p:tav tm="100000">
                                          <p:val>
                                            <p:strVal val="#ppt_x"/>
                                          </p:val>
                                        </p:tav>
                                      </p:tavLst>
                                    </p:anim>
                                    <p:anim calcmode="lin" valueType="num">
                                      <p:cBhvr additive="base">
                                        <p:cTn id="26" dur="175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4" presetID="22" presetClass="entr" presetSubtype="8" fill="hold" grpId="0" nodeType="withEffect">
                                  <p:stCondLst>
                                    <p:cond delay="1000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8" grpId="0" animBg="1"/>
      <p:bldP spid="9"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82000">
              <a:srgbClr val="FF99FF"/>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3252" y="116582"/>
            <a:ext cx="10348790" cy="703821"/>
          </a:xfrm>
          <a:gradFill>
            <a:gsLst>
              <a:gs pos="44000">
                <a:srgbClr val="00FF00">
                  <a:lumMod val="47000"/>
                  <a:lumOff val="53000"/>
                </a:srgbClr>
              </a:gs>
              <a:gs pos="75000">
                <a:srgbClr val="D0CFCF"/>
              </a:gs>
              <a:gs pos="50000">
                <a:schemeClr val="bg2">
                  <a:tint val="98000"/>
                  <a:satMod val="130000"/>
                  <a:shade val="90000"/>
                  <a:lumMod val="103000"/>
                </a:schemeClr>
              </a:gs>
              <a:gs pos="100000">
                <a:schemeClr val="bg2">
                  <a:shade val="63000"/>
                  <a:satMod val="120000"/>
                </a:schemeClr>
              </a:gs>
            </a:gsLst>
            <a:lin ang="5400000" scaled="0"/>
          </a:gradFill>
          <a:ln w="57150">
            <a:solidFill>
              <a:srgbClr val="FF99FF"/>
            </a:solidFill>
          </a:ln>
          <a:scene3d>
            <a:camera prst="orthographicFront"/>
            <a:lightRig rig="threePt" dir="t"/>
          </a:scene3d>
          <a:sp3d>
            <a:bevelT prst="angle"/>
          </a:sp3d>
        </p:spPr>
        <p:txBody>
          <a:bodyPr>
            <a:normAutofit fontScale="90000"/>
            <a:sp3d extrusionH="57150">
              <a:bevelT w="38100" h="38100"/>
            </a:sp3d>
          </a:bodyPr>
          <a:lstStyle/>
          <a:p>
            <a:pPr algn="ctr"/>
            <a:r>
              <a:rPr lang="en-US" dirty="0" smtClean="0"/>
              <a:t>Tishri 23 - The </a:t>
            </a:r>
            <a:r>
              <a:rPr lang="en-US" dirty="0" err="1" smtClean="0"/>
              <a:t>Yahudim’s</a:t>
            </a:r>
            <a:r>
              <a:rPr lang="en-US" dirty="0" smtClean="0"/>
              <a:t> Feast has </a:t>
            </a:r>
            <a:r>
              <a:rPr lang="en-US" b="1" dirty="0" smtClean="0">
                <a:effectLst>
                  <a:glow rad="127000">
                    <a:srgbClr val="FFFF00"/>
                  </a:glow>
                </a:effectLst>
              </a:rPr>
              <a:t>ended!</a:t>
            </a:r>
            <a:endParaRPr lang="en-US" b="1" dirty="0">
              <a:effectLst>
                <a:glow rad="127000">
                  <a:srgbClr val="FFFF00"/>
                </a:glow>
              </a:effectLst>
            </a:endParaRPr>
          </a:p>
        </p:txBody>
      </p:sp>
      <p:sp>
        <p:nvSpPr>
          <p:cNvPr id="3" name="Content Placeholder 2"/>
          <p:cNvSpPr>
            <a:spLocks noGrp="1"/>
          </p:cNvSpPr>
          <p:nvPr>
            <p:ph idx="1"/>
          </p:nvPr>
        </p:nvSpPr>
        <p:spPr>
          <a:xfrm>
            <a:off x="283335" y="911640"/>
            <a:ext cx="11616744" cy="5821671"/>
          </a:xfrm>
          <a:solidFill>
            <a:schemeClr val="bg1">
              <a:lumMod val="95000"/>
            </a:schemeClr>
          </a:solidFill>
          <a:ln w="38100">
            <a:solidFill>
              <a:srgbClr val="E46C0A"/>
            </a:solidFill>
          </a:ln>
          <a:scene3d>
            <a:camera prst="orthographicFront"/>
            <a:lightRig rig="threePt" dir="t"/>
          </a:scene3d>
          <a:sp3d>
            <a:bevelT prst="angle"/>
          </a:sp3d>
        </p:spPr>
        <p:txBody>
          <a:bodyPr lIns="182880" tIns="182880" anchor="ctr">
            <a:noAutofit/>
            <a:sp3d extrusionH="57150">
              <a:bevelT w="38100" h="38100"/>
            </a:sp3d>
          </a:bodyPr>
          <a:lstStyle/>
          <a:p>
            <a:pPr lvl="0">
              <a:spcBef>
                <a:spcPts val="0"/>
              </a:spcBef>
              <a:spcAft>
                <a:spcPts val="1200"/>
              </a:spcAft>
            </a:pPr>
            <a:r>
              <a:rPr lang="en-US" dirty="0">
                <a:solidFill>
                  <a:srgbClr val="00B050"/>
                </a:solidFill>
              </a:rPr>
              <a:t>John 8 </a:t>
            </a:r>
            <a:r>
              <a:rPr lang="en-US" dirty="0">
                <a:solidFill>
                  <a:prstClr val="black"/>
                </a:solidFill>
              </a:rPr>
              <a:t>documents </a:t>
            </a:r>
            <a:r>
              <a:rPr lang="en-US" b="1" dirty="0" err="1">
                <a:solidFill>
                  <a:srgbClr val="0000FF"/>
                </a:solidFill>
              </a:rPr>
              <a:t>Yahusha</a:t>
            </a:r>
            <a:r>
              <a:rPr lang="en-US" dirty="0">
                <a:solidFill>
                  <a:prstClr val="black"/>
                </a:solidFill>
              </a:rPr>
              <a:t> </a:t>
            </a:r>
            <a:r>
              <a:rPr lang="en-US" b="1" dirty="0" smtClean="0">
                <a:solidFill>
                  <a:srgbClr val="CC00FF"/>
                </a:solidFill>
              </a:rPr>
              <a:t>returned </a:t>
            </a:r>
            <a:r>
              <a:rPr lang="en-US" b="1" dirty="0">
                <a:solidFill>
                  <a:srgbClr val="CC00FF"/>
                </a:solidFill>
              </a:rPr>
              <a:t>to the Tabernacle</a:t>
            </a:r>
            <a:r>
              <a:rPr lang="en-US" dirty="0">
                <a:solidFill>
                  <a:prstClr val="black"/>
                </a:solidFill>
              </a:rPr>
              <a:t> the very next morning at </a:t>
            </a:r>
            <a:r>
              <a:rPr lang="en-US" dirty="0">
                <a:solidFill>
                  <a:srgbClr val="9900CC"/>
                </a:solidFill>
              </a:rPr>
              <a:t>dawn.</a:t>
            </a:r>
            <a:r>
              <a:rPr lang="en-US" dirty="0">
                <a:solidFill>
                  <a:prstClr val="black"/>
                </a:solidFill>
              </a:rPr>
              <a:t> It was a </a:t>
            </a:r>
            <a:r>
              <a:rPr lang="en-US" dirty="0">
                <a:solidFill>
                  <a:prstClr val="black"/>
                </a:solidFill>
                <a:effectLst>
                  <a:glow rad="228600">
                    <a:srgbClr val="ED7D31">
                      <a:satMod val="175000"/>
                      <a:alpha val="40000"/>
                    </a:srgbClr>
                  </a:glow>
                </a:effectLst>
              </a:rPr>
              <a:t>7</a:t>
            </a:r>
            <a:r>
              <a:rPr lang="en-US" baseline="30000" dirty="0">
                <a:solidFill>
                  <a:prstClr val="black"/>
                </a:solidFill>
                <a:effectLst>
                  <a:glow rad="228600">
                    <a:srgbClr val="ED7D31">
                      <a:satMod val="175000"/>
                      <a:alpha val="40000"/>
                    </a:srgbClr>
                  </a:glow>
                </a:effectLst>
              </a:rPr>
              <a:t>th</a:t>
            </a:r>
            <a:r>
              <a:rPr lang="en-US" dirty="0">
                <a:solidFill>
                  <a:prstClr val="black"/>
                </a:solidFill>
                <a:effectLst>
                  <a:glow rad="228600">
                    <a:srgbClr val="ED7D31">
                      <a:satMod val="175000"/>
                      <a:alpha val="40000"/>
                    </a:srgbClr>
                  </a:glow>
                </a:effectLst>
              </a:rPr>
              <a:t> Day Sabbath, on the </a:t>
            </a:r>
            <a:r>
              <a:rPr lang="en-US" b="1" dirty="0">
                <a:solidFill>
                  <a:prstClr val="black"/>
                </a:solidFill>
                <a:effectLst>
                  <a:glow rad="228600">
                    <a:srgbClr val="34E9FC">
                      <a:alpha val="40000"/>
                    </a:srgbClr>
                  </a:glow>
                </a:effectLst>
              </a:rPr>
              <a:t>23</a:t>
            </a:r>
            <a:r>
              <a:rPr lang="en-US" b="1" baseline="30000" dirty="0">
                <a:solidFill>
                  <a:prstClr val="black"/>
                </a:solidFill>
                <a:effectLst>
                  <a:glow rad="228600">
                    <a:srgbClr val="34E9FC">
                      <a:alpha val="40000"/>
                    </a:srgbClr>
                  </a:glow>
                </a:effectLst>
              </a:rPr>
              <a:t>rd</a:t>
            </a:r>
            <a:r>
              <a:rPr lang="en-US" dirty="0">
                <a:solidFill>
                  <a:prstClr val="black"/>
                </a:solidFill>
                <a:effectLst>
                  <a:glow rad="228600">
                    <a:srgbClr val="ED7D31">
                      <a:satMod val="175000"/>
                      <a:alpha val="40000"/>
                    </a:srgbClr>
                  </a:glow>
                </a:effectLst>
              </a:rPr>
              <a:t> of the </a:t>
            </a:r>
            <a:r>
              <a:rPr lang="en-US" dirty="0" smtClean="0">
                <a:solidFill>
                  <a:prstClr val="black"/>
                </a:solidFill>
                <a:effectLst>
                  <a:glow rad="228600">
                    <a:srgbClr val="ED7D31">
                      <a:satMod val="175000"/>
                      <a:alpha val="40000"/>
                    </a:srgbClr>
                  </a:glow>
                </a:effectLst>
              </a:rPr>
              <a:t>month the day  </a:t>
            </a:r>
            <a:r>
              <a:rPr lang="en-US" dirty="0">
                <a:solidFill>
                  <a:prstClr val="black"/>
                </a:solidFill>
                <a:effectLst>
                  <a:glow rad="127000">
                    <a:schemeClr val="accent2">
                      <a:lumMod val="60000"/>
                      <a:lumOff val="40000"/>
                    </a:schemeClr>
                  </a:glow>
                </a:effectLst>
              </a:rPr>
              <a:t>after the Festival of the </a:t>
            </a:r>
            <a:r>
              <a:rPr lang="en-US" dirty="0" err="1">
                <a:solidFill>
                  <a:prstClr val="black"/>
                </a:solidFill>
                <a:effectLst>
                  <a:glow rad="127000">
                    <a:schemeClr val="accent2">
                      <a:lumMod val="60000"/>
                      <a:lumOff val="40000"/>
                    </a:schemeClr>
                  </a:glow>
                </a:effectLst>
              </a:rPr>
              <a:t>Yehudim</a:t>
            </a:r>
            <a:r>
              <a:rPr lang="en-US" dirty="0">
                <a:solidFill>
                  <a:prstClr val="black"/>
                </a:solidFill>
                <a:effectLst>
                  <a:glow rad="127000">
                    <a:schemeClr val="accent2">
                      <a:lumMod val="60000"/>
                      <a:lumOff val="40000"/>
                    </a:schemeClr>
                  </a:glow>
                </a:effectLst>
              </a:rPr>
              <a:t> </a:t>
            </a:r>
            <a:r>
              <a:rPr lang="en-US" dirty="0">
                <a:solidFill>
                  <a:prstClr val="black"/>
                </a:solidFill>
              </a:rPr>
              <a:t>(Jews) was over and He continued to teach.  </a:t>
            </a:r>
            <a:endParaRPr lang="en-US" dirty="0" smtClean="0">
              <a:solidFill>
                <a:prstClr val="black"/>
              </a:solidFill>
            </a:endParaRPr>
          </a:p>
          <a:p>
            <a:pPr lvl="0">
              <a:spcBef>
                <a:spcPts val="0"/>
              </a:spcBef>
              <a:spcAft>
                <a:spcPts val="1200"/>
              </a:spcAft>
            </a:pPr>
            <a:r>
              <a:rPr lang="en-US" dirty="0" smtClean="0">
                <a:solidFill>
                  <a:prstClr val="black"/>
                </a:solidFill>
              </a:rPr>
              <a:t>Did </a:t>
            </a:r>
            <a:r>
              <a:rPr lang="en-US" b="1" dirty="0" smtClean="0">
                <a:solidFill>
                  <a:srgbClr val="0000FF"/>
                </a:solidFill>
              </a:rPr>
              <a:t>Yahusha</a:t>
            </a:r>
            <a:r>
              <a:rPr lang="en-US" dirty="0" smtClean="0">
                <a:solidFill>
                  <a:prstClr val="black"/>
                </a:solidFill>
              </a:rPr>
              <a:t> </a:t>
            </a:r>
            <a:r>
              <a:rPr lang="en-US" dirty="0">
                <a:solidFill>
                  <a:prstClr val="black"/>
                </a:solidFill>
                <a:effectLst>
                  <a:glow rad="127000">
                    <a:srgbClr val="00FF00"/>
                  </a:glow>
                </a:effectLst>
              </a:rPr>
              <a:t>return</a:t>
            </a:r>
            <a:r>
              <a:rPr lang="en-US" dirty="0">
                <a:solidFill>
                  <a:prstClr val="black"/>
                </a:solidFill>
              </a:rPr>
              <a:t> to the Tabernacle </a:t>
            </a:r>
            <a:r>
              <a:rPr lang="en-US" dirty="0" smtClean="0">
                <a:solidFill>
                  <a:prstClr val="black"/>
                </a:solidFill>
              </a:rPr>
              <a:t>intending to</a:t>
            </a:r>
            <a:r>
              <a:rPr lang="en-US" dirty="0">
                <a:solidFill>
                  <a:prstClr val="black"/>
                </a:solidFill>
              </a:rPr>
              <a:t>, </a:t>
            </a:r>
            <a:r>
              <a:rPr lang="en-US" b="1" i="1" dirty="0" smtClean="0">
                <a:solidFill>
                  <a:srgbClr val="9900CC"/>
                </a:solidFill>
              </a:rPr>
              <a:t>“present Himself </a:t>
            </a:r>
            <a:br>
              <a:rPr lang="en-US" b="1" i="1" dirty="0" smtClean="0">
                <a:solidFill>
                  <a:srgbClr val="9900CC"/>
                </a:solidFill>
              </a:rPr>
            </a:br>
            <a:r>
              <a:rPr lang="en-US" b="1" i="1" dirty="0" smtClean="0">
                <a:solidFill>
                  <a:srgbClr val="9900CC"/>
                </a:solidFill>
              </a:rPr>
              <a:t>before </a:t>
            </a:r>
            <a:r>
              <a:rPr lang="en-US" b="1" i="1" dirty="0">
                <a:solidFill>
                  <a:srgbClr val="9900CC"/>
                </a:solidFill>
              </a:rPr>
              <a:t>the </a:t>
            </a:r>
            <a:r>
              <a:rPr lang="en-US" b="1" i="1" dirty="0">
                <a:solidFill>
                  <a:srgbClr val="0000FF"/>
                </a:solidFill>
              </a:rPr>
              <a:t>Master </a:t>
            </a:r>
            <a:r>
              <a:rPr lang="he-IL" b="1" i="1" dirty="0">
                <a:solidFill>
                  <a:srgbClr val="0000FF"/>
                </a:solidFill>
              </a:rPr>
              <a:t>יהוה</a:t>
            </a:r>
            <a:r>
              <a:rPr lang="en-US" b="1" i="1" dirty="0">
                <a:solidFill>
                  <a:srgbClr val="0000FF"/>
                </a:solidFill>
              </a:rPr>
              <a:t> [Yahuah],”</a:t>
            </a:r>
            <a:r>
              <a:rPr lang="en-US" dirty="0">
                <a:solidFill>
                  <a:srgbClr val="CC00FF"/>
                </a:solidFill>
              </a:rPr>
              <a:t> according to the Calendar of </a:t>
            </a:r>
            <a:r>
              <a:rPr lang="en-US" dirty="0" smtClean="0">
                <a:solidFill>
                  <a:srgbClr val="CC00FF"/>
                </a:solidFill>
              </a:rPr>
              <a:t>Torah and </a:t>
            </a:r>
            <a:r>
              <a:rPr lang="en-US" dirty="0" err="1" smtClean="0">
                <a:solidFill>
                  <a:srgbClr val="00B050"/>
                </a:solidFill>
              </a:rPr>
              <a:t>Exo</a:t>
            </a:r>
            <a:r>
              <a:rPr lang="en-US" dirty="0" smtClean="0">
                <a:solidFill>
                  <a:srgbClr val="00B050"/>
                </a:solidFill>
              </a:rPr>
              <a:t> 23:17/ 34:21-23, Num 29:12/ Duet 16:13-17?</a:t>
            </a:r>
            <a:endParaRPr lang="en-US" dirty="0">
              <a:solidFill>
                <a:srgbClr val="00B050"/>
              </a:solidFill>
            </a:endParaRPr>
          </a:p>
          <a:p>
            <a:pPr lvl="0">
              <a:spcBef>
                <a:spcPts val="0"/>
              </a:spcBef>
              <a:spcAft>
                <a:spcPts val="1200"/>
              </a:spcAft>
            </a:pPr>
            <a:r>
              <a:rPr lang="en-US" dirty="0" smtClean="0">
                <a:solidFill>
                  <a:srgbClr val="00B050"/>
                </a:solidFill>
              </a:rPr>
              <a:t>Luke 2 </a:t>
            </a:r>
            <a:r>
              <a:rPr lang="en-US" dirty="0" smtClean="0"/>
              <a:t>documents </a:t>
            </a:r>
            <a:r>
              <a:rPr lang="en-US" b="1" dirty="0" err="1" smtClean="0">
                <a:solidFill>
                  <a:srgbClr val="0000FF"/>
                </a:solidFill>
              </a:rPr>
              <a:t>Yahusha</a:t>
            </a:r>
            <a:r>
              <a:rPr lang="en-US" dirty="0" smtClean="0"/>
              <a:t> (12 years young) was witnessing in the Tabernacle </a:t>
            </a:r>
            <a:r>
              <a:rPr lang="en-US" b="1" u="sng" dirty="0" smtClean="0"/>
              <a:t>3 days after</a:t>
            </a:r>
            <a:r>
              <a:rPr lang="en-US" b="1" dirty="0" smtClean="0"/>
              <a:t> </a:t>
            </a:r>
            <a:r>
              <a:rPr lang="en-US" dirty="0" smtClean="0"/>
              <a:t>the Pesach Festival of the Yehudim (Jews) was over!</a:t>
            </a:r>
          </a:p>
          <a:p>
            <a:pPr>
              <a:spcBef>
                <a:spcPts val="0"/>
              </a:spcBef>
              <a:spcAft>
                <a:spcPts val="1200"/>
              </a:spcAft>
            </a:pPr>
            <a:r>
              <a:rPr lang="en-US" b="1" dirty="0" err="1" smtClean="0">
                <a:solidFill>
                  <a:srgbClr val="0000FF"/>
                </a:solidFill>
              </a:rPr>
              <a:t>Yahusha</a:t>
            </a:r>
            <a:r>
              <a:rPr lang="en-US" dirty="0" smtClean="0"/>
              <a:t> declared He was attending to </a:t>
            </a:r>
            <a:r>
              <a:rPr lang="en-US" b="1" dirty="0" smtClean="0">
                <a:solidFill>
                  <a:srgbClr val="CC0099"/>
                </a:solidFill>
              </a:rPr>
              <a:t>His Fathers Business!  </a:t>
            </a:r>
            <a:r>
              <a:rPr lang="en-US" dirty="0" smtClean="0"/>
              <a:t>Was </a:t>
            </a:r>
            <a:r>
              <a:rPr lang="en-US" b="1" dirty="0" smtClean="0">
                <a:solidFill>
                  <a:srgbClr val="0000FF"/>
                </a:solidFill>
              </a:rPr>
              <a:t>Yahusha</a:t>
            </a:r>
            <a:r>
              <a:rPr lang="en-US" dirty="0" smtClean="0">
                <a:solidFill>
                  <a:srgbClr val="0000FF"/>
                </a:solidFill>
              </a:rPr>
              <a:t> </a:t>
            </a:r>
            <a:r>
              <a:rPr lang="en-US" b="1" u="sng" dirty="0" smtClean="0">
                <a:solidFill>
                  <a:srgbClr val="9900CC"/>
                </a:solidFill>
                <a:latin typeface="Arial Black" panose="020B0A04020102020204" pitchFamily="34" charset="0"/>
              </a:rPr>
              <a:t>obediently</a:t>
            </a:r>
            <a:r>
              <a:rPr lang="en-US" dirty="0" smtClean="0">
                <a:solidFill>
                  <a:srgbClr val="0000FF"/>
                </a:solidFill>
              </a:rPr>
              <a:t> </a:t>
            </a:r>
            <a:r>
              <a:rPr lang="en-US" dirty="0" smtClean="0"/>
              <a:t> </a:t>
            </a:r>
            <a:r>
              <a:rPr lang="en-US" b="1" u="sng" dirty="0" smtClean="0">
                <a:solidFill>
                  <a:srgbClr val="00B050"/>
                </a:solidFill>
              </a:rPr>
              <a:t>PRESENTING HIMSELF BEFORE</a:t>
            </a:r>
            <a:r>
              <a:rPr lang="en-US" b="1" dirty="0" smtClean="0">
                <a:solidFill>
                  <a:srgbClr val="00B050"/>
                </a:solidFill>
              </a:rPr>
              <a:t> </a:t>
            </a:r>
            <a:r>
              <a:rPr lang="en-US" b="1" dirty="0" err="1" smtClean="0">
                <a:solidFill>
                  <a:srgbClr val="0000FF"/>
                </a:solidFill>
              </a:rPr>
              <a:t>Yahuah</a:t>
            </a:r>
            <a:r>
              <a:rPr lang="en-US" b="1" dirty="0" smtClean="0">
                <a:solidFill>
                  <a:srgbClr val="0000FF"/>
                </a:solidFill>
              </a:rPr>
              <a:t> </a:t>
            </a:r>
            <a:r>
              <a:rPr lang="en-US" dirty="0" smtClean="0"/>
              <a:t>according to the Covenant Calendar so brilliantly documented throughout the Scriptures?</a:t>
            </a:r>
            <a:endParaRPr lang="en-US" dirty="0"/>
          </a:p>
        </p:txBody>
      </p:sp>
      <p:sp>
        <p:nvSpPr>
          <p:cNvPr id="5" name="Slide Number Placeholder 4"/>
          <p:cNvSpPr>
            <a:spLocks noGrp="1"/>
          </p:cNvSpPr>
          <p:nvPr>
            <p:ph type="sldNum" sz="quarter" idx="12"/>
          </p:nvPr>
        </p:nvSpPr>
        <p:spPr>
          <a:xfrm>
            <a:off x="9143504" y="6346256"/>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62</a:t>
            </a:fld>
            <a:endParaRPr lang="en-US" dirty="0">
              <a:solidFill>
                <a:schemeClr val="tx1"/>
              </a:solidFill>
            </a:endParaRPr>
          </a:p>
        </p:txBody>
      </p:sp>
    </p:spTree>
    <p:extLst>
      <p:ext uri="{BB962C8B-B14F-4D97-AF65-F5344CB8AC3E}">
        <p14:creationId xmlns:p14="http://schemas.microsoft.com/office/powerpoint/2010/main" val="28835461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up)">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70000">
              <a:srgbClr val="FF99FF"/>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400" y="189319"/>
            <a:ext cx="6678284" cy="703821"/>
          </a:xfrm>
          <a:gradFill>
            <a:gsLst>
              <a:gs pos="44000">
                <a:srgbClr val="00FF00">
                  <a:lumMod val="47000"/>
                  <a:lumOff val="53000"/>
                </a:srgbClr>
              </a:gs>
              <a:gs pos="75000">
                <a:srgbClr val="D0CFCF"/>
              </a:gs>
              <a:gs pos="50000">
                <a:schemeClr val="bg2">
                  <a:tint val="98000"/>
                  <a:satMod val="130000"/>
                  <a:shade val="90000"/>
                  <a:lumMod val="103000"/>
                </a:schemeClr>
              </a:gs>
              <a:gs pos="100000">
                <a:schemeClr val="bg2">
                  <a:shade val="63000"/>
                  <a:satMod val="120000"/>
                </a:schemeClr>
              </a:gs>
            </a:gsLst>
            <a:lin ang="5400000" scaled="0"/>
          </a:gradFill>
          <a:ln w="57150">
            <a:solidFill>
              <a:srgbClr val="CC0099"/>
            </a:solidFill>
          </a:ln>
          <a:effectLst>
            <a:glow rad="127000">
              <a:srgbClr val="FFFF00"/>
            </a:glow>
          </a:effectLst>
          <a:scene3d>
            <a:camera prst="orthographicFront"/>
            <a:lightRig rig="threePt" dir="t"/>
          </a:scene3d>
          <a:sp3d>
            <a:bevelT prst="angle"/>
          </a:sp3d>
        </p:spPr>
        <p:txBody>
          <a:bodyPr>
            <a:normAutofit/>
            <a:sp3d extrusionH="57150">
              <a:bevelT w="38100" h="38100"/>
            </a:sp3d>
          </a:bodyPr>
          <a:lstStyle/>
          <a:p>
            <a:pPr algn="ctr"/>
            <a:r>
              <a:rPr lang="en-US" b="1" dirty="0" err="1" smtClean="0">
                <a:solidFill>
                  <a:srgbClr val="0000CC"/>
                </a:solidFill>
              </a:rPr>
              <a:t>Yahusha’s</a:t>
            </a:r>
            <a:r>
              <a:rPr lang="en-US" b="1" dirty="0" smtClean="0">
                <a:solidFill>
                  <a:srgbClr val="0000CC"/>
                </a:solidFill>
              </a:rPr>
              <a:t> Contention!</a:t>
            </a:r>
            <a:endParaRPr lang="en-US" b="1" dirty="0">
              <a:solidFill>
                <a:srgbClr val="0000CC"/>
              </a:solidFill>
            </a:endParaRPr>
          </a:p>
        </p:txBody>
      </p:sp>
      <p:sp>
        <p:nvSpPr>
          <p:cNvPr id="3" name="Content Placeholder 2"/>
          <p:cNvSpPr>
            <a:spLocks noGrp="1"/>
          </p:cNvSpPr>
          <p:nvPr>
            <p:ph idx="1"/>
          </p:nvPr>
        </p:nvSpPr>
        <p:spPr>
          <a:xfrm>
            <a:off x="283335" y="1122218"/>
            <a:ext cx="11616744" cy="5611093"/>
          </a:xfrm>
          <a:solidFill>
            <a:schemeClr val="bg1">
              <a:lumMod val="95000"/>
            </a:schemeClr>
          </a:solidFill>
          <a:ln w="38100">
            <a:solidFill>
              <a:srgbClr val="E46C0A"/>
            </a:solidFill>
          </a:ln>
          <a:scene3d>
            <a:camera prst="orthographicFront"/>
            <a:lightRig rig="threePt" dir="t"/>
          </a:scene3d>
          <a:sp3d>
            <a:bevelT prst="angle"/>
          </a:sp3d>
        </p:spPr>
        <p:txBody>
          <a:bodyPr lIns="182880" tIns="182880" anchor="ctr">
            <a:noAutofit/>
            <a:sp3d extrusionH="57150">
              <a:bevelT w="38100" h="38100"/>
            </a:sp3d>
          </a:bodyPr>
          <a:lstStyle/>
          <a:p>
            <a:pPr marL="0" indent="0">
              <a:spcBef>
                <a:spcPts val="0"/>
              </a:spcBef>
              <a:spcAft>
                <a:spcPts val="1200"/>
              </a:spcAft>
              <a:buNone/>
            </a:pPr>
            <a:r>
              <a:rPr lang="en-US" sz="4000" b="1" dirty="0" smtClean="0"/>
              <a:t>Question:  </a:t>
            </a:r>
            <a:r>
              <a:rPr lang="en-US" sz="3200" dirty="0" smtClean="0">
                <a:solidFill>
                  <a:srgbClr val="FF0000"/>
                </a:solidFill>
              </a:rPr>
              <a:t>Was </a:t>
            </a:r>
            <a:r>
              <a:rPr lang="en-US" sz="3200" b="1" dirty="0" smtClean="0">
                <a:solidFill>
                  <a:srgbClr val="0000FF"/>
                </a:solidFill>
              </a:rPr>
              <a:t>Yahusha  </a:t>
            </a:r>
            <a:r>
              <a:rPr lang="en-US" b="1" dirty="0" smtClean="0">
                <a:latin typeface="Comic Sans MS" pitchFamily="66" charset="0"/>
              </a:rPr>
              <a:t>IN AGREEMENT </a:t>
            </a:r>
            <a:r>
              <a:rPr lang="en-US" sz="3200" dirty="0" smtClean="0">
                <a:solidFill>
                  <a:srgbClr val="FF0000"/>
                </a:solidFill>
              </a:rPr>
              <a:t>with the </a:t>
            </a:r>
            <a:r>
              <a:rPr lang="en-US" sz="3200" b="1" i="1" dirty="0" smtClean="0"/>
              <a:t>Metonic Cycle - </a:t>
            </a:r>
            <a:r>
              <a:rPr lang="en-US" sz="3200" dirty="0" smtClean="0">
                <a:solidFill>
                  <a:srgbClr val="FF0000"/>
                </a:solidFill>
              </a:rPr>
              <a:t>the </a:t>
            </a:r>
            <a:r>
              <a:rPr lang="en-US" sz="3200" dirty="0" err="1" smtClean="0">
                <a:solidFill>
                  <a:srgbClr val="FF0000"/>
                </a:solidFill>
              </a:rPr>
              <a:t>luni</a:t>
            </a:r>
            <a:r>
              <a:rPr lang="en-US" sz="3200" dirty="0" smtClean="0">
                <a:solidFill>
                  <a:srgbClr val="FF0000"/>
                </a:solidFill>
              </a:rPr>
              <a:t>/solar calendar of the </a:t>
            </a:r>
            <a:r>
              <a:rPr lang="en-US" sz="3200" dirty="0" smtClean="0"/>
              <a:t>imposter</a:t>
            </a:r>
            <a:r>
              <a:rPr lang="en-US" sz="3200" dirty="0" smtClean="0">
                <a:solidFill>
                  <a:srgbClr val="FF0000"/>
                </a:solidFill>
              </a:rPr>
              <a:t> 2</a:t>
            </a:r>
            <a:r>
              <a:rPr lang="en-US" sz="3200" baseline="30000" dirty="0" smtClean="0">
                <a:solidFill>
                  <a:srgbClr val="FF0000"/>
                </a:solidFill>
              </a:rPr>
              <a:t>nd</a:t>
            </a:r>
            <a:r>
              <a:rPr lang="en-US" sz="3200" dirty="0" smtClean="0">
                <a:solidFill>
                  <a:srgbClr val="FF0000"/>
                </a:solidFill>
              </a:rPr>
              <a:t> Temple hierarchy?</a:t>
            </a:r>
          </a:p>
          <a:p>
            <a:pPr marL="0" indent="0">
              <a:spcBef>
                <a:spcPts val="0"/>
              </a:spcBef>
              <a:spcAft>
                <a:spcPts val="1200"/>
              </a:spcAft>
              <a:buNone/>
            </a:pPr>
            <a:r>
              <a:rPr lang="en-US" sz="3200" dirty="0" smtClean="0"/>
              <a:t>Or, have the Scriptures efficiently exposed an obvious difference in observing Mo-edim between the </a:t>
            </a:r>
            <a:r>
              <a:rPr lang="en-US" sz="3200" dirty="0" err="1" smtClean="0"/>
              <a:t>Yahudim</a:t>
            </a:r>
            <a:r>
              <a:rPr lang="en-US" sz="3200" dirty="0" smtClean="0"/>
              <a:t> and </a:t>
            </a:r>
            <a:r>
              <a:rPr lang="en-US" sz="3200" dirty="0" smtClean="0">
                <a:solidFill>
                  <a:srgbClr val="0000CC"/>
                </a:solidFill>
              </a:rPr>
              <a:t>Yahusha? </a:t>
            </a:r>
          </a:p>
          <a:p>
            <a:pPr marL="0" indent="0">
              <a:spcBef>
                <a:spcPts val="0"/>
              </a:spcBef>
              <a:spcAft>
                <a:spcPts val="1200"/>
              </a:spcAft>
              <a:buNone/>
            </a:pPr>
            <a:r>
              <a:rPr lang="en-US" sz="3200" dirty="0" smtClean="0">
                <a:solidFill>
                  <a:srgbClr val="CC00FF"/>
                </a:solidFill>
              </a:rPr>
              <a:t>Recall slide #</a:t>
            </a:r>
            <a:r>
              <a:rPr lang="en-US" sz="3200" dirty="0" smtClean="0">
                <a:solidFill>
                  <a:srgbClr val="CC00FF"/>
                </a:solidFill>
              </a:rPr>
              <a:t>60: </a:t>
            </a:r>
            <a:r>
              <a:rPr lang="en-US" sz="3200" dirty="0" smtClean="0"/>
              <a:t>the </a:t>
            </a:r>
            <a:r>
              <a:rPr lang="en-US" sz="3200" b="1" dirty="0" smtClean="0">
                <a:effectLst>
                  <a:glow rad="127000">
                    <a:srgbClr val="00FF00"/>
                  </a:glow>
                </a:effectLst>
              </a:rPr>
              <a:t>VOLUNTARY TRADITION </a:t>
            </a:r>
            <a:r>
              <a:rPr lang="en-US" sz="3200" dirty="0" smtClean="0"/>
              <a:t>THAT CREATES A CIRCUMSTANCE WHICH –</a:t>
            </a:r>
          </a:p>
          <a:p>
            <a:pPr marL="514350" indent="-514350">
              <a:spcBef>
                <a:spcPts val="0"/>
              </a:spcBef>
              <a:spcAft>
                <a:spcPts val="1200"/>
              </a:spcAft>
              <a:buClr>
                <a:srgbClr val="800000"/>
              </a:buClr>
              <a:buAutoNum type="arabicPeriod"/>
            </a:pPr>
            <a:r>
              <a:rPr lang="en-US" sz="3200" dirty="0">
                <a:solidFill>
                  <a:srgbClr val="FF0000"/>
                </a:solidFill>
              </a:rPr>
              <a:t>R</a:t>
            </a:r>
            <a:r>
              <a:rPr lang="en-US" sz="3200" dirty="0" smtClean="0">
                <a:solidFill>
                  <a:srgbClr val="FF0000"/>
                </a:solidFill>
              </a:rPr>
              <a:t>EMOVES </a:t>
            </a:r>
            <a:r>
              <a:rPr lang="en-US" sz="3200" dirty="0" smtClean="0">
                <a:solidFill>
                  <a:srgbClr val="0000CC"/>
                </a:solidFill>
              </a:rPr>
              <a:t>YAHUSHA</a:t>
            </a:r>
            <a:r>
              <a:rPr lang="en-US" sz="3200" dirty="0" smtClean="0">
                <a:solidFill>
                  <a:srgbClr val="FF0000"/>
                </a:solidFill>
              </a:rPr>
              <a:t> FROM BEING HELD ACCOUNTABLE by the Feast of the </a:t>
            </a:r>
            <a:r>
              <a:rPr lang="en-US" sz="3200" dirty="0" err="1" smtClean="0">
                <a:solidFill>
                  <a:srgbClr val="FF0000"/>
                </a:solidFill>
              </a:rPr>
              <a:t>Yahudim</a:t>
            </a:r>
            <a:r>
              <a:rPr lang="en-US" sz="3200" dirty="0" smtClean="0">
                <a:solidFill>
                  <a:srgbClr val="FF0000"/>
                </a:solidFill>
              </a:rPr>
              <a:t>!</a:t>
            </a:r>
            <a:endParaRPr lang="en-US" sz="3200" dirty="0">
              <a:solidFill>
                <a:srgbClr val="FF0000"/>
              </a:solidFill>
            </a:endParaRPr>
          </a:p>
          <a:p>
            <a:pPr marL="514350" indent="-514350">
              <a:spcBef>
                <a:spcPts val="0"/>
              </a:spcBef>
              <a:spcAft>
                <a:spcPts val="1200"/>
              </a:spcAft>
              <a:buClr>
                <a:srgbClr val="800000"/>
              </a:buClr>
              <a:buAutoNum type="arabicPeriod"/>
            </a:pPr>
            <a:r>
              <a:rPr lang="en-US" sz="3200" dirty="0" smtClean="0">
                <a:solidFill>
                  <a:srgbClr val="FF0000"/>
                </a:solidFill>
              </a:rPr>
              <a:t>PREVENTS THE YAHUDIM FROM OBSERVING THE TORAH!</a:t>
            </a:r>
          </a:p>
          <a:p>
            <a:pPr marL="0" indent="0">
              <a:spcBef>
                <a:spcPts val="0"/>
              </a:spcBef>
              <a:spcAft>
                <a:spcPts val="1200"/>
              </a:spcAft>
              <a:buClr>
                <a:srgbClr val="800000"/>
              </a:buClr>
              <a:buNone/>
            </a:pPr>
            <a:r>
              <a:rPr lang="en-US" sz="3200" dirty="0">
                <a:solidFill>
                  <a:srgbClr val="FF0000"/>
                </a:solidFill>
              </a:rPr>
              <a:t> </a:t>
            </a:r>
            <a:r>
              <a:rPr lang="en-US" sz="3200" dirty="0" smtClean="0">
                <a:solidFill>
                  <a:srgbClr val="FF0000"/>
                </a:solidFill>
              </a:rPr>
              <a:t>           </a:t>
            </a:r>
            <a:r>
              <a:rPr lang="en-US" sz="3200" dirty="0" smtClean="0">
                <a:solidFill>
                  <a:srgbClr val="0000CC"/>
                </a:solidFill>
              </a:rPr>
              <a:t>“Yet                      of you does the Torah!”  </a:t>
            </a:r>
            <a:r>
              <a:rPr lang="en-US" sz="3200" dirty="0" smtClean="0">
                <a:solidFill>
                  <a:srgbClr val="00B050"/>
                </a:solidFill>
              </a:rPr>
              <a:t>John 7:19!!! </a:t>
            </a:r>
            <a:endParaRPr lang="en-US" sz="3200" dirty="0">
              <a:solidFill>
                <a:srgbClr val="00B050"/>
              </a:solidFill>
            </a:endParaRPr>
          </a:p>
        </p:txBody>
      </p:sp>
      <p:sp>
        <p:nvSpPr>
          <p:cNvPr id="5" name="Slide Number Placeholder 4"/>
          <p:cNvSpPr>
            <a:spLocks noGrp="1"/>
          </p:cNvSpPr>
          <p:nvPr>
            <p:ph type="sldNum" sz="quarter" idx="12"/>
          </p:nvPr>
        </p:nvSpPr>
        <p:spPr>
          <a:xfrm>
            <a:off x="9143504" y="6346256"/>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63</a:t>
            </a:fld>
            <a:endParaRPr lang="en-US" dirty="0">
              <a:solidFill>
                <a:schemeClr val="tx1"/>
              </a:solidFill>
            </a:endParaRPr>
          </a:p>
        </p:txBody>
      </p:sp>
      <p:sp>
        <p:nvSpPr>
          <p:cNvPr id="6" name="Rectangle 5"/>
          <p:cNvSpPr/>
          <p:nvPr/>
        </p:nvSpPr>
        <p:spPr>
          <a:xfrm>
            <a:off x="2232633" y="6170610"/>
            <a:ext cx="2051712" cy="464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dirty="0" smtClean="0">
                <a:solidFill>
                  <a:schemeClr val="tx1"/>
                </a:solidFill>
                <a:effectLst>
                  <a:glow rad="127000">
                    <a:srgbClr val="00FF00"/>
                  </a:glow>
                </a:effectLst>
                <a:latin typeface="Arial Black" panose="020B0A04020102020204" pitchFamily="34" charset="0"/>
              </a:rPr>
              <a:t>NOT ONE</a:t>
            </a:r>
            <a:endParaRPr lang="en-US" sz="2800" dirty="0">
              <a:solidFill>
                <a:schemeClr val="tx1"/>
              </a:solidFill>
              <a:effectLst>
                <a:glow rad="127000">
                  <a:srgbClr val="00FF00"/>
                </a:glow>
              </a:effectLst>
              <a:latin typeface="Arial Black" panose="020B0A04020102020204" pitchFamily="34" charset="0"/>
            </a:endParaRPr>
          </a:p>
        </p:txBody>
      </p:sp>
      <p:sp>
        <p:nvSpPr>
          <p:cNvPr id="7" name="Lightning Bolt 6"/>
          <p:cNvSpPr/>
          <p:nvPr/>
        </p:nvSpPr>
        <p:spPr>
          <a:xfrm rot="6097003">
            <a:off x="10723418" y="4848467"/>
            <a:ext cx="914400" cy="914400"/>
          </a:xfrm>
          <a:prstGeom prst="lightningBolt">
            <a:avLst/>
          </a:prstGeom>
          <a:solidFill>
            <a:srgbClr val="FF3399"/>
          </a:solidFill>
          <a:ln w="57150">
            <a:solidFill>
              <a:srgbClr val="800000"/>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Tree>
    <p:extLst>
      <p:ext uri="{BB962C8B-B14F-4D97-AF65-F5344CB8AC3E}">
        <p14:creationId xmlns:p14="http://schemas.microsoft.com/office/powerpoint/2010/main" val="3089840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par>
                                <p:cTn id="93" presetID="21" presetClass="entr" presetSubtype="8" fill="hold" grpId="0" nodeType="withEffect">
                                  <p:stCondLst>
                                    <p:cond delay="2000"/>
                                  </p:stCondLst>
                                  <p:childTnLst>
                                    <p:set>
                                      <p:cBhvr>
                                        <p:cTn id="94" dur="1" fill="hold">
                                          <p:stCondLst>
                                            <p:cond delay="0"/>
                                          </p:stCondLst>
                                        </p:cTn>
                                        <p:tgtEl>
                                          <p:spTgt spid="7"/>
                                        </p:tgtEl>
                                        <p:attrNameLst>
                                          <p:attrName>style.visibility</p:attrName>
                                        </p:attrNameLst>
                                      </p:cBhvr>
                                      <p:to>
                                        <p:strVal val="visible"/>
                                      </p:to>
                                    </p:set>
                                    <p:animEffect transition="in" filter="wheel(8)">
                                      <p:cBhvr>
                                        <p:cTn id="95" dur="20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nodeType="clickEffect">
                                  <p:stCondLst>
                                    <p:cond delay="0"/>
                                  </p:stCondLst>
                                  <p:childTnLst>
                                    <p:set>
                                      <p:cBhvr>
                                        <p:cTn id="99" dur="1" fill="hold">
                                          <p:stCondLst>
                                            <p:cond delay="0"/>
                                          </p:stCondLst>
                                        </p:cTn>
                                        <p:tgtEl>
                                          <p:spTgt spid="3">
                                            <p:txEl>
                                              <p:pRg st="5" end="5"/>
                                            </p:txEl>
                                          </p:spTgt>
                                        </p:tgtEl>
                                        <p:attrNameLst>
                                          <p:attrName>style.visibility</p:attrName>
                                        </p:attrNameLst>
                                      </p:cBhvr>
                                      <p:to>
                                        <p:strVal val="visible"/>
                                      </p:to>
                                    </p:set>
                                    <p:animEffect transition="in" filter="wipe(down)">
                                      <p:cBhvr>
                                        <p:cTn id="100" dur="580">
                                          <p:stCondLst>
                                            <p:cond delay="0"/>
                                          </p:stCondLst>
                                        </p:cTn>
                                        <p:tgtEl>
                                          <p:spTgt spid="3">
                                            <p:txEl>
                                              <p:pRg st="5" end="5"/>
                                            </p:txEl>
                                          </p:spTgt>
                                        </p:tgtEl>
                                      </p:cBhvr>
                                    </p:animEffect>
                                    <p:anim calcmode="lin" valueType="num">
                                      <p:cBhvr>
                                        <p:cTn id="10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6" dur="26">
                                          <p:stCondLst>
                                            <p:cond delay="650"/>
                                          </p:stCondLst>
                                        </p:cTn>
                                        <p:tgtEl>
                                          <p:spTgt spid="3">
                                            <p:txEl>
                                              <p:pRg st="5" end="5"/>
                                            </p:txEl>
                                          </p:spTgt>
                                        </p:tgtEl>
                                      </p:cBhvr>
                                      <p:to x="100000" y="60000"/>
                                    </p:animScale>
                                    <p:animScale>
                                      <p:cBhvr>
                                        <p:cTn id="107" dur="166" decel="50000">
                                          <p:stCondLst>
                                            <p:cond delay="676"/>
                                          </p:stCondLst>
                                        </p:cTn>
                                        <p:tgtEl>
                                          <p:spTgt spid="3">
                                            <p:txEl>
                                              <p:pRg st="5" end="5"/>
                                            </p:txEl>
                                          </p:spTgt>
                                        </p:tgtEl>
                                      </p:cBhvr>
                                      <p:to x="100000" y="100000"/>
                                    </p:animScale>
                                    <p:animScale>
                                      <p:cBhvr>
                                        <p:cTn id="108" dur="26">
                                          <p:stCondLst>
                                            <p:cond delay="1312"/>
                                          </p:stCondLst>
                                        </p:cTn>
                                        <p:tgtEl>
                                          <p:spTgt spid="3">
                                            <p:txEl>
                                              <p:pRg st="5" end="5"/>
                                            </p:txEl>
                                          </p:spTgt>
                                        </p:tgtEl>
                                      </p:cBhvr>
                                      <p:to x="100000" y="80000"/>
                                    </p:animScale>
                                    <p:animScale>
                                      <p:cBhvr>
                                        <p:cTn id="109" dur="166" decel="50000">
                                          <p:stCondLst>
                                            <p:cond delay="1338"/>
                                          </p:stCondLst>
                                        </p:cTn>
                                        <p:tgtEl>
                                          <p:spTgt spid="3">
                                            <p:txEl>
                                              <p:pRg st="5" end="5"/>
                                            </p:txEl>
                                          </p:spTgt>
                                        </p:tgtEl>
                                      </p:cBhvr>
                                      <p:to x="100000" y="100000"/>
                                    </p:animScale>
                                    <p:animScale>
                                      <p:cBhvr>
                                        <p:cTn id="110" dur="26">
                                          <p:stCondLst>
                                            <p:cond delay="1642"/>
                                          </p:stCondLst>
                                        </p:cTn>
                                        <p:tgtEl>
                                          <p:spTgt spid="3">
                                            <p:txEl>
                                              <p:pRg st="5" end="5"/>
                                            </p:txEl>
                                          </p:spTgt>
                                        </p:tgtEl>
                                      </p:cBhvr>
                                      <p:to x="100000" y="90000"/>
                                    </p:animScale>
                                    <p:animScale>
                                      <p:cBhvr>
                                        <p:cTn id="111" dur="166" decel="50000">
                                          <p:stCondLst>
                                            <p:cond delay="1668"/>
                                          </p:stCondLst>
                                        </p:cTn>
                                        <p:tgtEl>
                                          <p:spTgt spid="3">
                                            <p:txEl>
                                              <p:pRg st="5" end="5"/>
                                            </p:txEl>
                                          </p:spTgt>
                                        </p:tgtEl>
                                      </p:cBhvr>
                                      <p:to x="100000" y="100000"/>
                                    </p:animScale>
                                    <p:animScale>
                                      <p:cBhvr>
                                        <p:cTn id="112" dur="26">
                                          <p:stCondLst>
                                            <p:cond delay="1808"/>
                                          </p:stCondLst>
                                        </p:cTn>
                                        <p:tgtEl>
                                          <p:spTgt spid="3">
                                            <p:txEl>
                                              <p:pRg st="5" end="5"/>
                                            </p:txEl>
                                          </p:spTgt>
                                        </p:tgtEl>
                                      </p:cBhvr>
                                      <p:to x="100000" y="95000"/>
                                    </p:animScale>
                                    <p:animScale>
                                      <p:cBhvr>
                                        <p:cTn id="113" dur="166" decel="50000">
                                          <p:stCondLst>
                                            <p:cond delay="1834"/>
                                          </p:stCondLst>
                                        </p:cTn>
                                        <p:tgtEl>
                                          <p:spTgt spid="3">
                                            <p:txEl>
                                              <p:pRg st="5" end="5"/>
                                            </p:txEl>
                                          </p:spTgt>
                                        </p:tgtEl>
                                      </p:cBhvr>
                                      <p:to x="100000" y="100000"/>
                                    </p:animScale>
                                  </p:childTnLst>
                                </p:cTn>
                              </p:par>
                              <p:par>
                                <p:cTn id="114" presetID="26" presetClass="entr" presetSubtype="0" fill="hold" grpId="0" nodeType="withEffect">
                                  <p:stCondLst>
                                    <p:cond delay="2000"/>
                                  </p:stCondLst>
                                  <p:childTnLst>
                                    <p:set>
                                      <p:cBhvr>
                                        <p:cTn id="115" dur="1" fill="hold">
                                          <p:stCondLst>
                                            <p:cond delay="0"/>
                                          </p:stCondLst>
                                        </p:cTn>
                                        <p:tgtEl>
                                          <p:spTgt spid="6"/>
                                        </p:tgtEl>
                                        <p:attrNameLst>
                                          <p:attrName>style.visibility</p:attrName>
                                        </p:attrNameLst>
                                      </p:cBhvr>
                                      <p:to>
                                        <p:strVal val="visible"/>
                                      </p:to>
                                    </p:set>
                                    <p:animEffect transition="in" filter="wipe(down)">
                                      <p:cBhvr>
                                        <p:cTn id="116" dur="870">
                                          <p:stCondLst>
                                            <p:cond delay="0"/>
                                          </p:stCondLst>
                                        </p:cTn>
                                        <p:tgtEl>
                                          <p:spTgt spid="6"/>
                                        </p:tgtEl>
                                      </p:cBhvr>
                                    </p:animEffect>
                                    <p:anim calcmode="lin" valueType="num">
                                      <p:cBhvr>
                                        <p:cTn id="117" dur="2733"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8" dur="99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19" dur="996" tmFilter="0, 0; 0.125,0.2665; 0.25,0.4; 0.375,0.465; 0.5,0.5;  0.625,0.535; 0.75,0.6; 0.875,0.7335; 1,1">
                                          <p:stCondLst>
                                            <p:cond delay="996"/>
                                          </p:stCondLst>
                                        </p:cTn>
                                        <p:tgtEl>
                                          <p:spTgt spid="6"/>
                                        </p:tgtEl>
                                        <p:attrNameLst>
                                          <p:attrName>ppt_y</p:attrName>
                                        </p:attrNameLst>
                                      </p:cBhvr>
                                      <p:tavLst>
                                        <p:tav tm="0" fmla="#ppt_y-sin(pi*$)/9">
                                          <p:val>
                                            <p:fltVal val="0"/>
                                          </p:val>
                                        </p:tav>
                                        <p:tav tm="100000">
                                          <p:val>
                                            <p:fltVal val="1"/>
                                          </p:val>
                                        </p:tav>
                                      </p:tavLst>
                                    </p:anim>
                                    <p:anim calcmode="lin" valueType="num">
                                      <p:cBhvr>
                                        <p:cTn id="120" dur="498" tmFilter="0, 0; 0.125,0.2665; 0.25,0.4; 0.375,0.465; 0.5,0.5;  0.625,0.535; 0.75,0.6; 0.875,0.7335; 1,1">
                                          <p:stCondLst>
                                            <p:cond delay="1986"/>
                                          </p:stCondLst>
                                        </p:cTn>
                                        <p:tgtEl>
                                          <p:spTgt spid="6"/>
                                        </p:tgtEl>
                                        <p:attrNameLst>
                                          <p:attrName>ppt_y</p:attrName>
                                        </p:attrNameLst>
                                      </p:cBhvr>
                                      <p:tavLst>
                                        <p:tav tm="0" fmla="#ppt_y-sin(pi*$)/27">
                                          <p:val>
                                            <p:fltVal val="0"/>
                                          </p:val>
                                        </p:tav>
                                        <p:tav tm="100000">
                                          <p:val>
                                            <p:fltVal val="1"/>
                                          </p:val>
                                        </p:tav>
                                      </p:tavLst>
                                    </p:anim>
                                    <p:anim calcmode="lin" valueType="num">
                                      <p:cBhvr>
                                        <p:cTn id="121" dur="246" tmFilter="0, 0; 0.125,0.2665; 0.25,0.4; 0.375,0.465; 0.5,0.5;  0.625,0.535; 0.75,0.6; 0.875,0.7335; 1,1">
                                          <p:stCondLst>
                                            <p:cond delay="2484"/>
                                          </p:stCondLst>
                                        </p:cTn>
                                        <p:tgtEl>
                                          <p:spTgt spid="6"/>
                                        </p:tgtEl>
                                        <p:attrNameLst>
                                          <p:attrName>ppt_y</p:attrName>
                                        </p:attrNameLst>
                                      </p:cBhvr>
                                      <p:tavLst>
                                        <p:tav tm="0" fmla="#ppt_y-sin(pi*$)/81">
                                          <p:val>
                                            <p:fltVal val="0"/>
                                          </p:val>
                                        </p:tav>
                                        <p:tav tm="100000">
                                          <p:val>
                                            <p:fltVal val="1"/>
                                          </p:val>
                                        </p:tav>
                                      </p:tavLst>
                                    </p:anim>
                                    <p:animScale>
                                      <p:cBhvr>
                                        <p:cTn id="122" dur="39">
                                          <p:stCondLst>
                                            <p:cond delay="975"/>
                                          </p:stCondLst>
                                        </p:cTn>
                                        <p:tgtEl>
                                          <p:spTgt spid="6"/>
                                        </p:tgtEl>
                                      </p:cBhvr>
                                      <p:to x="100000" y="60000"/>
                                    </p:animScale>
                                    <p:animScale>
                                      <p:cBhvr>
                                        <p:cTn id="123" dur="249" decel="50000">
                                          <p:stCondLst>
                                            <p:cond delay="1014"/>
                                          </p:stCondLst>
                                        </p:cTn>
                                        <p:tgtEl>
                                          <p:spTgt spid="6"/>
                                        </p:tgtEl>
                                      </p:cBhvr>
                                      <p:to x="100000" y="100000"/>
                                    </p:animScale>
                                    <p:animScale>
                                      <p:cBhvr>
                                        <p:cTn id="124" dur="39">
                                          <p:stCondLst>
                                            <p:cond delay="1968"/>
                                          </p:stCondLst>
                                        </p:cTn>
                                        <p:tgtEl>
                                          <p:spTgt spid="6"/>
                                        </p:tgtEl>
                                      </p:cBhvr>
                                      <p:to x="100000" y="80000"/>
                                    </p:animScale>
                                    <p:animScale>
                                      <p:cBhvr>
                                        <p:cTn id="125" dur="249" decel="50000">
                                          <p:stCondLst>
                                            <p:cond delay="2007"/>
                                          </p:stCondLst>
                                        </p:cTn>
                                        <p:tgtEl>
                                          <p:spTgt spid="6"/>
                                        </p:tgtEl>
                                      </p:cBhvr>
                                      <p:to x="100000" y="100000"/>
                                    </p:animScale>
                                    <p:animScale>
                                      <p:cBhvr>
                                        <p:cTn id="126" dur="39">
                                          <p:stCondLst>
                                            <p:cond delay="2463"/>
                                          </p:stCondLst>
                                        </p:cTn>
                                        <p:tgtEl>
                                          <p:spTgt spid="6"/>
                                        </p:tgtEl>
                                      </p:cBhvr>
                                      <p:to x="100000" y="90000"/>
                                    </p:animScale>
                                    <p:animScale>
                                      <p:cBhvr>
                                        <p:cTn id="127" dur="249" decel="50000">
                                          <p:stCondLst>
                                            <p:cond delay="2502"/>
                                          </p:stCondLst>
                                        </p:cTn>
                                        <p:tgtEl>
                                          <p:spTgt spid="6"/>
                                        </p:tgtEl>
                                      </p:cBhvr>
                                      <p:to x="100000" y="100000"/>
                                    </p:animScale>
                                    <p:animScale>
                                      <p:cBhvr>
                                        <p:cTn id="128" dur="39">
                                          <p:stCondLst>
                                            <p:cond delay="2712"/>
                                          </p:stCondLst>
                                        </p:cTn>
                                        <p:tgtEl>
                                          <p:spTgt spid="6"/>
                                        </p:tgtEl>
                                      </p:cBhvr>
                                      <p:to x="100000" y="95000"/>
                                    </p:animScale>
                                    <p:animScale>
                                      <p:cBhvr>
                                        <p:cTn id="129" dur="249" decel="50000">
                                          <p:stCondLst>
                                            <p:cond delay="2751"/>
                                          </p:stCondLst>
                                        </p:cTn>
                                        <p:tgtEl>
                                          <p:spTgt spid="6"/>
                                        </p:tgtEl>
                                      </p:cBhvr>
                                      <p:to x="100000" y="100000"/>
                                    </p:animScale>
                                  </p:childTnLst>
                                </p:cTn>
                              </p:par>
                              <p:par>
                                <p:cTn id="130" presetID="26" presetClass="entr" presetSubtype="0" fill="hold" nodeType="withEffect">
                                  <p:stCondLst>
                                    <p:cond delay="500"/>
                                  </p:stCondLst>
                                  <p:childTnLst>
                                    <p:set>
                                      <p:cBhvr>
                                        <p:cTn id="131" dur="1" fill="hold">
                                          <p:stCondLst>
                                            <p:cond delay="0"/>
                                          </p:stCondLst>
                                        </p:cTn>
                                        <p:tgtEl>
                                          <p:spTgt spid="6">
                                            <p:txEl>
                                              <p:pRg st="0" end="0"/>
                                            </p:txEl>
                                          </p:spTgt>
                                        </p:tgtEl>
                                        <p:attrNameLst>
                                          <p:attrName>style.visibility</p:attrName>
                                        </p:attrNameLst>
                                      </p:cBhvr>
                                      <p:to>
                                        <p:strVal val="visible"/>
                                      </p:to>
                                    </p:set>
                                    <p:animEffect transition="in" filter="wipe(down)">
                                      <p:cBhvr>
                                        <p:cTn id="132" dur="580">
                                          <p:stCondLst>
                                            <p:cond delay="0"/>
                                          </p:stCondLst>
                                        </p:cTn>
                                        <p:tgtEl>
                                          <p:spTgt spid="6">
                                            <p:txEl>
                                              <p:pRg st="0" end="0"/>
                                            </p:txEl>
                                          </p:spTgt>
                                        </p:tgtEl>
                                      </p:cBhvr>
                                    </p:animEffect>
                                    <p:anim calcmode="lin" valueType="num">
                                      <p:cBhvr>
                                        <p:cTn id="133"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8" dur="26">
                                          <p:stCondLst>
                                            <p:cond delay="650"/>
                                          </p:stCondLst>
                                        </p:cTn>
                                        <p:tgtEl>
                                          <p:spTgt spid="6">
                                            <p:txEl>
                                              <p:pRg st="0" end="0"/>
                                            </p:txEl>
                                          </p:spTgt>
                                        </p:tgtEl>
                                      </p:cBhvr>
                                      <p:to x="100000" y="60000"/>
                                    </p:animScale>
                                    <p:animScale>
                                      <p:cBhvr>
                                        <p:cTn id="139" dur="166" decel="50000">
                                          <p:stCondLst>
                                            <p:cond delay="676"/>
                                          </p:stCondLst>
                                        </p:cTn>
                                        <p:tgtEl>
                                          <p:spTgt spid="6">
                                            <p:txEl>
                                              <p:pRg st="0" end="0"/>
                                            </p:txEl>
                                          </p:spTgt>
                                        </p:tgtEl>
                                      </p:cBhvr>
                                      <p:to x="100000" y="100000"/>
                                    </p:animScale>
                                    <p:animScale>
                                      <p:cBhvr>
                                        <p:cTn id="140" dur="26">
                                          <p:stCondLst>
                                            <p:cond delay="1312"/>
                                          </p:stCondLst>
                                        </p:cTn>
                                        <p:tgtEl>
                                          <p:spTgt spid="6">
                                            <p:txEl>
                                              <p:pRg st="0" end="0"/>
                                            </p:txEl>
                                          </p:spTgt>
                                        </p:tgtEl>
                                      </p:cBhvr>
                                      <p:to x="100000" y="80000"/>
                                    </p:animScale>
                                    <p:animScale>
                                      <p:cBhvr>
                                        <p:cTn id="141" dur="166" decel="50000">
                                          <p:stCondLst>
                                            <p:cond delay="1338"/>
                                          </p:stCondLst>
                                        </p:cTn>
                                        <p:tgtEl>
                                          <p:spTgt spid="6">
                                            <p:txEl>
                                              <p:pRg st="0" end="0"/>
                                            </p:txEl>
                                          </p:spTgt>
                                        </p:tgtEl>
                                      </p:cBhvr>
                                      <p:to x="100000" y="100000"/>
                                    </p:animScale>
                                    <p:animScale>
                                      <p:cBhvr>
                                        <p:cTn id="142" dur="26">
                                          <p:stCondLst>
                                            <p:cond delay="1642"/>
                                          </p:stCondLst>
                                        </p:cTn>
                                        <p:tgtEl>
                                          <p:spTgt spid="6">
                                            <p:txEl>
                                              <p:pRg st="0" end="0"/>
                                            </p:txEl>
                                          </p:spTgt>
                                        </p:tgtEl>
                                      </p:cBhvr>
                                      <p:to x="100000" y="90000"/>
                                    </p:animScale>
                                    <p:animScale>
                                      <p:cBhvr>
                                        <p:cTn id="143" dur="166" decel="50000">
                                          <p:stCondLst>
                                            <p:cond delay="1668"/>
                                          </p:stCondLst>
                                        </p:cTn>
                                        <p:tgtEl>
                                          <p:spTgt spid="6">
                                            <p:txEl>
                                              <p:pRg st="0" end="0"/>
                                            </p:txEl>
                                          </p:spTgt>
                                        </p:tgtEl>
                                      </p:cBhvr>
                                      <p:to x="100000" y="100000"/>
                                    </p:animScale>
                                    <p:animScale>
                                      <p:cBhvr>
                                        <p:cTn id="144" dur="26">
                                          <p:stCondLst>
                                            <p:cond delay="1808"/>
                                          </p:stCondLst>
                                        </p:cTn>
                                        <p:tgtEl>
                                          <p:spTgt spid="6">
                                            <p:txEl>
                                              <p:pRg st="0" end="0"/>
                                            </p:txEl>
                                          </p:spTgt>
                                        </p:tgtEl>
                                      </p:cBhvr>
                                      <p:to x="100000" y="95000"/>
                                    </p:animScale>
                                    <p:animScale>
                                      <p:cBhvr>
                                        <p:cTn id="145" dur="166" decel="50000">
                                          <p:stCondLst>
                                            <p:cond delay="1834"/>
                                          </p:stCondLst>
                                        </p:cTn>
                                        <p:tgtEl>
                                          <p:spTgt spid="6">
                                            <p:txEl>
                                              <p:pRg st="0" end="0"/>
                                            </p:txEl>
                                          </p:spTgt>
                                        </p:tgtEl>
                                      </p:cBhvr>
                                      <p:to x="100000" y="100000"/>
                                    </p:animScale>
                                  </p:childTnLst>
                                </p:cTn>
                              </p:par>
                              <p:par>
                                <p:cTn id="146" presetID="35" presetClass="emph" presetSubtype="0" repeatCount="5000" fill="hold" nodeType="withEffect">
                                  <p:stCondLst>
                                    <p:cond delay="500"/>
                                  </p:stCondLst>
                                  <p:childTnLst>
                                    <p:anim calcmode="discrete" valueType="str">
                                      <p:cBhvr>
                                        <p:cTn id="147" dur="2000" fill="hold"/>
                                        <p:tgtEl>
                                          <p:spTgt spid="6">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756" y="999575"/>
            <a:ext cx="11418684" cy="5702561"/>
          </a:xfrm>
          <a:solidFill>
            <a:schemeClr val="bg1">
              <a:lumMod val="85000"/>
            </a:schemeClr>
          </a:solidFill>
          <a:ln>
            <a:solidFill>
              <a:schemeClr val="tx1"/>
            </a:solidFill>
          </a:ln>
          <a:scene3d>
            <a:camera prst="orthographicFront"/>
            <a:lightRig rig="threePt" dir="t"/>
          </a:scene3d>
          <a:sp3d>
            <a:bevelT prst="angle"/>
          </a:sp3d>
        </p:spPr>
        <p:txBody>
          <a:bodyPr lIns="182880" tIns="182880">
            <a:normAutofit fontScale="92500"/>
            <a:sp3d extrusionH="57150">
              <a:bevelT w="38100" h="38100"/>
            </a:sp3d>
          </a:bodyPr>
          <a:lstStyle/>
          <a:p>
            <a:pPr>
              <a:spcBef>
                <a:spcPts val="0"/>
              </a:spcBef>
              <a:spcAft>
                <a:spcPts val="2400"/>
              </a:spcAft>
              <a:buClr>
                <a:srgbClr val="FF0000"/>
              </a:buClr>
              <a:buSzPct val="90000"/>
              <a:buFont typeface="Arial Rounded MT Bold" panose="020F0704030504030204" pitchFamily="34" charset="0"/>
              <a:buChar char="?"/>
            </a:pPr>
            <a:r>
              <a:rPr lang="en-US" sz="3200" dirty="0" smtClean="0"/>
              <a:t>  Why was </a:t>
            </a:r>
            <a:r>
              <a:rPr lang="en-US" sz="3200" b="1" dirty="0" smtClean="0">
                <a:solidFill>
                  <a:srgbClr val="0000FF"/>
                </a:solidFill>
              </a:rPr>
              <a:t>Yahusha</a:t>
            </a:r>
            <a:r>
              <a:rPr lang="en-US" sz="3200" dirty="0" smtClean="0"/>
              <a:t> </a:t>
            </a:r>
            <a:r>
              <a:rPr lang="en-US" sz="3200" b="1" i="1" dirty="0" smtClean="0">
                <a:solidFill>
                  <a:srgbClr val="FF3399"/>
                </a:solidFill>
              </a:rPr>
              <a:t>not conforming </a:t>
            </a:r>
            <a:r>
              <a:rPr lang="en-US" sz="3200" dirty="0" smtClean="0"/>
              <a:t>to the </a:t>
            </a:r>
            <a:r>
              <a:rPr lang="en-US" sz="3200" b="1" dirty="0" smtClean="0">
                <a:effectLst>
                  <a:glow rad="127000">
                    <a:srgbClr val="00FF00"/>
                  </a:glow>
                </a:effectLst>
              </a:rPr>
              <a:t>lunar/solar calendar </a:t>
            </a:r>
            <a:br>
              <a:rPr lang="en-US" sz="3200" b="1" dirty="0" smtClean="0">
                <a:effectLst>
                  <a:glow rad="127000">
                    <a:srgbClr val="00FF00"/>
                  </a:glow>
                </a:effectLst>
              </a:rPr>
            </a:br>
            <a:r>
              <a:rPr lang="en-US" sz="3200" dirty="0" smtClean="0"/>
              <a:t>of the 2</a:t>
            </a:r>
            <a:r>
              <a:rPr lang="en-US" sz="3200" baseline="30000" dirty="0" smtClean="0"/>
              <a:t>nd</a:t>
            </a:r>
            <a:r>
              <a:rPr lang="en-US" sz="3200" dirty="0" smtClean="0"/>
              <a:t> Temple era? </a:t>
            </a:r>
          </a:p>
          <a:p>
            <a:pPr>
              <a:spcBef>
                <a:spcPts val="0"/>
              </a:spcBef>
              <a:spcAft>
                <a:spcPts val="2400"/>
              </a:spcAft>
              <a:buClr>
                <a:srgbClr val="FF0000"/>
              </a:buClr>
              <a:buSzPct val="90000"/>
              <a:buFont typeface="Arial Rounded MT Bold" panose="020F0704030504030204" pitchFamily="34" charset="0"/>
              <a:buChar char="?"/>
            </a:pPr>
            <a:r>
              <a:rPr lang="en-US" sz="3200" dirty="0" smtClean="0"/>
              <a:t>  Would there be any connection to the destruction of Jericho the </a:t>
            </a:r>
            <a:br>
              <a:rPr lang="en-US" sz="3200" dirty="0" smtClean="0"/>
            </a:br>
            <a:r>
              <a:rPr lang="en-US" sz="3200" dirty="0" smtClean="0"/>
              <a:t>very center of moon worship?</a:t>
            </a:r>
          </a:p>
          <a:p>
            <a:pPr>
              <a:spcBef>
                <a:spcPts val="0"/>
              </a:spcBef>
              <a:spcAft>
                <a:spcPts val="2400"/>
              </a:spcAft>
              <a:buClr>
                <a:srgbClr val="FF0000"/>
              </a:buClr>
              <a:buSzPct val="90000"/>
              <a:buFont typeface="Arial Rounded MT Bold" panose="020F0704030504030204" pitchFamily="34" charset="0"/>
              <a:buChar char="?"/>
            </a:pPr>
            <a:r>
              <a:rPr lang="en-US" sz="3200" dirty="0" smtClean="0"/>
              <a:t>  Would there be any connection with the order to Gideon to destroy </a:t>
            </a:r>
            <a:r>
              <a:rPr lang="en-US" sz="3200" dirty="0" err="1" smtClean="0"/>
              <a:t>Zebah</a:t>
            </a:r>
            <a:r>
              <a:rPr lang="en-US" sz="3200" dirty="0" smtClean="0"/>
              <a:t> and </a:t>
            </a:r>
            <a:r>
              <a:rPr lang="en-US" sz="3200" dirty="0" err="1" smtClean="0"/>
              <a:t>Tsalmunna</a:t>
            </a:r>
            <a:r>
              <a:rPr lang="en-US" sz="3200" dirty="0" smtClean="0"/>
              <a:t>, moon worshipping leaders of their people?  </a:t>
            </a:r>
          </a:p>
          <a:p>
            <a:pPr>
              <a:spcBef>
                <a:spcPts val="0"/>
              </a:spcBef>
              <a:spcAft>
                <a:spcPts val="2400"/>
              </a:spcAft>
              <a:buClr>
                <a:srgbClr val="FF0000"/>
              </a:buClr>
              <a:buSzPct val="90000"/>
              <a:buFont typeface="Arial Rounded MT Bold" panose="020F0704030504030204" pitchFamily="34" charset="0"/>
              <a:buChar char="?"/>
            </a:pPr>
            <a:r>
              <a:rPr lang="en-US" sz="3200" dirty="0" smtClean="0"/>
              <a:t>  What about when Gideon retrieved the </a:t>
            </a:r>
            <a:r>
              <a:rPr lang="en-US" sz="3200" b="1" dirty="0" smtClean="0">
                <a:effectLst>
                  <a:glow rad="127000">
                    <a:schemeClr val="accent2">
                      <a:lumMod val="60000"/>
                      <a:lumOff val="40000"/>
                    </a:schemeClr>
                  </a:glow>
                </a:effectLst>
              </a:rPr>
              <a:t>moon crescent pendants </a:t>
            </a:r>
            <a:r>
              <a:rPr lang="en-US" sz="3200" dirty="0" smtClean="0"/>
              <a:t>from on their camels necks and these became a snare to Gideon </a:t>
            </a:r>
            <a:br>
              <a:rPr lang="en-US" sz="3200" dirty="0" smtClean="0"/>
            </a:br>
            <a:r>
              <a:rPr lang="en-US" sz="3200" dirty="0" smtClean="0"/>
              <a:t>later in life? </a:t>
            </a:r>
          </a:p>
          <a:p>
            <a:pPr>
              <a:spcBef>
                <a:spcPts val="0"/>
              </a:spcBef>
              <a:spcAft>
                <a:spcPts val="2400"/>
              </a:spcAft>
              <a:buClr>
                <a:srgbClr val="FF0000"/>
              </a:buClr>
              <a:buSzPct val="90000"/>
              <a:buFont typeface="Arial Rounded MT Bold" panose="020F0704030504030204" pitchFamily="34" charset="0"/>
              <a:buChar char="?"/>
            </a:pPr>
            <a:r>
              <a:rPr lang="en-US" sz="3200" dirty="0" smtClean="0"/>
              <a:t>  Is there a lesson here?   </a:t>
            </a:r>
            <a:r>
              <a:rPr lang="en-US" sz="3200" dirty="0"/>
              <a:t>C</a:t>
            </a:r>
            <a:r>
              <a:rPr lang="en-US" sz="3200" dirty="0" smtClean="0"/>
              <a:t>an we learn from these examples?</a:t>
            </a:r>
            <a:endParaRPr lang="en-US" sz="3200" dirty="0"/>
          </a:p>
        </p:txBody>
      </p:sp>
      <p:sp>
        <p:nvSpPr>
          <p:cNvPr id="2" name="TextBox 1"/>
          <p:cNvSpPr txBox="1"/>
          <p:nvPr/>
        </p:nvSpPr>
        <p:spPr>
          <a:xfrm>
            <a:off x="3918858" y="150819"/>
            <a:ext cx="4272490" cy="707886"/>
          </a:xfrm>
          <a:prstGeom prst="rect">
            <a:avLst/>
          </a:prstGeom>
          <a:solidFill>
            <a:schemeClr val="bg1">
              <a:lumMod val="85000"/>
            </a:schemeClr>
          </a:solidFill>
          <a:ln w="38100">
            <a:solidFill>
              <a:srgbClr val="CC00FF"/>
            </a:solidFill>
          </a:ln>
          <a:scene3d>
            <a:camera prst="orthographicFront"/>
            <a:lightRig rig="threePt" dir="t"/>
          </a:scene3d>
          <a:sp3d>
            <a:bevelT w="114300" prst="artDeco"/>
          </a:sp3d>
        </p:spPr>
        <p:txBody>
          <a:bodyPr wrap="square" rtlCol="0">
            <a:spAutoFit/>
            <a:sp3d extrusionH="57150">
              <a:bevelT w="38100" h="38100"/>
            </a:sp3d>
          </a:bodyPr>
          <a:lstStyle/>
          <a:p>
            <a:pPr algn="ctr"/>
            <a:r>
              <a:rPr lang="en-US" sz="4000" b="1" dirty="0" smtClean="0">
                <a:solidFill>
                  <a:srgbClr val="FF0000"/>
                </a:solidFill>
              </a:rPr>
              <a:t>??   Questions  ??</a:t>
            </a:r>
            <a:endParaRPr lang="en-US" sz="4000" b="1" dirty="0">
              <a:solidFill>
                <a:srgbClr val="FF0000"/>
              </a:solidFill>
            </a:endParaRPr>
          </a:p>
        </p:txBody>
      </p:sp>
      <p:sp>
        <p:nvSpPr>
          <p:cNvPr id="4" name="Slide Number Placeholder 3"/>
          <p:cNvSpPr>
            <a:spLocks noGrp="1"/>
          </p:cNvSpPr>
          <p:nvPr>
            <p:ph type="sldNum" sz="quarter" idx="12"/>
          </p:nvPr>
        </p:nvSpPr>
        <p:spPr>
          <a:xfrm>
            <a:off x="8600209" y="6242049"/>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64</a:t>
            </a:fld>
            <a:endParaRPr lang="en-US" dirty="0">
              <a:solidFill>
                <a:schemeClr val="tx1"/>
              </a:solidFill>
            </a:endParaRPr>
          </a:p>
        </p:txBody>
      </p:sp>
    </p:spTree>
    <p:extLst>
      <p:ext uri="{BB962C8B-B14F-4D97-AF65-F5344CB8AC3E}">
        <p14:creationId xmlns:p14="http://schemas.microsoft.com/office/powerpoint/2010/main" val="914068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2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500"/>
                                        <p:tgtEl>
                                          <p:spTgt spid="3">
                                            <p:txEl>
                                              <p:pRg st="4" end="4"/>
                                            </p:txEl>
                                          </p:spTgt>
                                        </p:tgtEl>
                                      </p:cBhvr>
                                    </p:animEffect>
                                    <p:anim calcmode="lin" valueType="num">
                                      <p:cBhvr>
                                        <p:cTn id="18"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9604" y="607065"/>
            <a:ext cx="10901912" cy="5710610"/>
          </a:xfrm>
          <a:solidFill>
            <a:schemeClr val="bg1">
              <a:lumMod val="85000"/>
            </a:schemeClr>
          </a:solidFill>
          <a:ln w="57150">
            <a:solidFill>
              <a:srgbClr val="CC00FF"/>
            </a:solidFill>
          </a:ln>
          <a:effectLst>
            <a:glow rad="228600">
              <a:schemeClr val="accent4">
                <a:satMod val="175000"/>
                <a:alpha val="40000"/>
              </a:schemeClr>
            </a:glow>
          </a:effectLst>
          <a:scene3d>
            <a:camera prst="orthographicFront"/>
            <a:lightRig rig="threePt" dir="t"/>
          </a:scene3d>
          <a:sp3d>
            <a:bevelT prst="angle"/>
          </a:sp3d>
        </p:spPr>
        <p:txBody>
          <a:bodyPr lIns="182880" tIns="182880">
            <a:normAutofit/>
            <a:sp3d extrusionH="57150">
              <a:bevelT w="38100" h="38100"/>
            </a:sp3d>
          </a:bodyPr>
          <a:lstStyle/>
          <a:p>
            <a:pPr>
              <a:spcBef>
                <a:spcPts val="0"/>
              </a:spcBef>
              <a:spcAft>
                <a:spcPts val="1200"/>
              </a:spcAft>
            </a:pPr>
            <a:r>
              <a:rPr lang="en-US" dirty="0" smtClean="0"/>
              <a:t>Next time you are asked – </a:t>
            </a:r>
          </a:p>
          <a:p>
            <a:pPr>
              <a:spcBef>
                <a:spcPts val="0"/>
              </a:spcBef>
              <a:spcAft>
                <a:spcPts val="3000"/>
              </a:spcAft>
            </a:pPr>
            <a:r>
              <a:rPr lang="en-US" dirty="0" smtClean="0">
                <a:solidFill>
                  <a:srgbClr val="008080"/>
                </a:solidFill>
              </a:rPr>
              <a:t>Is there any proof of </a:t>
            </a:r>
            <a:r>
              <a:rPr lang="en-US" b="1" dirty="0" smtClean="0">
                <a:solidFill>
                  <a:srgbClr val="0000FF"/>
                </a:solidFill>
              </a:rPr>
              <a:t>Yahusha</a:t>
            </a:r>
            <a:r>
              <a:rPr lang="en-US" dirty="0" smtClean="0">
                <a:solidFill>
                  <a:srgbClr val="0000CC"/>
                </a:solidFill>
              </a:rPr>
              <a:t> </a:t>
            </a:r>
            <a:r>
              <a:rPr lang="en-US" dirty="0" smtClean="0">
                <a:solidFill>
                  <a:srgbClr val="008080"/>
                </a:solidFill>
              </a:rPr>
              <a:t>being </a:t>
            </a:r>
            <a:r>
              <a:rPr lang="en-US" b="1" dirty="0" smtClean="0">
                <a:ln>
                  <a:solidFill>
                    <a:sysClr val="windowText" lastClr="000000"/>
                  </a:solidFill>
                </a:ln>
                <a:solidFill>
                  <a:srgbClr val="FF0000"/>
                </a:solidFill>
                <a:effectLst>
                  <a:glow rad="228600">
                    <a:schemeClr val="accent6">
                      <a:satMod val="175000"/>
                      <a:alpha val="76000"/>
                    </a:schemeClr>
                  </a:glow>
                </a:effectLst>
              </a:rPr>
              <a:t>not in agreement </a:t>
            </a:r>
            <a:r>
              <a:rPr lang="en-US" b="1" u="sng" dirty="0" smtClean="0">
                <a:solidFill>
                  <a:srgbClr val="FF0000"/>
                </a:solidFill>
              </a:rPr>
              <a:t>with the lunar based calendar</a:t>
            </a:r>
            <a:r>
              <a:rPr lang="en-US" b="1" dirty="0" smtClean="0">
                <a:solidFill>
                  <a:srgbClr val="FF0000"/>
                </a:solidFill>
              </a:rPr>
              <a:t>, </a:t>
            </a:r>
            <a:r>
              <a:rPr lang="en-US" dirty="0" smtClean="0">
                <a:solidFill>
                  <a:srgbClr val="008080"/>
                </a:solidFill>
              </a:rPr>
              <a:t>in the Messianic Testament (New Testament) – </a:t>
            </a:r>
            <a:br>
              <a:rPr lang="en-US" dirty="0" smtClean="0">
                <a:solidFill>
                  <a:srgbClr val="008080"/>
                </a:solidFill>
              </a:rPr>
            </a:br>
            <a:r>
              <a:rPr lang="en-US" b="1" dirty="0" smtClean="0">
                <a:solidFill>
                  <a:srgbClr val="FF0000"/>
                </a:solidFill>
              </a:rPr>
              <a:t>What will your answer be?</a:t>
            </a:r>
            <a:endParaRPr lang="en-US" sz="1200" b="1" dirty="0" smtClean="0">
              <a:solidFill>
                <a:srgbClr val="FF0000"/>
              </a:solidFill>
            </a:endParaRPr>
          </a:p>
          <a:p>
            <a:pPr>
              <a:spcBef>
                <a:spcPts val="0"/>
              </a:spcBef>
              <a:spcAft>
                <a:spcPts val="1200"/>
              </a:spcAft>
            </a:pPr>
            <a:r>
              <a:rPr lang="en-US" dirty="0" smtClean="0"/>
              <a:t>Next time you are asked –</a:t>
            </a:r>
          </a:p>
          <a:p>
            <a:pPr>
              <a:spcBef>
                <a:spcPts val="0"/>
              </a:spcBef>
              <a:spcAft>
                <a:spcPts val="3000"/>
              </a:spcAft>
            </a:pPr>
            <a:r>
              <a:rPr lang="en-US" dirty="0" smtClean="0">
                <a:solidFill>
                  <a:srgbClr val="008080"/>
                </a:solidFill>
              </a:rPr>
              <a:t>How do we know </a:t>
            </a:r>
            <a:r>
              <a:rPr lang="en-US" b="1" dirty="0" smtClean="0">
                <a:solidFill>
                  <a:srgbClr val="0000FF"/>
                </a:solidFill>
              </a:rPr>
              <a:t>Yahusha</a:t>
            </a:r>
            <a:r>
              <a:rPr lang="en-US" dirty="0" smtClean="0">
                <a:solidFill>
                  <a:srgbClr val="008080"/>
                </a:solidFill>
              </a:rPr>
              <a:t> observed the Covenant Calendar that is recorded clearly in the flood account with Noah, and the exodus from Mitsrayim, - </a:t>
            </a:r>
            <a:r>
              <a:rPr lang="en-US" b="1" dirty="0" smtClean="0">
                <a:solidFill>
                  <a:srgbClr val="CC0099"/>
                </a:solidFill>
              </a:rPr>
              <a:t>while living on this earth?  {Messianic Testament}</a:t>
            </a:r>
            <a:r>
              <a:rPr lang="en-US" dirty="0" smtClean="0"/>
              <a:t/>
            </a:r>
            <a:br>
              <a:rPr lang="en-US" dirty="0" smtClean="0"/>
            </a:br>
            <a:r>
              <a:rPr lang="en-US" b="1" dirty="0" smtClean="0">
                <a:solidFill>
                  <a:srgbClr val="FF0000"/>
                </a:solidFill>
              </a:rPr>
              <a:t>What will </a:t>
            </a:r>
            <a:r>
              <a:rPr lang="en-US" b="1" u="sng" dirty="0" smtClean="0">
                <a:solidFill>
                  <a:srgbClr val="FF0000"/>
                </a:solidFill>
              </a:rPr>
              <a:t>your</a:t>
            </a:r>
            <a:r>
              <a:rPr lang="en-US" b="1" dirty="0" smtClean="0">
                <a:solidFill>
                  <a:srgbClr val="FF0000"/>
                </a:solidFill>
              </a:rPr>
              <a:t> answer be?</a:t>
            </a:r>
            <a:endParaRPr lang="en-US" sz="1200" b="1" dirty="0">
              <a:solidFill>
                <a:srgbClr val="FF0000"/>
              </a:solidFill>
            </a:endParaRPr>
          </a:p>
          <a:p>
            <a:pPr>
              <a:spcBef>
                <a:spcPts val="0"/>
              </a:spcBef>
              <a:spcAft>
                <a:spcPts val="1200"/>
              </a:spcAft>
            </a:pPr>
            <a:r>
              <a:rPr lang="en-US" dirty="0" smtClean="0"/>
              <a:t>Do we have any </a:t>
            </a:r>
            <a:r>
              <a:rPr lang="en-US" b="1" u="sng" dirty="0" smtClean="0"/>
              <a:t>other information</a:t>
            </a:r>
            <a:r>
              <a:rPr lang="en-US" b="1" dirty="0" smtClean="0"/>
              <a:t> </a:t>
            </a:r>
            <a:r>
              <a:rPr lang="en-US" dirty="0" smtClean="0"/>
              <a:t>available to us on this topic – </a:t>
            </a:r>
            <a:r>
              <a:rPr lang="en-US" b="1" dirty="0" smtClean="0">
                <a:solidFill>
                  <a:srgbClr val="008080"/>
                </a:solidFill>
              </a:rPr>
              <a:t>from the brother of </a:t>
            </a:r>
            <a:r>
              <a:rPr lang="en-US" b="1" dirty="0">
                <a:solidFill>
                  <a:srgbClr val="0000FF"/>
                </a:solidFill>
              </a:rPr>
              <a:t>Y</a:t>
            </a:r>
            <a:r>
              <a:rPr lang="en-US" b="1" dirty="0" smtClean="0">
                <a:solidFill>
                  <a:srgbClr val="0000FF"/>
                </a:solidFill>
              </a:rPr>
              <a:t>ahusha?</a:t>
            </a:r>
            <a:endParaRPr lang="en-US" b="1" dirty="0">
              <a:solidFill>
                <a:srgbClr val="0000FF"/>
              </a:solidFill>
            </a:endParaRPr>
          </a:p>
        </p:txBody>
      </p:sp>
      <p:sp>
        <p:nvSpPr>
          <p:cNvPr id="2" name="Slide Number Placeholder 1"/>
          <p:cNvSpPr>
            <a:spLocks noGrp="1"/>
          </p:cNvSpPr>
          <p:nvPr>
            <p:ph type="sldNum" sz="quarter" idx="12"/>
          </p:nvPr>
        </p:nvSpPr>
        <p:spPr>
          <a:xfrm>
            <a:off x="8506690" y="5878364"/>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lumMod val="95000"/>
                    <a:lumOff val="5000"/>
                  </a:schemeClr>
                </a:solidFill>
              </a:rPr>
              <a:t>65</a:t>
            </a:fld>
            <a:endParaRPr lang="en-US" dirty="0">
              <a:solidFill>
                <a:schemeClr val="tx1">
                  <a:lumMod val="95000"/>
                  <a:lumOff val="5000"/>
                </a:schemeClr>
              </a:solidFill>
            </a:endParaRPr>
          </a:p>
        </p:txBody>
      </p:sp>
    </p:spTree>
    <p:extLst>
      <p:ext uri="{BB962C8B-B14F-4D97-AF65-F5344CB8AC3E}">
        <p14:creationId xmlns:p14="http://schemas.microsoft.com/office/powerpoint/2010/main" val="467137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000"/>
                                        <p:tgtEl>
                                          <p:spTgt spid="3">
                                            <p:txEl>
                                              <p:pRg st="2" end="2"/>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1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FFFF"/>
            </a:gs>
            <a:gs pos="74000">
              <a:schemeClr val="accent1">
                <a:lumMod val="45000"/>
                <a:lumOff val="55000"/>
              </a:schemeClr>
            </a:gs>
            <a:gs pos="83000">
              <a:schemeClr val="accent1">
                <a:lumMod val="45000"/>
                <a:lumOff val="55000"/>
              </a:schemeClr>
            </a:gs>
            <a:gs pos="100000">
              <a:schemeClr val="accent1">
                <a:lumMod val="30000"/>
                <a:lumOff val="70000"/>
              </a:schemeClr>
            </a:gs>
          </a:gsLst>
          <a:lin ang="3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6093" y="195652"/>
            <a:ext cx="9597616" cy="874611"/>
          </a:xfr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3600000" scaled="0"/>
          </a:gradFill>
          <a:ln w="38100">
            <a:solidFill>
              <a:srgbClr val="CC9900"/>
            </a:solidFill>
          </a:ln>
          <a:scene3d>
            <a:camera prst="orthographicFront"/>
            <a:lightRig rig="threePt" dir="t"/>
          </a:scene3d>
          <a:sp3d>
            <a:bevelT w="114300" prst="artDeco"/>
          </a:sp3d>
        </p:spPr>
        <p:txBody>
          <a:bodyPr>
            <a:normAutofit/>
            <a:sp3d extrusionH="57150">
              <a:bevelT w="38100" h="38100"/>
            </a:sp3d>
          </a:bodyPr>
          <a:lstStyle/>
          <a:p>
            <a:pPr algn="ctr"/>
            <a:r>
              <a:rPr lang="en-US" b="1" dirty="0" err="1" smtClean="0">
                <a:solidFill>
                  <a:srgbClr val="9900CC"/>
                </a:solidFill>
              </a:rPr>
              <a:t>Ya’aqov</a:t>
            </a:r>
            <a:r>
              <a:rPr lang="en-US" dirty="0" smtClean="0"/>
              <a:t> - Half Brother to </a:t>
            </a:r>
            <a:r>
              <a:rPr lang="en-US" b="1" dirty="0">
                <a:solidFill>
                  <a:srgbClr val="0000FF"/>
                </a:solidFill>
              </a:rPr>
              <a:t>Y</a:t>
            </a:r>
            <a:r>
              <a:rPr lang="en-US" b="1" dirty="0" smtClean="0">
                <a:solidFill>
                  <a:srgbClr val="0000FF"/>
                </a:solidFill>
              </a:rPr>
              <a:t>ahusha</a:t>
            </a:r>
            <a:endParaRPr lang="en-US" b="1" dirty="0">
              <a:solidFill>
                <a:srgbClr val="0000FF"/>
              </a:solidFill>
            </a:endParaRPr>
          </a:p>
        </p:txBody>
      </p:sp>
      <p:sp>
        <p:nvSpPr>
          <p:cNvPr id="3" name="Content Placeholder 2"/>
          <p:cNvSpPr>
            <a:spLocks noGrp="1"/>
          </p:cNvSpPr>
          <p:nvPr>
            <p:ph idx="1"/>
          </p:nvPr>
        </p:nvSpPr>
        <p:spPr>
          <a:xfrm>
            <a:off x="367389" y="1315405"/>
            <a:ext cx="11436440" cy="5230870"/>
          </a:xfrm>
          <a:solidFill>
            <a:schemeClr val="bg1"/>
          </a:solidFill>
          <a:ln w="76200">
            <a:solidFill>
              <a:srgbClr val="66FF33"/>
            </a:solidFill>
          </a:ln>
          <a:scene3d>
            <a:camera prst="orthographicFront"/>
            <a:lightRig rig="threePt" dir="t"/>
          </a:scene3d>
          <a:sp3d>
            <a:bevelT w="114300" prst="artDeco"/>
          </a:sp3d>
        </p:spPr>
        <p:txBody>
          <a:bodyPr lIns="182880" tIns="182880">
            <a:normAutofit/>
            <a:sp3d extrusionH="57150">
              <a:bevelT w="38100" h="38100"/>
            </a:sp3d>
          </a:bodyPr>
          <a:lstStyle/>
          <a:p>
            <a:pPr>
              <a:spcBef>
                <a:spcPts val="0"/>
              </a:spcBef>
              <a:spcAft>
                <a:spcPts val="1200"/>
              </a:spcAft>
            </a:pPr>
            <a:r>
              <a:rPr lang="en-US" dirty="0" err="1" smtClean="0">
                <a:solidFill>
                  <a:srgbClr val="9900CC"/>
                </a:solidFill>
              </a:rPr>
              <a:t>Ya’aqov</a:t>
            </a:r>
            <a:r>
              <a:rPr lang="en-US" dirty="0" smtClean="0"/>
              <a:t> (James in our English translations) has provided us with a mountain of information within one verse.</a:t>
            </a:r>
          </a:p>
          <a:p>
            <a:pPr marL="914400" indent="-914400">
              <a:spcBef>
                <a:spcPts val="0"/>
              </a:spcBef>
              <a:spcAft>
                <a:spcPts val="1200"/>
              </a:spcAft>
              <a:buNone/>
            </a:pPr>
            <a:r>
              <a:rPr lang="en-US" dirty="0" smtClean="0">
                <a:solidFill>
                  <a:srgbClr val="008080"/>
                </a:solidFill>
                <a:latin typeface="Georgia" panose="02040502050405020303" pitchFamily="18" charset="0"/>
              </a:rPr>
              <a:t>James </a:t>
            </a:r>
            <a:r>
              <a:rPr lang="en-US" dirty="0">
                <a:solidFill>
                  <a:srgbClr val="008080"/>
                </a:solidFill>
                <a:latin typeface="Georgia" panose="02040502050405020303" pitchFamily="18" charset="0"/>
              </a:rPr>
              <a:t>1:17</a:t>
            </a:r>
            <a:r>
              <a:rPr lang="en-US" dirty="0">
                <a:solidFill>
                  <a:prstClr val="black"/>
                </a:solidFill>
                <a:latin typeface="Georgia" panose="02040502050405020303" pitchFamily="18" charset="0"/>
              </a:rPr>
              <a:t>  Every good gift and every perfect gift is from above, coming down from the </a:t>
            </a:r>
            <a:r>
              <a:rPr lang="en-US" b="1" dirty="0">
                <a:solidFill>
                  <a:srgbClr val="C00000"/>
                </a:solidFill>
                <a:latin typeface="Georgia" panose="02040502050405020303" pitchFamily="18" charset="0"/>
              </a:rPr>
              <a:t>Father of lights, </a:t>
            </a:r>
            <a:r>
              <a:rPr lang="en-US" dirty="0">
                <a:solidFill>
                  <a:srgbClr val="0000FF"/>
                </a:solidFill>
                <a:latin typeface="Georgia" panose="02040502050405020303" pitchFamily="18" charset="0"/>
              </a:rPr>
              <a:t>with whom there is no change, </a:t>
            </a:r>
            <a:r>
              <a:rPr lang="en-US" dirty="0" smtClean="0">
                <a:solidFill>
                  <a:srgbClr val="0000FF"/>
                </a:solidFill>
                <a:latin typeface="Georgia" panose="02040502050405020303" pitchFamily="18" charset="0"/>
              </a:rPr>
              <a:t>		</a:t>
            </a:r>
            <a:r>
              <a:rPr lang="en-US" b="1" i="1" u="sng" dirty="0" smtClean="0">
                <a:solidFill>
                  <a:srgbClr val="9900CC"/>
                </a:solidFill>
                <a:latin typeface="Georgia" panose="02040502050405020303" pitchFamily="18" charset="0"/>
              </a:rPr>
              <a:t>NOR SHADOW OF TURNING</a:t>
            </a:r>
            <a:r>
              <a:rPr lang="en-US" b="1" i="1" dirty="0" smtClean="0">
                <a:solidFill>
                  <a:srgbClr val="9900CC"/>
                </a:solidFill>
                <a:latin typeface="Georgia" panose="02040502050405020303" pitchFamily="18" charset="0"/>
              </a:rPr>
              <a:t>.</a:t>
            </a:r>
            <a:endParaRPr lang="en-US" dirty="0" smtClean="0"/>
          </a:p>
          <a:p>
            <a:pPr marL="365760" indent="-914400">
              <a:spcBef>
                <a:spcPts val="0"/>
              </a:spcBef>
              <a:spcAft>
                <a:spcPts val="1200"/>
              </a:spcAft>
              <a:buNone/>
            </a:pPr>
            <a:r>
              <a:rPr lang="en-US" b="1" dirty="0" smtClean="0">
                <a:solidFill>
                  <a:srgbClr val="C00000"/>
                </a:solidFill>
              </a:rPr>
              <a:t>Question:  Does the moon cast forth </a:t>
            </a:r>
            <a:r>
              <a:rPr lang="en-US" b="1" u="sng" dirty="0" smtClean="0">
                <a:solidFill>
                  <a:srgbClr val="C00000"/>
                </a:solidFill>
              </a:rPr>
              <a:t>its own light</a:t>
            </a:r>
            <a:r>
              <a:rPr lang="en-US" b="1" dirty="0" smtClean="0">
                <a:solidFill>
                  <a:srgbClr val="C00000"/>
                </a:solidFill>
              </a:rPr>
              <a:t>?  </a:t>
            </a:r>
          </a:p>
          <a:p>
            <a:pPr marL="0" indent="0">
              <a:spcBef>
                <a:spcPts val="0"/>
              </a:spcBef>
              <a:spcAft>
                <a:spcPts val="1200"/>
              </a:spcAft>
              <a:buNone/>
            </a:pPr>
            <a:r>
              <a:rPr lang="en-US" dirty="0" smtClean="0"/>
              <a:t>No?  What lights could this verse possibly be pointing to?           What about </a:t>
            </a:r>
            <a:br>
              <a:rPr lang="en-US" dirty="0" smtClean="0"/>
            </a:br>
            <a:r>
              <a:rPr lang="en-US" dirty="0" smtClean="0">
                <a:solidFill>
                  <a:srgbClr val="00B050"/>
                </a:solidFill>
              </a:rPr>
              <a:t>Gen 1:16.</a:t>
            </a:r>
            <a:r>
              <a:rPr lang="en-US" dirty="0" smtClean="0"/>
              <a:t>  There we read that </a:t>
            </a:r>
            <a:r>
              <a:rPr lang="en-US" b="1" dirty="0" smtClean="0">
                <a:solidFill>
                  <a:srgbClr val="0000FF"/>
                </a:solidFill>
              </a:rPr>
              <a:t>Yahuah</a:t>
            </a:r>
            <a:r>
              <a:rPr lang="en-US" dirty="0" smtClean="0"/>
              <a:t> made –      </a:t>
            </a:r>
            <a:r>
              <a:rPr lang="en-US" b="1" dirty="0" smtClean="0">
                <a:solidFill>
                  <a:srgbClr val="00B050"/>
                </a:solidFill>
              </a:rPr>
              <a:t>TWO </a:t>
            </a:r>
            <a:r>
              <a:rPr lang="en-US" b="1" u="sng" dirty="0" smtClean="0">
                <a:solidFill>
                  <a:srgbClr val="00B050"/>
                </a:solidFill>
                <a:latin typeface="Arial Black" pitchFamily="34" charset="0"/>
              </a:rPr>
              <a:t>GREAT</a:t>
            </a:r>
            <a:r>
              <a:rPr lang="en-US" b="1" dirty="0" smtClean="0">
                <a:solidFill>
                  <a:srgbClr val="00B050"/>
                </a:solidFill>
              </a:rPr>
              <a:t> LIGHTS.</a:t>
            </a:r>
          </a:p>
          <a:p>
            <a:pPr marL="0" indent="0">
              <a:spcBef>
                <a:spcPts val="0"/>
              </a:spcBef>
              <a:spcAft>
                <a:spcPts val="1200"/>
              </a:spcAft>
              <a:buNone/>
            </a:pPr>
            <a:r>
              <a:rPr lang="en-US" dirty="0" smtClean="0"/>
              <a:t>As the moon does not have its own light but only </a:t>
            </a:r>
            <a:r>
              <a:rPr lang="en-US" b="1" u="sng" dirty="0" smtClean="0">
                <a:solidFill>
                  <a:srgbClr val="FF0000"/>
                </a:solidFill>
              </a:rPr>
              <a:t>reflects</a:t>
            </a:r>
            <a:r>
              <a:rPr lang="en-US" b="1" dirty="0" smtClean="0">
                <a:solidFill>
                  <a:srgbClr val="FF0000"/>
                </a:solidFill>
              </a:rPr>
              <a:t> </a:t>
            </a:r>
            <a:r>
              <a:rPr lang="en-US" dirty="0" smtClean="0"/>
              <a:t>the light of the sun, how can it be said that the moon is being referenced here as one of the two great lights (or the </a:t>
            </a:r>
            <a:r>
              <a:rPr lang="en-US" u="sng" dirty="0" smtClean="0"/>
              <a:t>lesser</a:t>
            </a:r>
            <a:r>
              <a:rPr lang="en-US" dirty="0" smtClean="0"/>
              <a:t> of the two great lights)?</a:t>
            </a:r>
            <a:endParaRPr lang="en-US" dirty="0"/>
          </a:p>
        </p:txBody>
      </p:sp>
      <p:sp>
        <p:nvSpPr>
          <p:cNvPr id="4" name="Slide Number Placeholder 3"/>
          <p:cNvSpPr>
            <a:spLocks noGrp="1"/>
          </p:cNvSpPr>
          <p:nvPr>
            <p:ph type="sldNum" sz="quarter" idx="12"/>
          </p:nvPr>
        </p:nvSpPr>
        <p:spPr>
          <a:xfrm>
            <a:off x="8991750" y="6087631"/>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66</a:t>
            </a:fld>
            <a:endParaRPr lang="en-US" dirty="0">
              <a:solidFill>
                <a:schemeClr val="tx1"/>
              </a:solidFill>
            </a:endParaRPr>
          </a:p>
        </p:txBody>
      </p:sp>
      <p:sp>
        <p:nvSpPr>
          <p:cNvPr id="5" name="Bent-Up Arrow 4"/>
          <p:cNvSpPr/>
          <p:nvPr/>
        </p:nvSpPr>
        <p:spPr>
          <a:xfrm rot="10800000">
            <a:off x="8857557" y="3624549"/>
            <a:ext cx="1002535" cy="903384"/>
          </a:xfrm>
          <a:prstGeom prst="bentUpArrow">
            <a:avLst>
              <a:gd name="adj1" fmla="val 15950"/>
              <a:gd name="adj2" fmla="val 39140"/>
              <a:gd name="adj3" fmla="val 50000"/>
            </a:avLst>
          </a:prstGeom>
          <a:solidFill>
            <a:srgbClr val="D5B8EA"/>
          </a:solidFill>
          <a:ln w="76200">
            <a:solidFill>
              <a:srgbClr val="0000CC"/>
            </a:solidFill>
          </a:ln>
          <a:effectLst>
            <a:glow rad="127000">
              <a:srgbClr val="CC00FF"/>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Explosion 2 5"/>
          <p:cNvSpPr/>
          <p:nvPr/>
        </p:nvSpPr>
        <p:spPr>
          <a:xfrm rot="973283">
            <a:off x="9958124" y="3225174"/>
            <a:ext cx="1444618" cy="1071467"/>
          </a:xfrm>
          <a:prstGeom prst="irregularSeal2">
            <a:avLst/>
          </a:prstGeom>
          <a:solidFill>
            <a:srgbClr val="D5B8EA"/>
          </a:solidFill>
          <a:ln w="76200">
            <a:solidFill>
              <a:srgbClr val="0000CC"/>
            </a:solidFill>
          </a:ln>
          <a:effectLst>
            <a:glow rad="127000">
              <a:srgbClr val="CC00FF"/>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554048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repeatCount="5000" fill="hold" grpId="0" nodeType="afterEffect">
                                  <p:stCondLst>
                                    <p:cond delay="800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repeatCount="5000" fill="hold" grpId="0" nodeType="withEffect">
                                  <p:stCondLst>
                                    <p:cond delay="800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99"/>
            </a:gs>
            <a:gs pos="89000">
              <a:schemeClr val="bg2">
                <a:tint val="98000"/>
                <a:satMod val="130000"/>
                <a:shade val="90000"/>
                <a:lumMod val="103000"/>
              </a:schemeClr>
            </a:gs>
            <a:gs pos="100000">
              <a:schemeClr val="bg2">
                <a:shade val="63000"/>
                <a:satMod val="120000"/>
              </a:schemeClr>
            </a:gs>
          </a:gsLst>
          <a:lin ang="138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12915"/>
            <a:ext cx="10560627" cy="779318"/>
          </a:xfrm>
          <a:pattFill prst="horzBrick">
            <a:fgClr>
              <a:schemeClr val="bg1">
                <a:lumMod val="85000"/>
              </a:schemeClr>
            </a:fgClr>
            <a:bgClr>
              <a:schemeClr val="bg1"/>
            </a:bgClr>
          </a:pattFill>
          <a:ln>
            <a:solidFill>
              <a:schemeClr val="tx1"/>
            </a:solidFill>
          </a:ln>
          <a:scene3d>
            <a:camera prst="orthographicFront"/>
            <a:lightRig rig="threePt" dir="t"/>
          </a:scene3d>
          <a:sp3d>
            <a:bevelT/>
          </a:sp3d>
        </p:spPr>
        <p:txBody>
          <a:bodyPr anchor="ctr">
            <a:normAutofit fontScale="90000"/>
            <a:sp3d extrusionH="57150">
              <a:bevelT w="38100" h="38100"/>
            </a:sp3d>
          </a:bodyPr>
          <a:lstStyle/>
          <a:p>
            <a:pPr algn="ctr"/>
            <a:r>
              <a:rPr lang="en-US" dirty="0" smtClean="0"/>
              <a:t>What are the </a:t>
            </a:r>
            <a:r>
              <a:rPr lang="en-US" b="1" dirty="0" smtClean="0">
                <a:solidFill>
                  <a:srgbClr val="008080"/>
                </a:solidFill>
                <a:effectLst>
                  <a:outerShdw blurRad="50800" dist="38100" dir="2700000" algn="tl" rotWithShape="0">
                    <a:prstClr val="black">
                      <a:alpha val="40000"/>
                    </a:prstClr>
                  </a:outerShdw>
                </a:effectLst>
                <a:latin typeface="Arial Black" panose="020B0A04020102020204" pitchFamily="34" charset="0"/>
              </a:rPr>
              <a:t>“</a:t>
            </a:r>
            <a:r>
              <a:rPr lang="en-US" dirty="0" smtClean="0">
                <a:solidFill>
                  <a:srgbClr val="008080"/>
                </a:solidFill>
                <a:effectLst>
                  <a:outerShdw blurRad="50800" dist="38100" dir="2700000" algn="tl" rotWithShape="0">
                    <a:prstClr val="black">
                      <a:alpha val="40000"/>
                    </a:prstClr>
                  </a:outerShdw>
                </a:effectLst>
                <a:latin typeface="Arial Black" panose="020B0A04020102020204" pitchFamily="34" charset="0"/>
              </a:rPr>
              <a:t>TWO GREAT LIGHTS”?</a:t>
            </a:r>
            <a:endParaRPr lang="en-US" dirty="0">
              <a:solidFill>
                <a:srgbClr val="008080"/>
              </a:solidFill>
              <a:effectLst>
                <a:outerShdw blurRad="50800" dist="38100" dir="2700000" algn="tl" rotWithShape="0">
                  <a:prstClr val="black">
                    <a:alpha val="40000"/>
                  </a:prstClr>
                </a:outerShdw>
              </a:effectLst>
              <a:latin typeface="Arial Black" panose="020B0A04020102020204" pitchFamily="34" charset="0"/>
            </a:endParaRPr>
          </a:p>
        </p:txBody>
      </p:sp>
      <p:sp>
        <p:nvSpPr>
          <p:cNvPr id="3" name="Content Placeholder 2"/>
          <p:cNvSpPr>
            <a:spLocks noGrp="1"/>
          </p:cNvSpPr>
          <p:nvPr>
            <p:ph idx="1"/>
          </p:nvPr>
        </p:nvSpPr>
        <p:spPr>
          <a:xfrm>
            <a:off x="296214" y="991672"/>
            <a:ext cx="11526592" cy="5658509"/>
          </a:xfrm>
          <a:solidFill>
            <a:schemeClr val="bg1">
              <a:lumMod val="95000"/>
            </a:schemeClr>
          </a:solidFill>
          <a:ln>
            <a:solidFill>
              <a:schemeClr val="tx1"/>
            </a:solidFill>
          </a:ln>
          <a:scene3d>
            <a:camera prst="orthographicFront"/>
            <a:lightRig rig="threePt" dir="t"/>
          </a:scene3d>
          <a:sp3d>
            <a:bevelT w="139700" h="139700" prst="divot"/>
          </a:sp3d>
        </p:spPr>
        <p:txBody>
          <a:bodyPr lIns="182880" tIns="182880">
            <a:normAutofit/>
            <a:sp3d extrusionH="57150">
              <a:bevelT w="38100" h="38100"/>
            </a:sp3d>
          </a:bodyPr>
          <a:lstStyle/>
          <a:p>
            <a:pPr>
              <a:spcBef>
                <a:spcPts val="0"/>
              </a:spcBef>
              <a:spcAft>
                <a:spcPts val="1200"/>
              </a:spcAft>
            </a:pPr>
            <a:r>
              <a:rPr lang="en-US" dirty="0" smtClean="0">
                <a:solidFill>
                  <a:srgbClr val="FF9900"/>
                </a:solidFill>
              </a:rPr>
              <a:t>According to the </a:t>
            </a:r>
            <a:r>
              <a:rPr lang="en-US" b="1" dirty="0" smtClean="0">
                <a:solidFill>
                  <a:srgbClr val="CC0099"/>
                </a:solidFill>
              </a:rPr>
              <a:t>tequfah</a:t>
            </a:r>
            <a:r>
              <a:rPr lang="en-US" dirty="0" smtClean="0"/>
              <a:t> (equinox) </a:t>
            </a:r>
            <a:r>
              <a:rPr lang="en-US" dirty="0">
                <a:solidFill>
                  <a:srgbClr val="FF9900"/>
                </a:solidFill>
              </a:rPr>
              <a:t>initiating the beginning of the new year, there </a:t>
            </a:r>
            <a:r>
              <a:rPr lang="en-US" dirty="0" smtClean="0">
                <a:solidFill>
                  <a:srgbClr val="FF9900"/>
                </a:solidFill>
              </a:rPr>
              <a:t>are </a:t>
            </a:r>
            <a:r>
              <a:rPr lang="en-US" b="1" i="1" u="sng" dirty="0">
                <a:solidFill>
                  <a:srgbClr val="FF9900"/>
                </a:solidFill>
              </a:rPr>
              <a:t>two lights</a:t>
            </a:r>
            <a:r>
              <a:rPr lang="en-US" b="1" i="1" dirty="0">
                <a:solidFill>
                  <a:srgbClr val="FF9900"/>
                </a:solidFill>
              </a:rPr>
              <a:t> </a:t>
            </a:r>
            <a:r>
              <a:rPr lang="en-US" dirty="0" smtClean="0">
                <a:solidFill>
                  <a:srgbClr val="FF9900"/>
                </a:solidFill>
              </a:rPr>
              <a:t>which</a:t>
            </a:r>
            <a:r>
              <a:rPr lang="en-US" b="1" i="1" dirty="0" smtClean="0">
                <a:solidFill>
                  <a:srgbClr val="FF9900"/>
                </a:solidFill>
              </a:rPr>
              <a:t> </a:t>
            </a:r>
            <a:r>
              <a:rPr lang="en-US" dirty="0" smtClean="0">
                <a:solidFill>
                  <a:srgbClr val="FF9900"/>
                </a:solidFill>
              </a:rPr>
              <a:t>actuate </a:t>
            </a:r>
            <a:r>
              <a:rPr lang="en-US" dirty="0">
                <a:solidFill>
                  <a:srgbClr val="FF9900"/>
                </a:solidFill>
              </a:rPr>
              <a:t>this </a:t>
            </a:r>
            <a:r>
              <a:rPr lang="en-US" dirty="0" smtClean="0">
                <a:solidFill>
                  <a:srgbClr val="FF9900"/>
                </a:solidFill>
              </a:rPr>
              <a:t>event. </a:t>
            </a:r>
            <a:r>
              <a:rPr lang="en-US" dirty="0" smtClean="0"/>
              <a:t>(The original Hebrew language  declares the </a:t>
            </a:r>
            <a:r>
              <a:rPr lang="en-US" dirty="0" err="1" smtClean="0"/>
              <a:t>tequfah</a:t>
            </a:r>
            <a:r>
              <a:rPr lang="en-US" dirty="0" smtClean="0"/>
              <a:t> as being the year-end).</a:t>
            </a:r>
            <a:endParaRPr lang="en-US" dirty="0" smtClean="0">
              <a:solidFill>
                <a:srgbClr val="FF9900"/>
              </a:solidFill>
            </a:endParaRPr>
          </a:p>
          <a:p>
            <a:pPr>
              <a:spcBef>
                <a:spcPts val="0"/>
              </a:spcBef>
              <a:spcAft>
                <a:spcPts val="1200"/>
              </a:spcAft>
            </a:pPr>
            <a:r>
              <a:rPr lang="en-US" dirty="0" smtClean="0"/>
              <a:t>These </a:t>
            </a:r>
            <a:r>
              <a:rPr lang="en-US" b="1" u="sng" dirty="0" smtClean="0"/>
              <a:t>TWO</a:t>
            </a:r>
            <a:r>
              <a:rPr lang="en-US" dirty="0" smtClean="0"/>
              <a:t> are; </a:t>
            </a:r>
            <a:r>
              <a:rPr lang="en-US" b="1" dirty="0" smtClean="0">
                <a:solidFill>
                  <a:srgbClr val="FF0000"/>
                </a:solidFill>
              </a:rPr>
              <a:t>1. </a:t>
            </a:r>
            <a:r>
              <a:rPr lang="en-US" b="1" dirty="0" smtClean="0">
                <a:solidFill>
                  <a:srgbClr val="9900CC"/>
                </a:solidFill>
              </a:rPr>
              <a:t>Mazzaroth light</a:t>
            </a:r>
            <a:r>
              <a:rPr lang="en-US" b="1" dirty="0" smtClean="0">
                <a:ln>
                  <a:solidFill>
                    <a:sysClr val="windowText" lastClr="000000"/>
                  </a:solidFill>
                </a:ln>
                <a:solidFill>
                  <a:srgbClr val="34E9FC"/>
                </a:solidFill>
              </a:rPr>
              <a:t> </a:t>
            </a:r>
            <a:r>
              <a:rPr lang="en-US" b="1" dirty="0" smtClean="0">
                <a:ln>
                  <a:solidFill>
                    <a:sysClr val="windowText" lastClr="000000"/>
                  </a:solidFill>
                </a:ln>
                <a:solidFill>
                  <a:srgbClr val="34E9FC"/>
                </a:solidFill>
                <a:effectLst>
                  <a:glow rad="127000">
                    <a:srgbClr val="34E9FC"/>
                  </a:glow>
                </a:effectLst>
              </a:rPr>
              <a:t>–           </a:t>
            </a:r>
            <a:r>
              <a:rPr lang="en-US" b="1" dirty="0" smtClean="0">
                <a:solidFill>
                  <a:srgbClr val="9900CC"/>
                </a:solidFill>
              </a:rPr>
              <a:t>	 </a:t>
            </a:r>
            <a:r>
              <a:rPr lang="en-US" b="1" dirty="0">
                <a:ln>
                  <a:solidFill>
                    <a:sysClr val="windowText" lastClr="000000"/>
                  </a:solidFill>
                </a:ln>
                <a:solidFill>
                  <a:srgbClr val="34E9FC"/>
                </a:solidFill>
                <a:effectLst>
                  <a:glow rad="127000">
                    <a:srgbClr val="34E9FC"/>
                  </a:glow>
                </a:effectLst>
              </a:rPr>
              <a:t>– </a:t>
            </a:r>
            <a:r>
              <a:rPr lang="en-US" dirty="0" smtClean="0"/>
              <a:t>from the Constellations, and </a:t>
            </a:r>
            <a:r>
              <a:rPr lang="en-US" b="1" dirty="0" smtClean="0">
                <a:solidFill>
                  <a:srgbClr val="FF0000"/>
                </a:solidFill>
              </a:rPr>
              <a:t>2.</a:t>
            </a:r>
            <a:r>
              <a:rPr lang="en-US" dirty="0" smtClean="0"/>
              <a:t> the position of the sun </a:t>
            </a:r>
            <a:r>
              <a:rPr lang="en-US" dirty="0" smtClean="0">
                <a:ln>
                  <a:solidFill>
                    <a:sysClr val="windowText" lastClr="000000"/>
                  </a:solidFill>
                </a:ln>
                <a:solidFill>
                  <a:srgbClr val="FFFF00"/>
                </a:solidFill>
                <a:effectLst>
                  <a:glow rad="228600">
                    <a:schemeClr val="accent4">
                      <a:satMod val="175000"/>
                      <a:alpha val="40000"/>
                    </a:schemeClr>
                  </a:glow>
                </a:effectLst>
              </a:rPr>
              <a:t>light –		   </a:t>
            </a:r>
            <a:r>
              <a:rPr lang="en-US" dirty="0" smtClean="0">
                <a:ln>
                  <a:solidFill>
                    <a:sysClr val="windowText" lastClr="000000"/>
                  </a:solidFill>
                </a:ln>
                <a:solidFill>
                  <a:srgbClr val="00FF00"/>
                </a:solidFill>
                <a:effectLst>
                  <a:glow rad="127000">
                    <a:srgbClr val="00FF00"/>
                  </a:glow>
                </a:effectLst>
              </a:rPr>
              <a:t>– </a:t>
            </a:r>
            <a:r>
              <a:rPr lang="en-US" dirty="0" smtClean="0"/>
              <a:t>within the </a:t>
            </a:r>
            <a:r>
              <a:rPr lang="en-US" b="1" dirty="0" smtClean="0">
                <a:solidFill>
                  <a:srgbClr val="9900CC"/>
                </a:solidFill>
              </a:rPr>
              <a:t>Mazzaroth.</a:t>
            </a:r>
          </a:p>
          <a:p>
            <a:pPr>
              <a:spcBef>
                <a:spcPts val="0"/>
              </a:spcBef>
              <a:spcAft>
                <a:spcPts val="1200"/>
              </a:spcAft>
            </a:pPr>
            <a:r>
              <a:rPr lang="en-US" dirty="0" smtClean="0"/>
              <a:t>These are the </a:t>
            </a:r>
            <a:r>
              <a:rPr lang="en-US" b="1" dirty="0" smtClean="0">
                <a:solidFill>
                  <a:srgbClr val="9900CC"/>
                </a:solidFill>
              </a:rPr>
              <a:t>TWO </a:t>
            </a:r>
            <a:r>
              <a:rPr lang="en-US" b="1" u="sng" dirty="0" smtClean="0">
                <a:solidFill>
                  <a:srgbClr val="9900CC"/>
                </a:solidFill>
                <a:latin typeface="Arial Black" pitchFamily="34" charset="0"/>
              </a:rPr>
              <a:t>GREAT</a:t>
            </a:r>
            <a:r>
              <a:rPr lang="en-US" b="1" dirty="0" smtClean="0">
                <a:solidFill>
                  <a:srgbClr val="9900CC"/>
                </a:solidFill>
              </a:rPr>
              <a:t> LIGHTS!  </a:t>
            </a:r>
            <a:br>
              <a:rPr lang="en-US" b="1" dirty="0" smtClean="0">
                <a:solidFill>
                  <a:srgbClr val="9900CC"/>
                </a:solidFill>
              </a:rPr>
            </a:br>
            <a:r>
              <a:rPr lang="en-US" dirty="0" smtClean="0"/>
              <a:t>It is from earth that we are to observe the </a:t>
            </a:r>
            <a:r>
              <a:rPr lang="en-US" b="1" dirty="0" smtClean="0">
                <a:solidFill>
                  <a:srgbClr val="E46C0A"/>
                </a:solidFill>
                <a:effectLst>
                  <a:glow rad="152400">
                    <a:srgbClr val="34E9FC"/>
                  </a:glow>
                </a:effectLst>
                <a:latin typeface="Arial Black" pitchFamily="34" charset="0"/>
              </a:rPr>
              <a:t>LIGHT</a:t>
            </a:r>
            <a:r>
              <a:rPr lang="en-US" dirty="0" smtClean="0">
                <a:solidFill>
                  <a:srgbClr val="E46C0A"/>
                </a:solidFill>
              </a:rPr>
              <a:t> </a:t>
            </a:r>
            <a:r>
              <a:rPr lang="en-US" dirty="0" smtClean="0"/>
              <a:t>of the </a:t>
            </a:r>
            <a:r>
              <a:rPr lang="en-US" b="1" dirty="0">
                <a:solidFill>
                  <a:srgbClr val="9900CC"/>
                </a:solidFill>
              </a:rPr>
              <a:t>S</a:t>
            </a:r>
            <a:r>
              <a:rPr lang="en-US" b="1" dirty="0" smtClean="0">
                <a:solidFill>
                  <a:srgbClr val="9900CC"/>
                </a:solidFill>
              </a:rPr>
              <a:t>un</a:t>
            </a:r>
            <a:r>
              <a:rPr lang="en-US" dirty="0" smtClean="0">
                <a:solidFill>
                  <a:srgbClr val="E46C0A"/>
                </a:solidFill>
              </a:rPr>
              <a:t> </a:t>
            </a:r>
            <a:r>
              <a:rPr lang="en-US" dirty="0" smtClean="0"/>
              <a:t>recording its location within the </a:t>
            </a:r>
            <a:r>
              <a:rPr lang="en-US" b="1" dirty="0" smtClean="0">
                <a:solidFill>
                  <a:srgbClr val="E46C0A"/>
                </a:solidFill>
                <a:effectLst>
                  <a:glow rad="152400">
                    <a:srgbClr val="34E9FC"/>
                  </a:glow>
                </a:effectLst>
                <a:latin typeface="Arial Black" pitchFamily="34" charset="0"/>
              </a:rPr>
              <a:t>LIGHT</a:t>
            </a:r>
            <a:r>
              <a:rPr lang="en-US" dirty="0" smtClean="0">
                <a:solidFill>
                  <a:srgbClr val="E46C0A"/>
                </a:solidFill>
              </a:rPr>
              <a:t> </a:t>
            </a:r>
            <a:r>
              <a:rPr lang="en-US" dirty="0" smtClean="0"/>
              <a:t>of the </a:t>
            </a:r>
            <a:r>
              <a:rPr lang="en-US" b="1" dirty="0" smtClean="0">
                <a:solidFill>
                  <a:srgbClr val="9900CC"/>
                </a:solidFill>
              </a:rPr>
              <a:t>Mazzaroth</a:t>
            </a:r>
            <a:r>
              <a:rPr lang="en-US" dirty="0" smtClean="0"/>
              <a:t> constellations. </a:t>
            </a:r>
          </a:p>
          <a:p>
            <a:pPr>
              <a:spcBef>
                <a:spcPts val="0"/>
              </a:spcBef>
              <a:spcAft>
                <a:spcPts val="1200"/>
              </a:spcAft>
            </a:pPr>
            <a:r>
              <a:rPr lang="en-US" dirty="0" smtClean="0"/>
              <a:t>How was this measured in ancient times?  </a:t>
            </a:r>
            <a:r>
              <a:rPr lang="en-US" b="1" dirty="0" smtClean="0">
                <a:solidFill>
                  <a:srgbClr val="008080"/>
                </a:solidFill>
              </a:rPr>
              <a:t>By a sun dial!</a:t>
            </a:r>
          </a:p>
          <a:p>
            <a:pPr>
              <a:spcBef>
                <a:spcPts val="0"/>
              </a:spcBef>
              <a:spcAft>
                <a:spcPts val="1200"/>
              </a:spcAft>
            </a:pPr>
            <a:r>
              <a:rPr lang="en-US" b="1" dirty="0" smtClean="0">
                <a:solidFill>
                  <a:srgbClr val="FF0000"/>
                </a:solidFill>
              </a:rPr>
              <a:t>Does the </a:t>
            </a:r>
            <a:r>
              <a:rPr lang="en-US" b="1" u="sng" dirty="0" smtClean="0">
                <a:solidFill>
                  <a:srgbClr val="FF0000"/>
                </a:solidFill>
              </a:rPr>
              <a:t>moon cast a shadow of </a:t>
            </a:r>
            <a:r>
              <a:rPr lang="en-US" b="1" u="sng" dirty="0" smtClean="0">
                <a:solidFill>
                  <a:srgbClr val="FF0000"/>
                </a:solidFill>
                <a:effectLst>
                  <a:glow rad="228600">
                    <a:schemeClr val="accent6">
                      <a:satMod val="175000"/>
                      <a:alpha val="40000"/>
                    </a:schemeClr>
                  </a:glow>
                </a:effectLst>
              </a:rPr>
              <a:t>its own light</a:t>
            </a:r>
            <a:r>
              <a:rPr lang="en-US" b="1" dirty="0" smtClean="0">
                <a:solidFill>
                  <a:srgbClr val="FF0000"/>
                </a:solidFill>
                <a:effectLst>
                  <a:glow rad="228600">
                    <a:schemeClr val="accent6">
                      <a:satMod val="175000"/>
                      <a:alpha val="40000"/>
                    </a:schemeClr>
                  </a:glow>
                </a:effectLst>
              </a:rPr>
              <a:t> </a:t>
            </a:r>
            <a:r>
              <a:rPr lang="en-US" b="1" dirty="0" smtClean="0">
                <a:solidFill>
                  <a:srgbClr val="FF0000"/>
                </a:solidFill>
              </a:rPr>
              <a:t>on the earth, causing a </a:t>
            </a:r>
            <a:r>
              <a:rPr lang="en-US" b="1" dirty="0" smtClean="0"/>
              <a:t>shadow</a:t>
            </a:r>
            <a:r>
              <a:rPr lang="en-US" b="1" dirty="0" smtClean="0">
                <a:solidFill>
                  <a:srgbClr val="FF0000"/>
                </a:solidFill>
              </a:rPr>
              <a:t> from its own light (without any assistance from the sun)?</a:t>
            </a:r>
          </a:p>
          <a:p>
            <a:pPr>
              <a:spcBef>
                <a:spcPts val="0"/>
              </a:spcBef>
              <a:spcAft>
                <a:spcPts val="1200"/>
              </a:spcAft>
            </a:pPr>
            <a:r>
              <a:rPr lang="en-US" b="1" dirty="0" smtClean="0"/>
              <a:t>No, it does not!  </a:t>
            </a:r>
            <a:r>
              <a:rPr lang="en-US" b="1" dirty="0" smtClean="0">
                <a:latin typeface="Arial Black" pitchFamily="34" charset="0"/>
              </a:rPr>
              <a:t>The moon is </a:t>
            </a:r>
            <a:r>
              <a:rPr lang="en-US" b="1" u="sng" dirty="0" smtClean="0">
                <a:latin typeface="Arial Black" pitchFamily="34" charset="0"/>
              </a:rPr>
              <a:t>DARKNESS</a:t>
            </a:r>
            <a:r>
              <a:rPr lang="en-US" b="1" dirty="0" smtClean="0">
                <a:latin typeface="Arial Black" pitchFamily="34" charset="0"/>
              </a:rPr>
              <a:t> without sunlight!</a:t>
            </a:r>
            <a:endParaRPr lang="en-US" b="1" dirty="0">
              <a:latin typeface="Arial Black" pitchFamily="34" charset="0"/>
            </a:endParaRPr>
          </a:p>
        </p:txBody>
      </p:sp>
      <p:sp>
        <p:nvSpPr>
          <p:cNvPr id="4" name="Slide Number Placeholder 3"/>
          <p:cNvSpPr>
            <a:spLocks noGrp="1"/>
          </p:cNvSpPr>
          <p:nvPr>
            <p:ph type="sldNum" sz="quarter" idx="12"/>
          </p:nvPr>
        </p:nvSpPr>
        <p:spPr>
          <a:xfrm>
            <a:off x="8936183" y="6139582"/>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67</a:t>
            </a:fld>
            <a:endParaRPr lang="en-US" dirty="0">
              <a:solidFill>
                <a:schemeClr val="tx1"/>
              </a:solidFill>
            </a:endParaRPr>
          </a:p>
        </p:txBody>
      </p:sp>
      <p:sp>
        <p:nvSpPr>
          <p:cNvPr id="5" name="Rectangle 4"/>
          <p:cNvSpPr/>
          <p:nvPr/>
        </p:nvSpPr>
        <p:spPr>
          <a:xfrm>
            <a:off x="6012949" y="2413541"/>
            <a:ext cx="1864110"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dirty="0">
                <a:ln>
                  <a:solidFill>
                    <a:sysClr val="windowText" lastClr="000000"/>
                  </a:solidFill>
                </a:ln>
                <a:solidFill>
                  <a:srgbClr val="34E9FC"/>
                </a:solidFill>
                <a:effectLst>
                  <a:glow rad="127000">
                    <a:srgbClr val="34E9FC"/>
                  </a:glow>
                </a:effectLst>
              </a:rPr>
              <a:t>K</a:t>
            </a:r>
            <a:r>
              <a:rPr lang="en-US" sz="2800" dirty="0" smtClean="0">
                <a:ln>
                  <a:solidFill>
                    <a:sysClr val="windowText" lastClr="000000"/>
                  </a:solidFill>
                </a:ln>
                <a:solidFill>
                  <a:srgbClr val="34E9FC"/>
                </a:solidFill>
                <a:effectLst>
                  <a:glow rad="127000">
                    <a:srgbClr val="34E9FC"/>
                  </a:glow>
                </a:effectLst>
              </a:rPr>
              <a:t>nowledge</a:t>
            </a:r>
            <a:endParaRPr lang="en-US" sz="2800" dirty="0">
              <a:ln>
                <a:solidFill>
                  <a:sysClr val="windowText" lastClr="000000"/>
                </a:solidFill>
              </a:ln>
              <a:solidFill>
                <a:srgbClr val="34E9FC"/>
              </a:solidFill>
              <a:effectLst>
                <a:glow rad="127000">
                  <a:srgbClr val="34E9FC"/>
                </a:glow>
              </a:effectLst>
            </a:endParaRPr>
          </a:p>
        </p:txBody>
      </p:sp>
      <p:sp>
        <p:nvSpPr>
          <p:cNvPr id="6" name="Rectangle 5"/>
          <p:cNvSpPr/>
          <p:nvPr/>
        </p:nvSpPr>
        <p:spPr>
          <a:xfrm>
            <a:off x="5864692" y="2841673"/>
            <a:ext cx="1241448" cy="393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dirty="0" smtClean="0">
                <a:ln>
                  <a:solidFill>
                    <a:sysClr val="windowText" lastClr="000000"/>
                  </a:solidFill>
                </a:ln>
                <a:solidFill>
                  <a:srgbClr val="00FF00"/>
                </a:solidFill>
                <a:effectLst>
                  <a:glow rad="127000">
                    <a:srgbClr val="00FF00"/>
                  </a:glow>
                </a:effectLst>
              </a:rPr>
              <a:t>Timing</a:t>
            </a:r>
            <a:endParaRPr lang="en-US" sz="2800" dirty="0">
              <a:ln>
                <a:solidFill>
                  <a:sysClr val="windowText" lastClr="000000"/>
                </a:solidFill>
              </a:ln>
              <a:solidFill>
                <a:srgbClr val="00FF00"/>
              </a:solidFill>
              <a:effectLst>
                <a:glow rad="127000">
                  <a:srgbClr val="00FF00"/>
                </a:glow>
              </a:effectLst>
            </a:endParaRPr>
          </a:p>
        </p:txBody>
      </p:sp>
    </p:spTree>
    <p:extLst>
      <p:ext uri="{BB962C8B-B14F-4D97-AF65-F5344CB8AC3E}">
        <p14:creationId xmlns:p14="http://schemas.microsoft.com/office/powerpoint/2010/main" val="84120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10000" fill="hold" grpId="0" nodeType="withEffect">
                                  <p:stCondLst>
                                    <p:cond delay="0"/>
                                  </p:stCondLst>
                                  <p:iterate type="lt">
                                    <p:tmPct val="10000"/>
                                  </p:iterate>
                                  <p:childTnLst>
                                    <p:animScale>
                                      <p:cBhvr>
                                        <p:cTn id="6" dur="500" autoRev="1" fill="hold">
                                          <p:stCondLst>
                                            <p:cond delay="0"/>
                                          </p:stCondLst>
                                        </p:cTn>
                                        <p:tgtEl>
                                          <p:spTgt spid="5"/>
                                        </p:tgtEl>
                                      </p:cBhvr>
                                      <p:to x="80000" y="100000"/>
                                    </p:animScale>
                                    <p:anim by="(#ppt_w*0.10)" calcmode="lin" valueType="num">
                                      <p:cBhvr>
                                        <p:cTn id="7" dur="500" autoRev="1" fill="hold">
                                          <p:stCondLst>
                                            <p:cond delay="0"/>
                                          </p:stCondLst>
                                        </p:cTn>
                                        <p:tgtEl>
                                          <p:spTgt spid="5"/>
                                        </p:tgtEl>
                                        <p:attrNameLst>
                                          <p:attrName>ppt_x</p:attrName>
                                        </p:attrNameLst>
                                      </p:cBhvr>
                                    </p:anim>
                                    <p:anim by="(-#ppt_w*0.10)" calcmode="lin" valueType="num">
                                      <p:cBhvr>
                                        <p:cTn id="8" dur="500" autoRev="1" fill="hold">
                                          <p:stCondLst>
                                            <p:cond delay="0"/>
                                          </p:stCondLst>
                                        </p:cTn>
                                        <p:tgtEl>
                                          <p:spTgt spid="5"/>
                                        </p:tgtEl>
                                        <p:attrNameLst>
                                          <p:attrName>ppt_y</p:attrName>
                                        </p:attrNameLst>
                                      </p:cBhvr>
                                    </p:anim>
                                    <p:animRot by="-480000">
                                      <p:cBhvr>
                                        <p:cTn id="9" dur="500" autoRev="1" fill="hold">
                                          <p:stCondLst>
                                            <p:cond delay="0"/>
                                          </p:stCondLst>
                                        </p:cTn>
                                        <p:tgtEl>
                                          <p:spTgt spid="5"/>
                                        </p:tgtEl>
                                        <p:attrNameLst>
                                          <p:attrName>r</p:attrName>
                                        </p:attrNameLst>
                                      </p:cBhvr>
                                    </p:animRot>
                                  </p:childTnLst>
                                </p:cTn>
                              </p:par>
                              <p:par>
                                <p:cTn id="10" presetID="36" presetClass="emph" presetSubtype="0" repeatCount="10000" fill="hold" grpId="0" nodeType="withEffect">
                                  <p:stCondLst>
                                    <p:cond delay="0"/>
                                  </p:stCondLst>
                                  <p:iterate type="lt">
                                    <p:tmPct val="10000"/>
                                  </p:iterate>
                                  <p:childTnLst>
                                    <p:animScale>
                                      <p:cBhvr>
                                        <p:cTn id="11" dur="500" autoRev="1" fill="hold">
                                          <p:stCondLst>
                                            <p:cond delay="0"/>
                                          </p:stCondLst>
                                        </p:cTn>
                                        <p:tgtEl>
                                          <p:spTgt spid="6"/>
                                        </p:tgtEl>
                                      </p:cBhvr>
                                      <p:to x="80000" y="100000"/>
                                    </p:animScale>
                                    <p:anim by="(#ppt_w*0.10)" calcmode="lin" valueType="num">
                                      <p:cBhvr>
                                        <p:cTn id="12" dur="500" autoRev="1" fill="hold">
                                          <p:stCondLst>
                                            <p:cond delay="0"/>
                                          </p:stCondLst>
                                        </p:cTn>
                                        <p:tgtEl>
                                          <p:spTgt spid="6"/>
                                        </p:tgtEl>
                                        <p:attrNameLst>
                                          <p:attrName>ppt_x</p:attrName>
                                        </p:attrNameLst>
                                      </p:cBhvr>
                                    </p:anim>
                                    <p:anim by="(-#ppt_w*0.10)" calcmode="lin" valueType="num">
                                      <p:cBhvr>
                                        <p:cTn id="13" dur="500" autoRev="1" fill="hold">
                                          <p:stCondLst>
                                            <p:cond delay="0"/>
                                          </p:stCondLst>
                                        </p:cTn>
                                        <p:tgtEl>
                                          <p:spTgt spid="6"/>
                                        </p:tgtEl>
                                        <p:attrNameLst>
                                          <p:attrName>ppt_y</p:attrName>
                                        </p:attrNameLst>
                                      </p:cBhvr>
                                    </p:anim>
                                    <p:animRot by="-480000">
                                      <p:cBhvr>
                                        <p:cTn id="14" dur="500" autoRev="1" fill="hold">
                                          <p:stCondLst>
                                            <p:cond delay="0"/>
                                          </p:stCondLst>
                                        </p:cTn>
                                        <p:tgtEl>
                                          <p:spTgt spid="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4" dur="1000"/>
                                        <p:tgtEl>
                                          <p:spTgt spid="3">
                                            <p:txEl>
                                              <p:pRg st="3" end="3"/>
                                            </p:txEl>
                                          </p:spTgt>
                                        </p:tgtEl>
                                      </p:cBhvr>
                                    </p:animEffect>
                                  </p:childTnLst>
                                </p:cTn>
                              </p:par>
                            </p:childTnLst>
                          </p:cTn>
                        </p:par>
                        <p:par>
                          <p:cTn id="25" fill="hold">
                            <p:stCondLst>
                              <p:cond delay="1000"/>
                            </p:stCondLst>
                            <p:childTnLst>
                              <p:par>
                                <p:cTn id="26" presetID="14" presetClass="entr" presetSubtype="1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8" dur="1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80">
                                          <p:stCondLst>
                                            <p:cond delay="0"/>
                                          </p:stCondLst>
                                        </p:cTn>
                                        <p:tgtEl>
                                          <p:spTgt spid="3">
                                            <p:txEl>
                                              <p:pRg st="5" end="5"/>
                                            </p:txEl>
                                          </p:spTgt>
                                        </p:tgtEl>
                                      </p:cBhvr>
                                    </p:animEffect>
                                    <p:anim calcmode="lin" valueType="num">
                                      <p:cBhvr>
                                        <p:cTn id="3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5" end="5"/>
                                            </p:txEl>
                                          </p:spTgt>
                                        </p:tgtEl>
                                      </p:cBhvr>
                                      <p:to x="100000" y="60000"/>
                                    </p:animScale>
                                    <p:animScale>
                                      <p:cBhvr>
                                        <p:cTn id="40" dur="166" decel="50000">
                                          <p:stCondLst>
                                            <p:cond delay="676"/>
                                          </p:stCondLst>
                                        </p:cTn>
                                        <p:tgtEl>
                                          <p:spTgt spid="3">
                                            <p:txEl>
                                              <p:pRg st="5" end="5"/>
                                            </p:txEl>
                                          </p:spTgt>
                                        </p:tgtEl>
                                      </p:cBhvr>
                                      <p:to x="100000" y="100000"/>
                                    </p:animScale>
                                    <p:animScale>
                                      <p:cBhvr>
                                        <p:cTn id="41" dur="26">
                                          <p:stCondLst>
                                            <p:cond delay="1312"/>
                                          </p:stCondLst>
                                        </p:cTn>
                                        <p:tgtEl>
                                          <p:spTgt spid="3">
                                            <p:txEl>
                                              <p:pRg st="5" end="5"/>
                                            </p:txEl>
                                          </p:spTgt>
                                        </p:tgtEl>
                                      </p:cBhvr>
                                      <p:to x="100000" y="80000"/>
                                    </p:animScale>
                                    <p:animScale>
                                      <p:cBhvr>
                                        <p:cTn id="42" dur="166" decel="50000">
                                          <p:stCondLst>
                                            <p:cond delay="1338"/>
                                          </p:stCondLst>
                                        </p:cTn>
                                        <p:tgtEl>
                                          <p:spTgt spid="3">
                                            <p:txEl>
                                              <p:pRg st="5" end="5"/>
                                            </p:txEl>
                                          </p:spTgt>
                                        </p:tgtEl>
                                      </p:cBhvr>
                                      <p:to x="100000" y="100000"/>
                                    </p:animScale>
                                    <p:animScale>
                                      <p:cBhvr>
                                        <p:cTn id="43" dur="26">
                                          <p:stCondLst>
                                            <p:cond delay="1642"/>
                                          </p:stCondLst>
                                        </p:cTn>
                                        <p:tgtEl>
                                          <p:spTgt spid="3">
                                            <p:txEl>
                                              <p:pRg st="5" end="5"/>
                                            </p:txEl>
                                          </p:spTgt>
                                        </p:tgtEl>
                                      </p:cBhvr>
                                      <p:to x="100000" y="90000"/>
                                    </p:animScale>
                                    <p:animScale>
                                      <p:cBhvr>
                                        <p:cTn id="44" dur="166" decel="50000">
                                          <p:stCondLst>
                                            <p:cond delay="1668"/>
                                          </p:stCondLst>
                                        </p:cTn>
                                        <p:tgtEl>
                                          <p:spTgt spid="3">
                                            <p:txEl>
                                              <p:pRg st="5" end="5"/>
                                            </p:txEl>
                                          </p:spTgt>
                                        </p:tgtEl>
                                      </p:cBhvr>
                                      <p:to x="100000" y="100000"/>
                                    </p:animScale>
                                    <p:animScale>
                                      <p:cBhvr>
                                        <p:cTn id="45" dur="26">
                                          <p:stCondLst>
                                            <p:cond delay="1808"/>
                                          </p:stCondLst>
                                        </p:cTn>
                                        <p:tgtEl>
                                          <p:spTgt spid="3">
                                            <p:txEl>
                                              <p:pRg st="5" end="5"/>
                                            </p:txEl>
                                          </p:spTgt>
                                        </p:tgtEl>
                                      </p:cBhvr>
                                      <p:to x="100000" y="95000"/>
                                    </p:animScale>
                                    <p:animScale>
                                      <p:cBhvr>
                                        <p:cTn id="46"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3732" y="45941"/>
            <a:ext cx="6444560" cy="662608"/>
          </a:xfrm>
          <a:gradFill>
            <a:gsLst>
              <a:gs pos="0">
                <a:srgbClr val="CC00FF"/>
              </a:gs>
              <a:gs pos="86000">
                <a:schemeClr val="bg2">
                  <a:tint val="98000"/>
                  <a:satMod val="130000"/>
                  <a:shade val="90000"/>
                  <a:lumMod val="103000"/>
                </a:schemeClr>
              </a:gs>
              <a:gs pos="100000">
                <a:schemeClr val="bg2">
                  <a:shade val="63000"/>
                  <a:satMod val="120000"/>
                </a:schemeClr>
              </a:gs>
            </a:gsLst>
            <a:lin ang="13800000" scaled="0"/>
          </a:gradFill>
          <a:ln w="38100">
            <a:solidFill>
              <a:srgbClr val="CC9900"/>
            </a:solidFill>
          </a:ln>
          <a:scene3d>
            <a:camera prst="orthographicFront"/>
            <a:lightRig rig="threePt" dir="t"/>
          </a:scene3d>
          <a:sp3d>
            <a:bevelT/>
          </a:sp3d>
        </p:spPr>
        <p:txBody>
          <a:bodyPr>
            <a:normAutofit fontScale="90000"/>
            <a:sp3d extrusionH="57150">
              <a:bevelT w="38100" h="38100"/>
            </a:sp3d>
          </a:bodyPr>
          <a:lstStyle/>
          <a:p>
            <a:pPr algn="ctr"/>
            <a:r>
              <a:rPr lang="en-US" b="1" i="1" dirty="0" smtClean="0"/>
              <a:t>What?</a:t>
            </a:r>
            <a:r>
              <a:rPr lang="en-US" dirty="0" smtClean="0"/>
              <a:t> - </a:t>
            </a:r>
            <a:r>
              <a:rPr lang="en-US" b="1" u="sng" dirty="0" smtClean="0"/>
              <a:t>a Shadow</a:t>
            </a:r>
            <a:r>
              <a:rPr lang="en-US" b="1" dirty="0" smtClean="0"/>
              <a:t>?</a:t>
            </a:r>
            <a:endParaRPr lang="en-US" b="1" dirty="0"/>
          </a:p>
        </p:txBody>
      </p:sp>
      <p:sp>
        <p:nvSpPr>
          <p:cNvPr id="3" name="Content Placeholder 2"/>
          <p:cNvSpPr>
            <a:spLocks noGrp="1"/>
          </p:cNvSpPr>
          <p:nvPr>
            <p:ph idx="1"/>
          </p:nvPr>
        </p:nvSpPr>
        <p:spPr>
          <a:xfrm>
            <a:off x="169817" y="816782"/>
            <a:ext cx="11848012" cy="5958089"/>
          </a:xfrm>
          <a:solidFill>
            <a:schemeClr val="accent6">
              <a:lumMod val="20000"/>
              <a:lumOff val="80000"/>
            </a:schemeClr>
          </a:solidFill>
          <a:ln w="57150">
            <a:solidFill>
              <a:srgbClr val="C00000"/>
            </a:solidFill>
          </a:ln>
          <a:scene3d>
            <a:camera prst="orthographicFront"/>
            <a:lightRig rig="threePt" dir="t"/>
          </a:scene3d>
          <a:sp3d>
            <a:bevelT w="114300" prst="artDeco"/>
          </a:sp3d>
        </p:spPr>
        <p:txBody>
          <a:bodyPr>
            <a:noAutofit/>
            <a:sp3d extrusionH="57150">
              <a:bevelT w="38100" h="38100"/>
            </a:sp3d>
          </a:bodyPr>
          <a:lstStyle/>
          <a:p>
            <a:pPr>
              <a:spcBef>
                <a:spcPts val="0"/>
              </a:spcBef>
              <a:spcAft>
                <a:spcPts val="1000"/>
              </a:spcAft>
            </a:pPr>
            <a:r>
              <a:rPr lang="en-US" dirty="0" smtClean="0"/>
              <a:t>In </a:t>
            </a:r>
            <a:r>
              <a:rPr lang="en-US" dirty="0" smtClean="0">
                <a:solidFill>
                  <a:srgbClr val="00B050"/>
                </a:solidFill>
              </a:rPr>
              <a:t>James 1:17 </a:t>
            </a:r>
            <a:r>
              <a:rPr lang="en-US" dirty="0" smtClean="0"/>
              <a:t>where it is recorded  </a:t>
            </a:r>
            <a:r>
              <a:rPr lang="en-US" dirty="0" smtClean="0">
                <a:solidFill>
                  <a:srgbClr val="0000FF"/>
                </a:solidFill>
              </a:rPr>
              <a:t>“... </a:t>
            </a:r>
            <a:r>
              <a:rPr lang="en-US" dirty="0">
                <a:solidFill>
                  <a:srgbClr val="0000FF"/>
                </a:solidFill>
                <a:latin typeface="Georgia" panose="02040502050405020303" pitchFamily="18" charset="0"/>
              </a:rPr>
              <a:t>with whom there is no change</a:t>
            </a:r>
            <a:r>
              <a:rPr lang="en-US" dirty="0" smtClean="0">
                <a:solidFill>
                  <a:srgbClr val="0000FF"/>
                </a:solidFill>
                <a:latin typeface="Georgia" panose="02040502050405020303" pitchFamily="18" charset="0"/>
              </a:rPr>
              <a:t>,	</a:t>
            </a:r>
            <a:r>
              <a:rPr lang="en-US" dirty="0" smtClean="0">
                <a:solidFill>
                  <a:srgbClr val="0000FF"/>
                </a:solidFill>
                <a:effectLst>
                  <a:outerShdw blurRad="38100" dist="38100" dir="2700000" algn="tl">
                    <a:srgbClr val="000000">
                      <a:alpha val="43137"/>
                    </a:srgbClr>
                  </a:outerShdw>
                </a:effectLst>
                <a:latin typeface="Georgia" panose="02040502050405020303" pitchFamily="18" charset="0"/>
              </a:rPr>
              <a:t>						      </a:t>
            </a:r>
            <a:r>
              <a:rPr lang="en-US" b="1" i="1" dirty="0" smtClean="0">
                <a:solidFill>
                  <a:srgbClr val="9900CC"/>
                </a:solidFill>
                <a:effectLst>
                  <a:outerShdw blurRad="38100" dist="38100" dir="2700000" algn="tl">
                    <a:srgbClr val="000000">
                      <a:alpha val="43137"/>
                    </a:srgbClr>
                  </a:outerShdw>
                </a:effectLst>
                <a:latin typeface="Georgia" panose="02040502050405020303" pitchFamily="18" charset="0"/>
              </a:rPr>
              <a:t>– </a:t>
            </a:r>
            <a:r>
              <a:rPr lang="en-US" b="1" u="sng" dirty="0" smtClean="0"/>
              <a:t>what shadow</a:t>
            </a:r>
            <a:r>
              <a:rPr lang="en-US" b="1" dirty="0" smtClean="0"/>
              <a:t> </a:t>
            </a:r>
            <a:r>
              <a:rPr lang="en-US" dirty="0" smtClean="0"/>
              <a:t>is </a:t>
            </a:r>
            <a:r>
              <a:rPr lang="en-US" dirty="0" err="1" smtClean="0"/>
              <a:t>Ya’aqov</a:t>
            </a:r>
            <a:r>
              <a:rPr lang="en-US" dirty="0" smtClean="0"/>
              <a:t> (James) referencing?</a:t>
            </a:r>
          </a:p>
          <a:p>
            <a:pPr>
              <a:spcBef>
                <a:spcPts val="0"/>
              </a:spcBef>
              <a:spcAft>
                <a:spcPts val="1000"/>
              </a:spcAft>
            </a:pPr>
            <a:r>
              <a:rPr lang="en-US" dirty="0" err="1"/>
              <a:t>Ya’aqov</a:t>
            </a:r>
            <a:r>
              <a:rPr lang="en-US" dirty="0"/>
              <a:t> </a:t>
            </a:r>
            <a:r>
              <a:rPr lang="en-US" sz="2000" dirty="0"/>
              <a:t>(James) </a:t>
            </a:r>
            <a:r>
              <a:rPr lang="en-US" dirty="0" smtClean="0"/>
              <a:t>confirms the shadow of the </a:t>
            </a:r>
            <a:r>
              <a:rPr lang="en-US" b="1" u="sng" dirty="0" smtClean="0">
                <a:solidFill>
                  <a:schemeClr val="accent2">
                    <a:lumMod val="75000"/>
                  </a:schemeClr>
                </a:solidFill>
              </a:rPr>
              <a:t>sun</a:t>
            </a:r>
            <a:r>
              <a:rPr lang="en-US" dirty="0" smtClean="0"/>
              <a:t> dial is the </a:t>
            </a:r>
            <a:r>
              <a:rPr lang="en-US" u="sng" dirty="0" smtClean="0"/>
              <a:t>truth still believed by the followers of</a:t>
            </a:r>
            <a:r>
              <a:rPr lang="en-US" dirty="0" smtClean="0"/>
              <a:t> </a:t>
            </a:r>
            <a:r>
              <a:rPr lang="en-US" b="1" dirty="0" smtClean="0">
                <a:solidFill>
                  <a:srgbClr val="0000FF"/>
                </a:solidFill>
              </a:rPr>
              <a:t>Yahusha</a:t>
            </a:r>
            <a:r>
              <a:rPr lang="en-US" dirty="0">
                <a:solidFill>
                  <a:srgbClr val="0000FF"/>
                </a:solidFill>
              </a:rPr>
              <a:t>.</a:t>
            </a:r>
            <a:r>
              <a:rPr lang="en-US" dirty="0" smtClean="0">
                <a:solidFill>
                  <a:srgbClr val="0000FF"/>
                </a:solidFill>
              </a:rPr>
              <a:t> </a:t>
            </a:r>
            <a:r>
              <a:rPr lang="en-US" dirty="0" smtClean="0"/>
              <a:t>This </a:t>
            </a:r>
            <a:r>
              <a:rPr lang="en-US" dirty="0" err="1" smtClean="0"/>
              <a:t>tequfah</a:t>
            </a:r>
            <a:r>
              <a:rPr lang="en-US" dirty="0" smtClean="0"/>
              <a:t> </a:t>
            </a:r>
            <a:r>
              <a:rPr lang="en-US" sz="2000" dirty="0" smtClean="0"/>
              <a:t>(equinox) </a:t>
            </a:r>
            <a:r>
              <a:rPr lang="en-US" dirty="0" smtClean="0"/>
              <a:t>calendar system designed by </a:t>
            </a:r>
            <a:r>
              <a:rPr lang="en-US" b="1" dirty="0" err="1" smtClean="0">
                <a:solidFill>
                  <a:srgbClr val="0000FF"/>
                </a:solidFill>
              </a:rPr>
              <a:t>Yahuah</a:t>
            </a:r>
            <a:r>
              <a:rPr lang="en-US" dirty="0" smtClean="0"/>
              <a:t> to determine time </a:t>
            </a:r>
            <a:r>
              <a:rPr lang="en-US" b="1" dirty="0" smtClean="0">
                <a:solidFill>
                  <a:srgbClr val="E46C0A"/>
                </a:solidFill>
              </a:rPr>
              <a:t>for eternity </a:t>
            </a:r>
            <a:r>
              <a:rPr lang="en-US" u="sng" dirty="0" smtClean="0"/>
              <a:t>has not been altered</a:t>
            </a:r>
            <a:r>
              <a:rPr lang="en-US" dirty="0" smtClean="0"/>
              <a:t>.</a:t>
            </a:r>
          </a:p>
          <a:p>
            <a:pPr>
              <a:spcBef>
                <a:spcPts val="0"/>
              </a:spcBef>
              <a:spcAft>
                <a:spcPts val="1000"/>
              </a:spcAft>
            </a:pPr>
            <a:r>
              <a:rPr lang="en-US" dirty="0" smtClean="0"/>
              <a:t>On a correctly installed sun dial, when the </a:t>
            </a:r>
            <a:r>
              <a:rPr lang="en-US" b="1" dirty="0" err="1" smtClean="0">
                <a:solidFill>
                  <a:srgbClr val="00B050"/>
                </a:solidFill>
              </a:rPr>
              <a:t>tequfah</a:t>
            </a:r>
            <a:r>
              <a:rPr lang="en-US" dirty="0" smtClean="0"/>
              <a:t> (equinox) occurs, there is </a:t>
            </a:r>
            <a:r>
              <a:rPr lang="en-US" b="1" u="sng" dirty="0" smtClean="0"/>
              <a:t>no shadow</a:t>
            </a:r>
            <a:r>
              <a:rPr lang="en-US" b="1" dirty="0" smtClean="0"/>
              <a:t> </a:t>
            </a:r>
            <a:r>
              <a:rPr lang="en-US" dirty="0" smtClean="0"/>
              <a:t>in the correct space on the sun dial. There is no shadow when the end of the year occurs and the start of the new year begins.</a:t>
            </a:r>
          </a:p>
          <a:p>
            <a:pPr>
              <a:spcBef>
                <a:spcPts val="0"/>
              </a:spcBef>
              <a:spcAft>
                <a:spcPts val="1000"/>
              </a:spcAft>
            </a:pPr>
            <a:r>
              <a:rPr lang="en-US" dirty="0" err="1" smtClean="0"/>
              <a:t>Ya’aqov</a:t>
            </a:r>
            <a:r>
              <a:rPr lang="en-US" dirty="0" smtClean="0"/>
              <a:t> (James) informs us most certainly that with the </a:t>
            </a:r>
            <a:r>
              <a:rPr lang="en-US" dirty="0" smtClean="0">
                <a:solidFill>
                  <a:srgbClr val="0000FF"/>
                </a:solidFill>
              </a:rPr>
              <a:t>Father of Lights, </a:t>
            </a:r>
            <a:r>
              <a:rPr lang="en-US" dirty="0" smtClean="0"/>
              <a:t>there is no change.  </a:t>
            </a:r>
            <a:r>
              <a:rPr lang="en-US" dirty="0" smtClean="0">
                <a:solidFill>
                  <a:srgbClr val="0000FF"/>
                </a:solidFill>
                <a:latin typeface="Arial Black" panose="020B0A04020102020204" pitchFamily="34" charset="0"/>
              </a:rPr>
              <a:t>YAHUAH </a:t>
            </a:r>
            <a:r>
              <a:rPr lang="en-US" u="sng" dirty="0" smtClean="0">
                <a:latin typeface="Arial Black" panose="020B0A04020102020204" pitchFamily="34" charset="0"/>
              </a:rPr>
              <a:t>DID NOT</a:t>
            </a:r>
            <a:r>
              <a:rPr lang="en-US" dirty="0" smtClean="0">
                <a:latin typeface="Arial Black" panose="020B0A04020102020204" pitchFamily="34" charset="0"/>
              </a:rPr>
              <a:t>, </a:t>
            </a:r>
            <a:r>
              <a:rPr lang="en-US" b="1" dirty="0" smtClean="0">
                <a:solidFill>
                  <a:srgbClr val="800000"/>
                </a:solidFill>
              </a:rPr>
              <a:t>at the time of the sun dial incident with Hezekiah,</a:t>
            </a:r>
            <a:r>
              <a:rPr lang="en-US" dirty="0" smtClean="0">
                <a:solidFill>
                  <a:srgbClr val="800000"/>
                </a:solidFill>
              </a:rPr>
              <a:t> </a:t>
            </a:r>
            <a:r>
              <a:rPr lang="en-US" dirty="0" smtClean="0"/>
              <a:t>change His system from a </a:t>
            </a:r>
            <a:r>
              <a:rPr lang="en-US" b="1" dirty="0" err="1" smtClean="0">
                <a:solidFill>
                  <a:srgbClr val="9900CC"/>
                </a:solidFill>
              </a:rPr>
              <a:t>Tequfah</a:t>
            </a:r>
            <a:r>
              <a:rPr lang="en-US" b="1" dirty="0" smtClean="0">
                <a:solidFill>
                  <a:srgbClr val="9900CC"/>
                </a:solidFill>
              </a:rPr>
              <a:t> based calendar </a:t>
            </a:r>
            <a:r>
              <a:rPr lang="en-US" dirty="0" smtClean="0"/>
              <a:t>to a lunar based calendar (the Metonic Cycle). </a:t>
            </a:r>
            <a:endParaRPr lang="en-US" dirty="0"/>
          </a:p>
          <a:p>
            <a:pPr>
              <a:spcBef>
                <a:spcPts val="0"/>
              </a:spcBef>
              <a:spcAft>
                <a:spcPts val="1000"/>
              </a:spcAft>
            </a:pPr>
            <a:r>
              <a:rPr lang="en-US" b="1" dirty="0" smtClean="0">
                <a:solidFill>
                  <a:srgbClr val="FF0000"/>
                </a:solidFill>
              </a:rPr>
              <a:t>The Metonic Cycle is a </a:t>
            </a:r>
            <a:r>
              <a:rPr lang="en-US" b="1" u="sng" dirty="0" smtClean="0">
                <a:solidFill>
                  <a:srgbClr val="FF0000"/>
                </a:solidFill>
              </a:rPr>
              <a:t>designer</a:t>
            </a:r>
            <a:r>
              <a:rPr lang="en-US" b="1" dirty="0" smtClean="0">
                <a:solidFill>
                  <a:srgbClr val="FF0000"/>
                </a:solidFill>
              </a:rPr>
              <a:t> </a:t>
            </a:r>
            <a:r>
              <a:rPr lang="en-US" b="1" dirty="0" smtClean="0"/>
              <a:t>(</a:t>
            </a:r>
            <a:r>
              <a:rPr lang="en-US" dirty="0" smtClean="0"/>
              <a:t>read</a:t>
            </a:r>
            <a:r>
              <a:rPr lang="en-US" b="1" dirty="0" smtClean="0"/>
              <a:t> - false) </a:t>
            </a:r>
            <a:r>
              <a:rPr lang="en-US" b="1" dirty="0" smtClean="0">
                <a:solidFill>
                  <a:srgbClr val="FF0000"/>
                </a:solidFill>
              </a:rPr>
              <a:t>29.5 cycle month.</a:t>
            </a:r>
            <a:endParaRPr lang="en-US" b="1" dirty="0">
              <a:solidFill>
                <a:srgbClr val="FF0000"/>
              </a:solidFill>
            </a:endParaRPr>
          </a:p>
        </p:txBody>
      </p:sp>
      <p:sp>
        <p:nvSpPr>
          <p:cNvPr id="4" name="Lightning Bolt 3"/>
          <p:cNvSpPr/>
          <p:nvPr/>
        </p:nvSpPr>
        <p:spPr>
          <a:xfrm rot="17207965">
            <a:off x="6495571" y="1466227"/>
            <a:ext cx="782657" cy="806541"/>
          </a:xfrm>
          <a:prstGeom prst="lightningBolt">
            <a:avLst/>
          </a:prstGeom>
          <a:solidFill>
            <a:srgbClr val="FFFF00"/>
          </a:solidFill>
          <a:ln w="38100">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5" name="Slide Number Placeholder 4"/>
          <p:cNvSpPr>
            <a:spLocks noGrp="1"/>
          </p:cNvSpPr>
          <p:nvPr>
            <p:ph type="sldNum" sz="quarter" idx="12"/>
          </p:nvPr>
        </p:nvSpPr>
        <p:spPr>
          <a:xfrm>
            <a:off x="9182105" y="6335568"/>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68</a:t>
            </a:fld>
            <a:endParaRPr lang="en-US" dirty="0">
              <a:solidFill>
                <a:schemeClr val="tx1"/>
              </a:solidFill>
            </a:endParaRPr>
          </a:p>
        </p:txBody>
      </p:sp>
      <p:sp>
        <p:nvSpPr>
          <p:cNvPr id="6" name="Rectangle 5"/>
          <p:cNvSpPr/>
          <p:nvPr/>
        </p:nvSpPr>
        <p:spPr>
          <a:xfrm>
            <a:off x="404948" y="1187217"/>
            <a:ext cx="5867400" cy="444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i="1" u="sng" dirty="0">
                <a:solidFill>
                  <a:srgbClr val="9900CC"/>
                </a:solidFill>
                <a:effectLst>
                  <a:outerShdw blurRad="38100" dist="38100" dir="2700000" algn="tl">
                    <a:srgbClr val="000000">
                      <a:alpha val="43137"/>
                    </a:srgbClr>
                  </a:outerShdw>
                </a:effectLst>
                <a:latin typeface="Georgia" panose="02040502050405020303" pitchFamily="18" charset="0"/>
              </a:rPr>
              <a:t>NOR SHADOW OF TURNING</a:t>
            </a:r>
            <a:r>
              <a:rPr lang="en-US" sz="2800" b="1" i="1" dirty="0">
                <a:solidFill>
                  <a:srgbClr val="9900CC"/>
                </a:solidFill>
                <a:effectLst>
                  <a:outerShdw blurRad="38100" dist="38100" dir="2700000" algn="tl">
                    <a:srgbClr val="000000">
                      <a:alpha val="43137"/>
                    </a:srgbClr>
                  </a:outerShdw>
                </a:effectLst>
                <a:latin typeface="Georgia" panose="02040502050405020303" pitchFamily="18" charset="0"/>
              </a:rPr>
              <a:t>.”</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66609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2000"/>
                                        <p:tgtEl>
                                          <p:spTgt spid="6">
                                            <p:txEl>
                                              <p:pRg st="0" end="0"/>
                                            </p:txEl>
                                          </p:spTgt>
                                        </p:tgtEl>
                                      </p:cBhvr>
                                    </p:animEffect>
                                  </p:childTnLst>
                                </p:cTn>
                              </p:par>
                              <p:par>
                                <p:cTn id="8" presetID="31" presetClass="entr" presetSubtype="0" fill="hold" grpId="0" nodeType="withEffect">
                                  <p:stCondLst>
                                    <p:cond delay="300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style.rotation</p:attrName>
                                        </p:attrNameLst>
                                      </p:cBhvr>
                                      <p:tavLst>
                                        <p:tav tm="0">
                                          <p:val>
                                            <p:fltVal val="90"/>
                                          </p:val>
                                        </p:tav>
                                        <p:tav tm="100000">
                                          <p:val>
                                            <p:fltVal val="0"/>
                                          </p:val>
                                        </p:tav>
                                      </p:tavLst>
                                    </p:anim>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scene3d>
              <a:camera prst="orthographicFront"/>
              <a:lightRig rig="threePt" dir="t"/>
            </a:scene3d>
            <a:sp3d extrusionH="57150">
              <a:bevelT w="38100" h="38100"/>
            </a:sp3d>
          </a:bodyPr>
          <a:lstStyle/>
          <a:p>
            <a:endParaRPr lang="en-US"/>
          </a:p>
        </p:txBody>
      </p:sp>
      <p:sp>
        <p:nvSpPr>
          <p:cNvPr id="4" name="Title 1"/>
          <p:cNvSpPr txBox="1">
            <a:spLocks/>
          </p:cNvSpPr>
          <p:nvPr/>
        </p:nvSpPr>
        <p:spPr>
          <a:xfrm>
            <a:off x="2451798" y="262159"/>
            <a:ext cx="7250344" cy="665185"/>
          </a:xfrm>
          <a:prstGeom prst="rect">
            <a:avLst/>
          </a:prstGeom>
          <a:gradFill>
            <a:gsLst>
              <a:gs pos="0">
                <a:srgbClr val="FFFF00"/>
              </a:gs>
              <a:gs pos="50000">
                <a:schemeClr val="bg2">
                  <a:tint val="98000"/>
                  <a:satMod val="130000"/>
                  <a:shade val="90000"/>
                  <a:lumMod val="103000"/>
                </a:schemeClr>
              </a:gs>
              <a:gs pos="100000">
                <a:schemeClr val="bg2">
                  <a:shade val="63000"/>
                  <a:satMod val="120000"/>
                </a:schemeClr>
              </a:gs>
            </a:gsLst>
            <a:lin ang="5400000" scaled="0"/>
          </a:gradFill>
          <a:ln w="57150">
            <a:solidFill>
              <a:srgbClr val="34E9FC"/>
            </a:solidFill>
          </a:ln>
          <a:scene3d>
            <a:camera prst="orthographicFront"/>
            <a:lightRig rig="threePt" dir="t"/>
          </a:scene3d>
          <a:sp3d>
            <a:bevelT prst="angle"/>
          </a:sp3d>
        </p:spPr>
        <p:txBody>
          <a:bodyPr vert="horz" lIns="91440" tIns="45720" rIns="91440" bIns="45720" rtlCol="0" anchor="ctr">
            <a:normAutofit fontScale="9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rgbClr val="0000FF"/>
                </a:solidFill>
              </a:rPr>
              <a:t>Yahuah’s</a:t>
            </a:r>
            <a:r>
              <a:rPr lang="en-US" dirty="0" smtClean="0">
                <a:solidFill>
                  <a:srgbClr val="FF0000"/>
                </a:solidFill>
              </a:rPr>
              <a:t> Celestial Boundary</a:t>
            </a:r>
            <a:endParaRPr lang="en-US" dirty="0">
              <a:solidFill>
                <a:srgbClr val="FF0000"/>
              </a:solidFill>
            </a:endParaRPr>
          </a:p>
        </p:txBody>
      </p:sp>
      <p:sp>
        <p:nvSpPr>
          <p:cNvPr id="5" name="Content Placeholder 2"/>
          <p:cNvSpPr txBox="1">
            <a:spLocks/>
          </p:cNvSpPr>
          <p:nvPr/>
        </p:nvSpPr>
        <p:spPr>
          <a:xfrm>
            <a:off x="614782" y="1253167"/>
            <a:ext cx="10960067" cy="5185065"/>
          </a:xfrm>
          <a:prstGeom prst="rect">
            <a:avLst/>
          </a:prstGeom>
          <a:solidFill>
            <a:schemeClr val="bg1">
              <a:lumMod val="95000"/>
            </a:schemeClr>
          </a:solidFill>
          <a:ln w="57150">
            <a:solidFill>
              <a:srgbClr val="C00000"/>
            </a:solidFill>
          </a:ln>
          <a:scene3d>
            <a:camera prst="orthographicFront"/>
            <a:lightRig rig="threePt" dir="t"/>
          </a:scene3d>
          <a:sp3d>
            <a:bevelT prst="angle"/>
          </a:sp3d>
        </p:spPr>
        <p:txBody>
          <a:bodyPr vert="horz" lIns="182880" tIns="91440" rIns="91440" bIns="45720" rtlCol="0">
            <a:normAutofit/>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500" dirty="0" smtClean="0">
              <a:solidFill>
                <a:srgbClr val="0000FF"/>
              </a:solidFill>
            </a:endParaRPr>
          </a:p>
          <a:p>
            <a:pPr marL="0" indent="0">
              <a:spcBef>
                <a:spcPts val="0"/>
              </a:spcBef>
              <a:spcAft>
                <a:spcPts val="1800"/>
              </a:spcAft>
              <a:buFont typeface="Arial" panose="020B0604020202020204" pitchFamily="34" charset="0"/>
              <a:buNone/>
            </a:pPr>
            <a:r>
              <a:rPr lang="en-US" sz="3600" dirty="0" smtClean="0"/>
              <a:t>This is </a:t>
            </a:r>
            <a:r>
              <a:rPr lang="en-US" sz="3600" b="1" dirty="0" smtClean="0">
                <a:solidFill>
                  <a:srgbClr val="0000FF"/>
                </a:solidFill>
              </a:rPr>
              <a:t>Yahuah’s</a:t>
            </a:r>
            <a:r>
              <a:rPr lang="en-US" sz="3600" dirty="0" smtClean="0"/>
              <a:t> definition of a </a:t>
            </a:r>
            <a:r>
              <a:rPr lang="en-US" sz="3600" i="1" dirty="0" smtClean="0">
                <a:solidFill>
                  <a:srgbClr val="CC00FF"/>
                </a:solidFill>
              </a:rPr>
              <a:t>360 degree </a:t>
            </a:r>
            <a:r>
              <a:rPr lang="en-US" sz="3600" dirty="0" smtClean="0"/>
              <a:t>circuit in the heavens – </a:t>
            </a:r>
          </a:p>
          <a:p>
            <a:pPr marL="1554480" indent="-1554480">
              <a:lnSpc>
                <a:spcPct val="100000"/>
              </a:lnSpc>
              <a:spcBef>
                <a:spcPts val="0"/>
              </a:spcBef>
              <a:spcAft>
                <a:spcPts val="1800"/>
              </a:spcAft>
              <a:buFont typeface="Arial" panose="020B0604020202020204" pitchFamily="34" charset="0"/>
              <a:buNone/>
            </a:pPr>
            <a:r>
              <a:rPr lang="en-US" sz="3600" dirty="0" err="1" smtClean="0">
                <a:solidFill>
                  <a:srgbClr val="008080"/>
                </a:solidFill>
                <a:latin typeface="Georgia" panose="02040502050405020303" pitchFamily="18" charset="0"/>
              </a:rPr>
              <a:t>Ecc</a:t>
            </a:r>
            <a:r>
              <a:rPr lang="en-US" sz="3600" dirty="0" smtClean="0">
                <a:solidFill>
                  <a:srgbClr val="008080"/>
                </a:solidFill>
                <a:latin typeface="Georgia" panose="02040502050405020303" pitchFamily="18" charset="0"/>
              </a:rPr>
              <a:t> 1:5</a:t>
            </a:r>
            <a:r>
              <a:rPr lang="en-US" sz="3600" dirty="0">
                <a:solidFill>
                  <a:prstClr val="black"/>
                </a:solidFill>
                <a:latin typeface="Georgia" panose="02040502050405020303" pitchFamily="18" charset="0"/>
              </a:rPr>
              <a:t>	</a:t>
            </a:r>
            <a:r>
              <a:rPr lang="en-US" sz="3600" dirty="0" smtClean="0">
                <a:solidFill>
                  <a:schemeClr val="accent2">
                    <a:lumMod val="75000"/>
                  </a:schemeClr>
                </a:solidFill>
                <a:latin typeface="Georgia" panose="02040502050405020303" pitchFamily="18" charset="0"/>
              </a:rPr>
              <a:t>The sun also rises, and the sun sets, and hurries back </a:t>
            </a:r>
            <a:r>
              <a:rPr lang="en-US" sz="3600" b="1" dirty="0" smtClean="0">
                <a:solidFill>
                  <a:srgbClr val="9900CC"/>
                </a:solidFill>
                <a:latin typeface="Georgia" panose="02040502050405020303" pitchFamily="18" charset="0"/>
              </a:rPr>
              <a:t>to the place where it arose.</a:t>
            </a:r>
            <a:r>
              <a:rPr lang="en-US" sz="3600" dirty="0" smtClean="0">
                <a:solidFill>
                  <a:schemeClr val="accent2">
                    <a:lumMod val="75000"/>
                  </a:schemeClr>
                </a:solidFill>
                <a:latin typeface="Georgia" panose="02040502050405020303" pitchFamily="18" charset="0"/>
              </a:rPr>
              <a:t> </a:t>
            </a:r>
          </a:p>
          <a:p>
            <a:pPr marL="0" indent="0">
              <a:spcBef>
                <a:spcPts val="0"/>
              </a:spcBef>
              <a:spcAft>
                <a:spcPts val="1800"/>
              </a:spcAft>
              <a:buFont typeface="Arial" panose="020B0604020202020204" pitchFamily="34" charset="0"/>
              <a:buNone/>
            </a:pPr>
            <a:r>
              <a:rPr lang="en-US" sz="3600" dirty="0" smtClean="0"/>
              <a:t>The completion of a circuit in the heavens is found at the </a:t>
            </a:r>
            <a:r>
              <a:rPr lang="en-US" sz="3600" b="1" i="1" dirty="0" smtClean="0">
                <a:solidFill>
                  <a:schemeClr val="accent1">
                    <a:lumMod val="75000"/>
                  </a:schemeClr>
                </a:solidFill>
                <a:effectLst>
                  <a:glow rad="127000">
                    <a:schemeClr val="tx1"/>
                  </a:glow>
                </a:effectLst>
              </a:rPr>
              <a:t>ORIGINAL PLACE OF DEPARTURE.</a:t>
            </a:r>
            <a:r>
              <a:rPr lang="en-US" sz="3600" b="1" i="1" dirty="0" smtClean="0">
                <a:effectLst>
                  <a:glow rad="127000">
                    <a:schemeClr val="tx1"/>
                  </a:glow>
                </a:effectLst>
              </a:rPr>
              <a:t>  </a:t>
            </a:r>
            <a:r>
              <a:rPr lang="en-US" sz="3600" dirty="0" smtClean="0"/>
              <a:t>That </a:t>
            </a:r>
            <a:r>
              <a:rPr lang="en-US" sz="3600" i="1" dirty="0" smtClean="0">
                <a:solidFill>
                  <a:schemeClr val="accent1">
                    <a:lumMod val="75000"/>
                  </a:schemeClr>
                </a:solidFill>
              </a:rPr>
              <a:t>original place of departure </a:t>
            </a:r>
            <a:r>
              <a:rPr lang="en-US" sz="3600" dirty="0" smtClean="0"/>
              <a:t>is the completion point of a 360 degree circuit. </a:t>
            </a:r>
          </a:p>
          <a:p>
            <a:pPr marL="0" indent="0">
              <a:spcBef>
                <a:spcPts val="0"/>
              </a:spcBef>
              <a:spcAft>
                <a:spcPts val="1800"/>
              </a:spcAft>
              <a:buFont typeface="Arial" panose="020B0604020202020204" pitchFamily="34" charset="0"/>
              <a:buNone/>
            </a:pPr>
            <a:r>
              <a:rPr lang="en-US" sz="3600" dirty="0" smtClean="0"/>
              <a:t>Now let’s look at some of man’s lunar month definitions.</a:t>
            </a:r>
          </a:p>
        </p:txBody>
      </p:sp>
      <p:sp>
        <p:nvSpPr>
          <p:cNvPr id="2" name="Slide Number Placeholder 1"/>
          <p:cNvSpPr>
            <a:spLocks noGrp="1"/>
          </p:cNvSpPr>
          <p:nvPr>
            <p:ph type="sldNum" sz="quarter" idx="12"/>
          </p:nvPr>
        </p:nvSpPr>
        <p:spPr>
          <a:xfrm>
            <a:off x="8767065" y="5900592"/>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69</a:t>
            </a:fld>
            <a:endParaRPr lang="en-US" dirty="0">
              <a:solidFill>
                <a:schemeClr val="tx1"/>
              </a:solidFill>
            </a:endParaRPr>
          </a:p>
        </p:txBody>
      </p:sp>
    </p:spTree>
    <p:extLst>
      <p:ext uri="{BB962C8B-B14F-4D97-AF65-F5344CB8AC3E}">
        <p14:creationId xmlns:p14="http://schemas.microsoft.com/office/powerpoint/2010/main" val="24614327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53036" y="1803042"/>
            <a:ext cx="11088709" cy="4943879"/>
          </a:xfrm>
          <a:solidFill>
            <a:schemeClr val="bg1">
              <a:lumMod val="85000"/>
            </a:schemeClr>
          </a:solidFill>
          <a:ln w="76200">
            <a:solidFill>
              <a:schemeClr val="accent4">
                <a:lumMod val="60000"/>
                <a:lumOff val="40000"/>
              </a:schemeClr>
            </a:solidFill>
          </a:ln>
          <a:scene3d>
            <a:camera prst="orthographicFront"/>
            <a:lightRig rig="threePt" dir="t"/>
          </a:scene3d>
          <a:sp3d>
            <a:bevelT w="139700" h="139700" prst="divot"/>
          </a:sp3d>
        </p:spPr>
        <p:txBody>
          <a:bodyPr tIns="182880">
            <a:normAutofit/>
            <a:sp3d extrusionH="57150">
              <a:bevelT w="38100" h="38100"/>
            </a:sp3d>
          </a:bodyPr>
          <a:lstStyle/>
          <a:p>
            <a:pPr lvl="0">
              <a:spcBef>
                <a:spcPts val="0"/>
              </a:spcBef>
              <a:spcAft>
                <a:spcPts val="2400"/>
              </a:spcAft>
            </a:pPr>
            <a:r>
              <a:rPr lang="en-US" sz="3600" dirty="0">
                <a:solidFill>
                  <a:prstClr val="black"/>
                </a:solidFill>
              </a:rPr>
              <a:t>Have we applied sufficient attention to the documentations addressing the lunar based calendar from the Testimonies of the </a:t>
            </a:r>
            <a:r>
              <a:rPr lang="en-US" sz="3600" dirty="0" err="1">
                <a:solidFill>
                  <a:prstClr val="black"/>
                </a:solidFill>
              </a:rPr>
              <a:t>Tanach</a:t>
            </a:r>
            <a:r>
              <a:rPr lang="en-US" sz="3600" dirty="0">
                <a:solidFill>
                  <a:prstClr val="black"/>
                </a:solidFill>
              </a:rPr>
              <a:t> (Old Testament)?</a:t>
            </a:r>
          </a:p>
          <a:p>
            <a:pPr>
              <a:spcBef>
                <a:spcPts val="0"/>
              </a:spcBef>
              <a:spcAft>
                <a:spcPts val="2400"/>
              </a:spcAft>
            </a:pPr>
            <a:r>
              <a:rPr lang="en-US" sz="3600" dirty="0" smtClean="0"/>
              <a:t>Are there witness texts within the Scriptures that will give us a clear view of the “celestial vs lunar calendar” controversy </a:t>
            </a:r>
            <a:r>
              <a:rPr lang="en-US" sz="3600" b="1" dirty="0" smtClean="0">
                <a:ln>
                  <a:solidFill>
                    <a:sysClr val="windowText" lastClr="000000"/>
                  </a:solidFill>
                </a:ln>
                <a:solidFill>
                  <a:srgbClr val="FB6BEA"/>
                </a:solidFill>
              </a:rPr>
              <a:t>that we can connect with the life</a:t>
            </a:r>
            <a:r>
              <a:rPr lang="en-US" sz="3600" b="1" dirty="0" smtClean="0">
                <a:ln>
                  <a:solidFill>
                    <a:sysClr val="windowText" lastClr="000000"/>
                  </a:solidFill>
                </a:ln>
              </a:rPr>
              <a:t> </a:t>
            </a:r>
            <a:r>
              <a:rPr lang="en-US" sz="3600" dirty="0" smtClean="0"/>
              <a:t>of </a:t>
            </a:r>
            <a:r>
              <a:rPr lang="en-US" sz="3600" b="1" dirty="0">
                <a:solidFill>
                  <a:srgbClr val="0000FF"/>
                </a:solidFill>
              </a:rPr>
              <a:t>Y</a:t>
            </a:r>
            <a:r>
              <a:rPr lang="en-US" sz="3600" b="1" dirty="0" smtClean="0">
                <a:solidFill>
                  <a:srgbClr val="0000FF"/>
                </a:solidFill>
              </a:rPr>
              <a:t>ahusha? </a:t>
            </a:r>
            <a:endParaRPr lang="en-US" sz="3600" b="1" dirty="0">
              <a:solidFill>
                <a:srgbClr val="0000FF"/>
              </a:solidFill>
            </a:endParaRPr>
          </a:p>
          <a:p>
            <a:r>
              <a:rPr lang="en-US" sz="3600" dirty="0" smtClean="0">
                <a:solidFill>
                  <a:srgbClr val="0000FF"/>
                </a:solidFill>
              </a:rPr>
              <a:t>Will the life of </a:t>
            </a:r>
            <a:r>
              <a:rPr lang="en-US" sz="3600" b="1" dirty="0" smtClean="0">
                <a:solidFill>
                  <a:srgbClr val="0000FF"/>
                </a:solidFill>
              </a:rPr>
              <a:t>Yahusha</a:t>
            </a:r>
            <a:r>
              <a:rPr lang="en-US" sz="3600" dirty="0" smtClean="0">
                <a:solidFill>
                  <a:srgbClr val="0000FF"/>
                </a:solidFill>
              </a:rPr>
              <a:t> on this earth reveal knowledge </a:t>
            </a:r>
            <a:br>
              <a:rPr lang="en-US" sz="3600" dirty="0" smtClean="0">
                <a:solidFill>
                  <a:srgbClr val="0000FF"/>
                </a:solidFill>
              </a:rPr>
            </a:br>
            <a:r>
              <a:rPr lang="en-US" sz="3600" dirty="0" smtClean="0">
                <a:solidFill>
                  <a:srgbClr val="0000FF"/>
                </a:solidFill>
              </a:rPr>
              <a:t>on this highly contentious subject? </a:t>
            </a:r>
            <a:endParaRPr lang="en-US" sz="3600" dirty="0">
              <a:solidFill>
                <a:srgbClr val="0000FF"/>
              </a:solidFill>
            </a:endParaRPr>
          </a:p>
        </p:txBody>
      </p:sp>
      <p:sp>
        <p:nvSpPr>
          <p:cNvPr id="2" name="Rectangle 1"/>
          <p:cNvSpPr/>
          <p:nvPr/>
        </p:nvSpPr>
        <p:spPr>
          <a:xfrm>
            <a:off x="2078182" y="206065"/>
            <a:ext cx="9981418" cy="1429555"/>
          </a:xfrm>
          <a:prstGeom prst="rect">
            <a:avLst/>
          </a:prstGeom>
          <a:solidFill>
            <a:schemeClr val="bg1"/>
          </a:solidFill>
          <a:ln w="57150">
            <a:solidFill>
              <a:srgbClr val="FF3399"/>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pPr algn="ctr"/>
            <a:r>
              <a:rPr lang="en-US" sz="3200" b="1" u="sng"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Important</a:t>
            </a:r>
            <a:r>
              <a:rPr lang="en-US"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2800" dirty="0" smtClean="0">
                <a:solidFill>
                  <a:srgbClr val="FF3399"/>
                </a:solidFill>
              </a:rPr>
              <a:t>- </a:t>
            </a:r>
            <a:r>
              <a:rPr lang="en-US" sz="2800" dirty="0">
                <a:solidFill>
                  <a:srgbClr val="FF3399"/>
                </a:solidFill>
              </a:rPr>
              <a:t>T</a:t>
            </a:r>
            <a:r>
              <a:rPr lang="en-US" sz="2800" dirty="0" smtClean="0">
                <a:solidFill>
                  <a:srgbClr val="FF3399"/>
                </a:solidFill>
              </a:rPr>
              <a:t>he </a:t>
            </a:r>
            <a:r>
              <a:rPr lang="en-US" sz="2800" b="1" dirty="0" smtClean="0">
                <a:solidFill>
                  <a:srgbClr val="FF0000"/>
                </a:solidFill>
                <a:latin typeface="Arial Black" pitchFamily="34" charset="0"/>
              </a:rPr>
              <a:t>Blood Ratified </a:t>
            </a:r>
            <a:r>
              <a:rPr lang="en-US" sz="2800" b="1" u="sng" dirty="0" smtClean="0">
                <a:solidFill>
                  <a:srgbClr val="0000CC"/>
                </a:solidFill>
              </a:rPr>
              <a:t>Covenant Calendar</a:t>
            </a:r>
            <a:r>
              <a:rPr lang="en-US" sz="2800" b="1" dirty="0" smtClean="0">
                <a:solidFill>
                  <a:srgbClr val="0000CC"/>
                </a:solidFill>
              </a:rPr>
              <a:t> </a:t>
            </a:r>
            <a:r>
              <a:rPr lang="en-US" sz="2800" dirty="0" smtClean="0">
                <a:solidFill>
                  <a:srgbClr val="0000CC"/>
                </a:solidFill>
              </a:rPr>
              <a:t>of Yahuah</a:t>
            </a:r>
            <a:r>
              <a:rPr lang="en-US" sz="2800" dirty="0" smtClean="0">
                <a:solidFill>
                  <a:srgbClr val="FF3399"/>
                </a:solidFill>
              </a:rPr>
              <a:t> has </a:t>
            </a:r>
            <a:r>
              <a:rPr lang="en-US" sz="2800" u="sng" dirty="0" smtClean="0">
                <a:solidFill>
                  <a:srgbClr val="FF3399"/>
                </a:solidFill>
              </a:rPr>
              <a:t>zero lunar connections</a:t>
            </a:r>
            <a:r>
              <a:rPr lang="en-US" sz="2800" dirty="0" smtClean="0">
                <a:solidFill>
                  <a:srgbClr val="FF3399"/>
                </a:solidFill>
              </a:rPr>
              <a:t>.  It is </a:t>
            </a:r>
            <a:r>
              <a:rPr lang="en-US" sz="2800" b="1" u="sng" dirty="0" smtClean="0">
                <a:solidFill>
                  <a:schemeClr val="tx1"/>
                </a:solidFill>
              </a:rPr>
              <a:t>NOT</a:t>
            </a:r>
            <a:r>
              <a:rPr lang="en-US" sz="2800" dirty="0" smtClean="0">
                <a:solidFill>
                  <a:srgbClr val="FF3399"/>
                </a:solidFill>
              </a:rPr>
              <a:t> a </a:t>
            </a:r>
            <a:r>
              <a:rPr lang="en-US" sz="2800" dirty="0" err="1" smtClean="0">
                <a:solidFill>
                  <a:srgbClr val="FF3399"/>
                </a:solidFill>
              </a:rPr>
              <a:t>luni</a:t>
            </a:r>
            <a:r>
              <a:rPr lang="en-US" sz="2800" dirty="0" smtClean="0">
                <a:solidFill>
                  <a:srgbClr val="FF3399"/>
                </a:solidFill>
              </a:rPr>
              <a:t>/solar calendar. This is a </a:t>
            </a:r>
            <a:r>
              <a:rPr lang="en-US" sz="2800" b="1" dirty="0" smtClean="0">
                <a:solidFill>
                  <a:srgbClr val="7030A0"/>
                </a:solidFill>
              </a:rPr>
              <a:t>Mazzaroth</a:t>
            </a:r>
            <a:r>
              <a:rPr lang="en-US" sz="2800" dirty="0" smtClean="0">
                <a:solidFill>
                  <a:srgbClr val="FF3399"/>
                </a:solidFill>
              </a:rPr>
              <a:t> facilitated  </a:t>
            </a:r>
            <a:r>
              <a:rPr lang="en-US" sz="2800" b="1" dirty="0" smtClean="0">
                <a:solidFill>
                  <a:srgbClr val="0070C0"/>
                </a:solidFill>
                <a:effectLst>
                  <a:glow rad="228600">
                    <a:schemeClr val="accent4">
                      <a:satMod val="175000"/>
                      <a:alpha val="90000"/>
                    </a:schemeClr>
                  </a:glow>
                </a:effectLst>
              </a:rPr>
              <a:t>LIGHT BASED </a:t>
            </a:r>
            <a:r>
              <a:rPr lang="en-US" sz="2800" dirty="0" smtClean="0">
                <a:solidFill>
                  <a:srgbClr val="FF3399"/>
                </a:solidFill>
              </a:rPr>
              <a:t>calendar!</a:t>
            </a:r>
            <a:endParaRPr lang="en-US" sz="2800" dirty="0">
              <a:solidFill>
                <a:srgbClr val="FF3399"/>
              </a:solidFill>
            </a:endParaRPr>
          </a:p>
        </p:txBody>
      </p:sp>
      <p:sp>
        <p:nvSpPr>
          <p:cNvPr id="3" name="Explosion 1 2"/>
          <p:cNvSpPr/>
          <p:nvPr/>
        </p:nvSpPr>
        <p:spPr>
          <a:xfrm>
            <a:off x="218941" y="231816"/>
            <a:ext cx="1859241" cy="1403804"/>
          </a:xfrm>
          <a:prstGeom prst="irregularSeal1">
            <a:avLst/>
          </a:prstGeom>
          <a:solidFill>
            <a:srgbClr val="34E9FC"/>
          </a:solidFill>
          <a:ln w="57150">
            <a:solidFill>
              <a:srgbClr val="0000CC"/>
            </a:solidFill>
          </a:ln>
          <a:effectLst>
            <a:glow rad="228600">
              <a:schemeClr val="accent4">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flipV="1">
            <a:off x="451271" y="1803042"/>
            <a:ext cx="12879" cy="4327302"/>
          </a:xfrm>
          <a:prstGeom prst="straightConnector1">
            <a:avLst/>
          </a:prstGeom>
          <a:ln w="76200">
            <a:solidFill>
              <a:schemeClr val="tx1">
                <a:lumMod val="65000"/>
                <a:lumOff val="35000"/>
              </a:schemeClr>
            </a:solidFill>
            <a:headEnd type="none" w="med" len="med"/>
            <a:tailEnd type="arrow" w="med" len="med"/>
          </a:ln>
          <a:effectLst>
            <a:glow rad="546100">
              <a:srgbClr val="00FF00">
                <a:alpha val="86000"/>
              </a:srgb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9150932" y="6294004"/>
            <a:ext cx="2743200" cy="365125"/>
          </a:xfrm>
        </p:spPr>
        <p:txBody>
          <a:bodyPr/>
          <a:lstStyle/>
          <a:p>
            <a:fld id="{0B555D82-D20F-4DB7-B3E9-7B7EAC2F87A9}" type="slidenum">
              <a:rPr lang="en-US" smtClean="0">
                <a:solidFill>
                  <a:srgbClr val="000000"/>
                </a:solidFill>
              </a:rPr>
              <a:t>7</a:t>
            </a:fld>
            <a:endParaRPr lang="en-US" dirty="0">
              <a:solidFill>
                <a:srgbClr val="000000"/>
              </a:solidFill>
            </a:endParaRPr>
          </a:p>
        </p:txBody>
      </p:sp>
    </p:spTree>
    <p:extLst>
      <p:ext uri="{BB962C8B-B14F-4D97-AF65-F5344CB8AC3E}">
        <p14:creationId xmlns:p14="http://schemas.microsoft.com/office/powerpoint/2010/main" val="27412999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2" presetClass="entr" presetSubtype="4" fill="hold" nodeType="withEffect">
                                  <p:stCondLst>
                                    <p:cond delay="200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2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up)">
                                      <p:cBhvr>
                                        <p:cTn id="18" dur="1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up)">
                                      <p:cBhvr>
                                        <p:cTn id="23" dur="1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ipe(up)">
                                      <p:cBhvr>
                                        <p:cTn id="28"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798656" y="218210"/>
            <a:ext cx="8539164" cy="852054"/>
          </a:xfrm>
          <a:solidFill>
            <a:schemeClr val="bg1">
              <a:lumMod val="50000"/>
            </a:schemeClr>
          </a:solidFill>
          <a:ln w="57150">
            <a:solidFill>
              <a:srgbClr val="FF0000"/>
            </a:solidFill>
          </a:ln>
          <a:scene3d>
            <a:camera prst="orthographicFront"/>
            <a:lightRig rig="threePt" dir="t"/>
          </a:scene3d>
          <a:sp3d>
            <a:bevelT/>
          </a:sp3d>
        </p:spPr>
        <p:txBody>
          <a:bodyPr>
            <a:noAutofit/>
          </a:bodyPr>
          <a:lstStyle/>
          <a:p>
            <a:pPr algn="ctr"/>
            <a:r>
              <a:rPr lang="en-US" b="1" dirty="0" smtClean="0"/>
              <a:t>Man’s Designer Circuits  </a:t>
            </a:r>
            <a:r>
              <a:rPr lang="en-US" b="1" dirty="0" smtClean="0">
                <a:solidFill>
                  <a:srgbClr val="FF0000"/>
                </a:solidFill>
                <a:effectLst>
                  <a:outerShdw blurRad="38100" dist="38100" dir="2700000" algn="tl">
                    <a:srgbClr val="000000">
                      <a:alpha val="43137"/>
                    </a:srgbClr>
                  </a:outerShdw>
                </a:effectLst>
              </a:rPr>
              <a:t>(#1)</a:t>
            </a:r>
            <a:endParaRPr lang="en-US" b="1" dirty="0">
              <a:solidFill>
                <a:srgbClr val="FF0000"/>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810349" y="1407482"/>
            <a:ext cx="10526137" cy="4847851"/>
          </a:xfrm>
          <a:solidFill>
            <a:srgbClr val="FFD9D9"/>
          </a:solidFill>
          <a:ln w="57150">
            <a:solidFill>
              <a:srgbClr val="C00000"/>
            </a:solidFill>
          </a:ln>
          <a:scene3d>
            <a:camera prst="orthographicFront"/>
            <a:lightRig rig="threePt" dir="t"/>
          </a:scene3d>
          <a:sp3d>
            <a:bevelT w="139700" h="139700" prst="divot"/>
          </a:sp3d>
        </p:spPr>
        <p:txBody>
          <a:bodyPr lIns="182880" tIns="91440"/>
          <a:lstStyle/>
          <a:p>
            <a:pPr marL="0" lvl="0" indent="0">
              <a:lnSpc>
                <a:spcPct val="115000"/>
              </a:lnSpc>
              <a:spcBef>
                <a:spcPts val="0"/>
              </a:spcBef>
              <a:spcAft>
                <a:spcPts val="1000"/>
              </a:spcAft>
              <a:buNone/>
            </a:pPr>
            <a:r>
              <a:rPr lang="en-US" sz="3600" b="1" dirty="0" smtClean="0">
                <a:ln w="1905"/>
                <a:solidFill>
                  <a:srgbClr val="C00000"/>
                </a:solidFill>
                <a:effectLst>
                  <a:innerShdw blurRad="69850" dist="43180" dir="5400000">
                    <a:srgbClr val="000000">
                      <a:alpha val="65000"/>
                    </a:srgbClr>
                  </a:innerShdw>
                </a:effectLst>
                <a:latin typeface="Times New Roman" panose="02020603050405020304" pitchFamily="18" charset="0"/>
                <a:ea typeface="Times New Roman" panose="02020603050405020304" pitchFamily="18" charset="0"/>
                <a:cs typeface="Times New Roman" panose="02020603050405020304" pitchFamily="18" charset="0"/>
              </a:rPr>
              <a:t>Terminology</a:t>
            </a:r>
            <a:endParaRPr lang="en-US" sz="36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15000"/>
              </a:lnSpc>
              <a:spcBef>
                <a:spcPts val="0"/>
              </a:spcBef>
              <a:spcAft>
                <a:spcPts val="1000"/>
              </a:spcAft>
              <a:buClr>
                <a:srgbClr val="C00000"/>
              </a:buClr>
              <a:buFont typeface="Wingdings" panose="05000000000000000000" pitchFamily="2" charset="2"/>
              <a:buChar char="Ø"/>
            </a:pPr>
            <a:r>
              <a:rPr lang="en-US"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There </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are several types of </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lunar months</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15000"/>
              </a:lnSpc>
              <a:spcBef>
                <a:spcPts val="0"/>
              </a:spcBef>
              <a:spcAft>
                <a:spcPts val="1000"/>
              </a:spcAft>
              <a:buClr>
                <a:srgbClr val="C00000"/>
              </a:buClr>
              <a:buFont typeface="Wingdings" panose="05000000000000000000" pitchFamily="2" charset="2"/>
              <a:buChar char="Ø"/>
            </a:pPr>
            <a:r>
              <a:rPr lang="en-US" sz="3200" dirty="0" smtClean="0">
                <a:solidFill>
                  <a:prstClr val="black"/>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Usually </a:t>
            </a:r>
            <a:r>
              <a:rPr lang="en-US" sz="3200" dirty="0">
                <a:solidFill>
                  <a:prstClr val="black"/>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term</a:t>
            </a:r>
            <a:r>
              <a:rPr lang="en-US" sz="3200" dirty="0">
                <a:solidFill>
                  <a:schemeClr val="bg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prstClr val="black"/>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lunar month</a:t>
            </a:r>
            <a:r>
              <a:rPr lang="en-US" sz="3200" dirty="0">
                <a:solidFill>
                  <a:srgbClr val="FFFF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prstClr val="black"/>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refers to the</a:t>
            </a:r>
            <a:r>
              <a:rPr lang="en-US" sz="3200" dirty="0">
                <a:solidFill>
                  <a:schemeClr val="bg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FF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synodic</a:t>
            </a:r>
            <a:r>
              <a:rPr lang="en-US" sz="3200" dirty="0">
                <a:solidFill>
                  <a:prstClr val="black"/>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month, because it is the cycle of visible moon phases.</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15000"/>
              </a:lnSpc>
              <a:spcBef>
                <a:spcPts val="0"/>
              </a:spcBef>
              <a:spcAft>
                <a:spcPts val="1000"/>
              </a:spcAft>
              <a:buClr>
                <a:srgbClr val="C00000"/>
              </a:buClr>
              <a:buFont typeface="Wingdings" panose="05000000000000000000" pitchFamily="2" charset="2"/>
              <a:buChar char="Ø"/>
            </a:pPr>
            <a:r>
              <a:rPr lang="en-US"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Most </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of the following types of months (but not the distinction between sidereal and tropical months) were first recognized in </a:t>
            </a:r>
            <a:r>
              <a:rPr lang="en-US" sz="32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tooltip="Lunar theory"/>
              </a:rPr>
              <a:t>Babylonian lunar astronomy</a:t>
            </a:r>
            <a:r>
              <a:rPr lang="en-US"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marL="0" lvl="0" indent="0">
              <a:lnSpc>
                <a:spcPct val="115000"/>
              </a:lnSpc>
              <a:spcBef>
                <a:spcPts val="0"/>
              </a:spcBef>
              <a:spcAft>
                <a:spcPts val="1000"/>
              </a:spcAft>
              <a:buNone/>
            </a:pP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a:xfrm>
            <a:off x="9369143" y="6408305"/>
            <a:ext cx="2743200" cy="365125"/>
          </a:xfrm>
        </p:spPr>
        <p:txBody>
          <a:bodyPr/>
          <a:lstStyle/>
          <a:p>
            <a:fld id="{0B555D82-D20F-4DB7-B3E9-7B7EAC2F87A9}" type="slidenum">
              <a:rPr lang="en-US" smtClean="0">
                <a:solidFill>
                  <a:schemeClr val="tx1"/>
                </a:solidFill>
              </a:rPr>
              <a:t>70</a:t>
            </a:fld>
            <a:endParaRPr lang="en-US" dirty="0">
              <a:solidFill>
                <a:schemeClr val="tx1"/>
              </a:solidFill>
            </a:endParaRPr>
          </a:p>
        </p:txBody>
      </p:sp>
    </p:spTree>
    <p:extLst>
      <p:ext uri="{BB962C8B-B14F-4D97-AF65-F5344CB8AC3E}">
        <p14:creationId xmlns:p14="http://schemas.microsoft.com/office/powerpoint/2010/main" val="2992709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pattFill prst="openDmnd">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919236" y="114301"/>
            <a:ext cx="8432760" cy="768216"/>
          </a:xfrm>
          <a:solidFill>
            <a:schemeClr val="bg1">
              <a:lumMod val="65000"/>
            </a:schemeClr>
          </a:solidFill>
          <a:ln w="38100">
            <a:solidFill>
              <a:srgbClr val="FF0000"/>
            </a:solidFill>
          </a:ln>
          <a:scene3d>
            <a:camera prst="orthographicFront"/>
            <a:lightRig rig="threePt" dir="t"/>
          </a:scene3d>
          <a:sp3d>
            <a:bevelT/>
          </a:sp3d>
        </p:spPr>
        <p:txBody>
          <a:bodyPr>
            <a:normAutofit/>
          </a:bodyPr>
          <a:lstStyle/>
          <a:p>
            <a:pPr algn="ctr"/>
            <a:r>
              <a:rPr lang="en-US" b="1" dirty="0" smtClean="0"/>
              <a:t>Man’s Designer Circuits  </a:t>
            </a:r>
            <a:r>
              <a:rPr lang="en-US" b="1" dirty="0" smtClean="0">
                <a:solidFill>
                  <a:srgbClr val="FF0000"/>
                </a:solidFill>
                <a:effectLst>
                  <a:outerShdw blurRad="38100" dist="38100" dir="2700000" algn="tl">
                    <a:srgbClr val="000000">
                      <a:alpha val="43137"/>
                    </a:srgbClr>
                  </a:outerShdw>
                </a:effectLst>
              </a:rPr>
              <a:t>(#2)</a:t>
            </a:r>
            <a:endParaRPr lang="en-US" b="1" dirty="0">
              <a:solidFill>
                <a:srgbClr val="FF0000"/>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654156" y="1068109"/>
            <a:ext cx="10967434" cy="5653366"/>
          </a:xfrm>
          <a:solidFill>
            <a:srgbClr val="FFD9D9"/>
          </a:solidFill>
          <a:ln w="57150">
            <a:solidFill>
              <a:srgbClr val="C00000"/>
            </a:solidFill>
          </a:ln>
          <a:scene3d>
            <a:camera prst="orthographicFront"/>
            <a:lightRig rig="threePt" dir="t"/>
          </a:scene3d>
          <a:sp3d>
            <a:bevelT prst="angle"/>
          </a:sp3d>
        </p:spPr>
        <p:txBody>
          <a:bodyPr lIns="182880" tIns="91440">
            <a:normAutofit lnSpcReduction="10000"/>
          </a:bodyPr>
          <a:lstStyle/>
          <a:p>
            <a:pPr marL="0" marR="0" indent="0">
              <a:lnSpc>
                <a:spcPct val="100000"/>
              </a:lnSpc>
              <a:spcBef>
                <a:spcPts val="0"/>
              </a:spcBef>
              <a:spcAft>
                <a:spcPts val="1800"/>
              </a:spcAft>
              <a:buNone/>
            </a:pPr>
            <a:r>
              <a:rPr 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Sidereal </a:t>
            </a:r>
            <a:r>
              <a:rPr lang="en-US" sz="32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Month </a:t>
            </a:r>
            <a:r>
              <a:rPr lang="en-US" sz="24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(Definition)</a:t>
            </a:r>
            <a:endParaRPr lang="en-US" sz="2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800"/>
              </a:spcAft>
              <a:buClr>
                <a:srgbClr val="C00000"/>
              </a:buClr>
            </a:pPr>
            <a:r>
              <a:rPr lang="en-US" dirty="0">
                <a:latin typeface="Times New Roman" panose="02020603050405020304" pitchFamily="18" charset="0"/>
                <a:ea typeface="Times New Roman" panose="02020603050405020304" pitchFamily="18" charset="0"/>
                <a:cs typeface="Times New Roman" panose="02020603050405020304" pitchFamily="18" charset="0"/>
              </a:rPr>
              <a:t>The period of the Moon's orbit as defined with respect to the </a:t>
            </a:r>
            <a:r>
              <a:rPr lang="en-US"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tooltip="Celestial sphere"/>
              </a:rPr>
              <a:t>celestial sphere</a:t>
            </a:r>
            <a:r>
              <a:rPr lang="en-US" dirty="0">
                <a:latin typeface="Times New Roman" panose="02020603050405020304" pitchFamily="18" charset="0"/>
                <a:ea typeface="Times New Roman" panose="02020603050405020304" pitchFamily="18" charset="0"/>
                <a:cs typeface="Times New Roman" panose="02020603050405020304" pitchFamily="18" charset="0"/>
              </a:rPr>
              <a:t> (of the fixed stars, nowadays the </a:t>
            </a:r>
            <a:r>
              <a:rPr lang="en-US"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tooltip="International Celestial Reference Frame"/>
              </a:rPr>
              <a:t>International Celestial Reference Frame (ICRF)</a:t>
            </a:r>
            <a:r>
              <a:rPr lang="en-US" dirty="0">
                <a:latin typeface="Times New Roman" panose="02020603050405020304" pitchFamily="18" charset="0"/>
                <a:ea typeface="Times New Roman" panose="02020603050405020304" pitchFamily="18" charset="0"/>
                <a:cs typeface="Times New Roman" panose="02020603050405020304" pitchFamily="18" charset="0"/>
              </a:rPr>
              <a:t>) is known as a </a:t>
            </a:r>
            <a:r>
              <a:rPr lang="en-US"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sidereal</a:t>
            </a:r>
            <a:r>
              <a:rPr lang="en-US"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month because </a:t>
            </a:r>
            <a:r>
              <a:rPr lang="en-US"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it is the time it takes the Moon to return to a given position among the </a:t>
            </a:r>
            <a:r>
              <a:rPr lang="en-US" u="sng" dirty="0">
                <a:solidFill>
                  <a:srgbClr val="0000FF"/>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hlinkClick r:id="rId4" tooltip="Star"/>
              </a:rPr>
              <a:t>stars</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5" tooltip="Latin language"/>
              </a:rPr>
              <a:t>Latin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la-Latn" i="1" dirty="0">
                <a:latin typeface="Times New Roman" panose="02020603050405020304" pitchFamily="18" charset="0"/>
                <a:ea typeface="Times New Roman" panose="02020603050405020304" pitchFamily="18" charset="0"/>
                <a:cs typeface="Times New Roman" panose="02020603050405020304" pitchFamily="18" charset="0"/>
              </a:rPr>
              <a:t>sidera</a:t>
            </a:r>
            <a:r>
              <a:rPr lang="en-US" dirty="0">
                <a:latin typeface="Times New Roman" panose="02020603050405020304" pitchFamily="18" charset="0"/>
                <a:ea typeface="Times New Roman" panose="02020603050405020304" pitchFamily="18" charset="0"/>
                <a:cs typeface="Times New Roman" panose="02020603050405020304" pitchFamily="18" charset="0"/>
              </a:rPr>
              <a:t>): 27.321661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days</a:t>
            </a:r>
          </a:p>
          <a:p>
            <a:pPr marR="0">
              <a:lnSpc>
                <a:spcPct val="100000"/>
              </a:lnSpc>
              <a:spcBef>
                <a:spcPts val="0"/>
              </a:spcBef>
              <a:spcAft>
                <a:spcPts val="1800"/>
              </a:spcAft>
              <a:buClr>
                <a:srgbClr val="C00000"/>
              </a:buClr>
            </a:pPr>
            <a:r>
              <a:rPr lang="en-US" dirty="0" smtClean="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This </a:t>
            </a:r>
            <a:r>
              <a:rPr lang="en-US"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type of month has been observed among cultures in the Middle East, India, and China in the following way: they divided the sky into </a:t>
            </a:r>
            <a:r>
              <a:rPr lang="en-US" dirty="0" smtClean="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r>
            <a:br>
              <a:rPr lang="en-US" dirty="0" smtClean="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br>
            <a:r>
              <a:rPr lang="en-US" u="sng" dirty="0" smtClean="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27</a:t>
            </a:r>
            <a:r>
              <a:rPr lang="en-US" dirty="0" smtClean="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or </a:t>
            </a:r>
            <a:r>
              <a:rPr lang="en-US" u="sng"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28</a:t>
            </a:r>
            <a:r>
              <a:rPr lang="en-US"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u="sng" dirty="0">
                <a:solidFill>
                  <a:srgbClr val="0000FF"/>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hlinkClick r:id="rId6" tooltip="Lunar mansion"/>
              </a:rPr>
              <a:t>lunar mansions</a:t>
            </a:r>
            <a:r>
              <a:rPr lang="en-US"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one for each day of the month, identified by the prominent star(s) in them</a:t>
            </a:r>
            <a:r>
              <a:rPr lang="en-US" dirty="0" smtClean="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0">
              <a:lnSpc>
                <a:spcPct val="100000"/>
              </a:lnSpc>
              <a:spcBef>
                <a:spcPts val="0"/>
              </a:spcBef>
              <a:spcAft>
                <a:spcPts val="1200"/>
              </a:spcAft>
              <a:buNone/>
            </a:pPr>
            <a:r>
              <a:rPr lang="en-US" u="sng" dirty="0">
                <a:solidFill>
                  <a:srgbClr val="CC00FF"/>
                </a:solidFill>
              </a:rPr>
              <a:t>Did </a:t>
            </a:r>
            <a:r>
              <a:rPr lang="en-US" u="sng" dirty="0" smtClean="0">
                <a:solidFill>
                  <a:srgbClr val="CC00FF"/>
                </a:solidFill>
              </a:rPr>
              <a:t>you note the amount of days required for the moon to complete a 360 degree circuit</a:t>
            </a:r>
            <a:r>
              <a:rPr lang="en-US" dirty="0" smtClean="0">
                <a:solidFill>
                  <a:srgbClr val="CC00FF"/>
                </a:solidFill>
              </a:rPr>
              <a:t>?</a:t>
            </a:r>
            <a:r>
              <a:rPr lang="en-US" u="sng" dirty="0" smtClean="0">
                <a:solidFill>
                  <a:srgbClr val="CC00FF"/>
                </a:solidFill>
              </a:rPr>
              <a:t> </a:t>
            </a:r>
            <a:endParaRPr lang="en-US" u="sng" dirty="0">
              <a:solidFill>
                <a:srgbClr val="CC00FF"/>
              </a:solidFill>
            </a:endParaRPr>
          </a:p>
        </p:txBody>
      </p:sp>
      <p:sp>
        <p:nvSpPr>
          <p:cNvPr id="2" name="Slide Number Placeholder 1"/>
          <p:cNvSpPr>
            <a:spLocks noGrp="1"/>
          </p:cNvSpPr>
          <p:nvPr>
            <p:ph type="sldNum" sz="quarter" idx="12"/>
          </p:nvPr>
        </p:nvSpPr>
        <p:spPr>
          <a:xfrm>
            <a:off x="8808029" y="6283613"/>
            <a:ext cx="2743200" cy="365125"/>
          </a:xfrm>
        </p:spPr>
        <p:txBody>
          <a:bodyPr/>
          <a:lstStyle/>
          <a:p>
            <a:fld id="{0B555D82-D20F-4DB7-B3E9-7B7EAC2F87A9}" type="slidenum">
              <a:rPr lang="en-US" smtClean="0">
                <a:solidFill>
                  <a:schemeClr val="tx1"/>
                </a:solidFill>
              </a:rPr>
              <a:t>71</a:t>
            </a:fld>
            <a:endParaRPr lang="en-US" dirty="0">
              <a:solidFill>
                <a:schemeClr val="tx1"/>
              </a:solidFill>
            </a:endParaRPr>
          </a:p>
        </p:txBody>
      </p:sp>
      <p:sp>
        <p:nvSpPr>
          <p:cNvPr id="3" name="Rectangle 2"/>
          <p:cNvSpPr/>
          <p:nvPr/>
        </p:nvSpPr>
        <p:spPr>
          <a:xfrm>
            <a:off x="3095897" y="3372277"/>
            <a:ext cx="3783205" cy="350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CC"/>
                </a:solidFill>
                <a:latin typeface="Times New Roman" panose="02020603050405020304" pitchFamily="18" charset="0"/>
                <a:cs typeface="Times New Roman" panose="02020603050405020304" pitchFamily="18" charset="0"/>
              </a:rPr>
              <a:t>(27 d 7 h 43 min 11.5 s).</a:t>
            </a:r>
            <a:endParaRPr lang="en-US"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89051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4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35" presetClass="emph" presetSubtype="0" repeatCount="4000" fill="hold" grpId="1" nodeType="withEffect">
                                  <p:stCondLst>
                                    <p:cond delay="6000"/>
                                  </p:stCondLst>
                                  <p:childTnLst>
                                    <p:anim calcmode="discrete" valueType="str">
                                      <p:cBhvr>
                                        <p:cTn id="22"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2000"/>
                                        <p:tgtEl>
                                          <p:spTgt spid="5">
                                            <p:txEl>
                                              <p:pRg st="2" end="2"/>
                                            </p:txEl>
                                          </p:spTgt>
                                        </p:tgtEl>
                                      </p:cBhvr>
                                    </p:animEffect>
                                    <p:anim calcmode="lin" valueType="num">
                                      <p:cBhvr>
                                        <p:cTn id="28" dur="2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29" dur="2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67544" y="207819"/>
            <a:ext cx="8967290" cy="810490"/>
          </a:xfrm>
          <a:solidFill>
            <a:schemeClr val="accent4">
              <a:lumMod val="20000"/>
              <a:lumOff val="80000"/>
            </a:schemeClr>
          </a:solidFill>
          <a:ln w="38100">
            <a:solidFill>
              <a:srgbClr val="00B0F0"/>
            </a:solidFill>
          </a:ln>
          <a:effectLst>
            <a:glow rad="228600">
              <a:schemeClr val="accent4">
                <a:satMod val="175000"/>
                <a:alpha val="40000"/>
              </a:schemeClr>
            </a:glow>
          </a:effectLst>
          <a:scene3d>
            <a:camera prst="orthographicFront"/>
            <a:lightRig rig="threePt" dir="t"/>
          </a:scene3d>
          <a:sp3d>
            <a:bevelT w="114300" prst="artDeco"/>
          </a:sp3d>
        </p:spPr>
        <p:txBody>
          <a:bodyPr>
            <a:normAutofit/>
            <a:sp3d extrusionH="57150">
              <a:bevelT w="38100" h="38100"/>
            </a:sp3d>
          </a:bodyPr>
          <a:lstStyle/>
          <a:p>
            <a:pPr algn="ctr"/>
            <a:r>
              <a:rPr lang="en-US" b="1" dirty="0" smtClean="0"/>
              <a:t>Man’s Designer Circuits  </a:t>
            </a:r>
            <a:r>
              <a:rPr lang="en-US" b="1" dirty="0" smtClean="0">
                <a:solidFill>
                  <a:srgbClr val="FF0000"/>
                </a:solidFill>
                <a:effectLst>
                  <a:outerShdw blurRad="38100" dist="38100" dir="2700000" algn="tl">
                    <a:srgbClr val="000000">
                      <a:alpha val="43137"/>
                    </a:srgbClr>
                  </a:outerShdw>
                </a:effectLst>
              </a:rPr>
              <a:t>(#3)</a:t>
            </a:r>
            <a:endParaRPr lang="en-US" b="1" dirty="0">
              <a:solidFill>
                <a:srgbClr val="FF0000"/>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589210" y="1412140"/>
            <a:ext cx="10923920" cy="4884752"/>
          </a:xfrm>
          <a:solidFill>
            <a:schemeClr val="bg1">
              <a:lumMod val="85000"/>
            </a:schemeClr>
          </a:solidFill>
          <a:ln w="57150">
            <a:solidFill>
              <a:srgbClr val="FF00FF"/>
            </a:solidFill>
          </a:ln>
          <a:scene3d>
            <a:camera prst="orthographicFront"/>
            <a:lightRig rig="threePt" dir="t"/>
          </a:scene3d>
          <a:sp3d>
            <a:bevelT w="114300" prst="artDeco"/>
          </a:sp3d>
        </p:spPr>
        <p:txBody>
          <a:bodyPr lIns="182880" tIns="182880">
            <a:sp3d extrusionH="57150">
              <a:bevelT w="38100" h="38100"/>
            </a:sp3d>
          </a:bodyPr>
          <a:lstStyle/>
          <a:p>
            <a:pPr marL="0" marR="0" indent="0">
              <a:lnSpc>
                <a:spcPct val="115000"/>
              </a:lnSpc>
              <a:spcBef>
                <a:spcPts val="0"/>
              </a:spcBef>
              <a:spcAft>
                <a:spcPts val="2400"/>
              </a:spcAft>
              <a:buNone/>
            </a:pPr>
            <a:r>
              <a:rPr lang="en-US" b="1" dirty="0" smtClean="0">
                <a:solidFill>
                  <a:srgbClr val="FF00FF"/>
                </a:solidFill>
                <a:latin typeface="Kristen ITC" panose="03050502040202030202" pitchFamily="66" charset="0"/>
                <a:ea typeface="Times New Roman" panose="02020603050405020304" pitchFamily="18" charset="0"/>
                <a:cs typeface="Times New Roman" panose="02020603050405020304" pitchFamily="18" charset="0"/>
              </a:rPr>
              <a:t>Note: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1800"/>
              </a:spcAft>
            </a:pPr>
            <a:r>
              <a:rPr lang="en-US" dirty="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Please observe the </a:t>
            </a:r>
            <a:r>
              <a:rPr lang="en-US" b="1" dirty="0">
                <a:solidFill>
                  <a:srgbClr val="FF00FF"/>
                </a:solidFill>
                <a:latin typeface="Comic Sans MS" panose="030F0702030302020204" pitchFamily="66" charset="0"/>
                <a:ea typeface="Times New Roman" panose="02020603050405020304" pitchFamily="18" charset="0"/>
                <a:cs typeface="Times New Roman" panose="02020603050405020304" pitchFamily="18" charset="0"/>
              </a:rPr>
              <a:t>”</a:t>
            </a:r>
            <a:r>
              <a:rPr lang="en-US" b="1" u="sng" dirty="0">
                <a:solidFill>
                  <a:srgbClr val="FF00FF"/>
                </a:solidFill>
                <a:latin typeface="Comic Sans MS" panose="030F0702030302020204" pitchFamily="66" charset="0"/>
                <a:ea typeface="Times New Roman" panose="02020603050405020304" pitchFamily="18" charset="0"/>
                <a:cs typeface="Times New Roman" panose="02020603050405020304" pitchFamily="18" charset="0"/>
              </a:rPr>
              <a:t>non-Christian</a:t>
            </a:r>
            <a:r>
              <a:rPr lang="en-US" b="1" dirty="0">
                <a:solidFill>
                  <a:srgbClr val="FF00FF"/>
                </a:solidFill>
                <a:latin typeface="Comic Sans MS" panose="030F0702030302020204" pitchFamily="66" charset="0"/>
                <a:ea typeface="Times New Roman" panose="02020603050405020304" pitchFamily="18" charset="0"/>
                <a:cs typeface="Times New Roman" panose="02020603050405020304" pitchFamily="18" charset="0"/>
              </a:rPr>
              <a:t>”</a:t>
            </a:r>
            <a:r>
              <a:rPr lang="en-US" dirty="0">
                <a:solidFill>
                  <a:srgbClr val="FF00FF"/>
                </a:solidFill>
                <a:latin typeface="Comic Sans MS" panose="030F0702030302020204" pitchFamily="66" charset="0"/>
                <a:ea typeface="Times New Roman" panose="02020603050405020304" pitchFamily="18" charset="0"/>
                <a:cs typeface="Times New Roman" panose="02020603050405020304" pitchFamily="18" charset="0"/>
              </a:rPr>
              <a:t> cultures</a:t>
            </a:r>
            <a:r>
              <a:rPr lang="en-US" dirty="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 </a:t>
            </a:r>
            <a:r>
              <a:rPr lang="en-US" dirty="0" smtClean="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(from the last slide) that </a:t>
            </a:r>
            <a:r>
              <a:rPr lang="en-US" dirty="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observed the actual time of a full </a:t>
            </a:r>
            <a:r>
              <a:rPr lang="en-US" dirty="0" smtClean="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360 degree lunation</a:t>
            </a:r>
            <a:r>
              <a:rPr lang="en-US" dirty="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 which is a little over </a:t>
            </a:r>
            <a:r>
              <a:rPr lang="en-US" b="1" dirty="0">
                <a:solidFill>
                  <a:srgbClr val="FF00FF"/>
                </a:solidFill>
                <a:latin typeface="Comic Sans MS" panose="030F0702030302020204" pitchFamily="66" charset="0"/>
                <a:ea typeface="Times New Roman" panose="02020603050405020304" pitchFamily="18" charset="0"/>
                <a:cs typeface="Times New Roman" panose="02020603050405020304" pitchFamily="18" charset="0"/>
              </a:rPr>
              <a:t>27</a:t>
            </a:r>
            <a:r>
              <a:rPr lang="en-US" dirty="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 cycles </a:t>
            </a:r>
            <a:r>
              <a:rPr lang="en-US" sz="1800" dirty="0">
                <a:latin typeface="Comic Sans MS" panose="030F0702030302020204" pitchFamily="66" charset="0"/>
                <a:ea typeface="Calibri" panose="020F0502020204030204" pitchFamily="34" charset="0"/>
                <a:cs typeface="Times New Roman" panose="02020603050405020304" pitchFamily="18" charset="0"/>
              </a:rPr>
              <a:t>(days) </a:t>
            </a:r>
            <a:r>
              <a:rPr lang="en-US" dirty="0">
                <a:solidFill>
                  <a:srgbClr val="008080"/>
                </a:solidFill>
                <a:latin typeface="Comic Sans MS" panose="030F0702030302020204" pitchFamily="66" charset="0"/>
                <a:ea typeface="Calibri" panose="020F0502020204030204" pitchFamily="34" charset="0"/>
                <a:cs typeface="Times New Roman" panose="02020603050405020304" pitchFamily="18" charset="0"/>
              </a:rPr>
              <a:t>in length. </a:t>
            </a:r>
            <a:endParaRPr lang="en-US" dirty="0" smtClean="0">
              <a:solidFill>
                <a:srgbClr val="008080"/>
              </a:solidFill>
              <a:latin typeface="Comic Sans MS" panose="030F0702030302020204" pitchFamily="66" charset="0"/>
              <a:ea typeface="Calibri" panose="020F0502020204030204" pitchFamily="34" charset="0"/>
              <a:cs typeface="Times New Roman" panose="02020603050405020304" pitchFamily="18" charset="0"/>
            </a:endParaRPr>
          </a:p>
          <a:p>
            <a:pPr>
              <a:spcBef>
                <a:spcPts val="0"/>
              </a:spcBef>
              <a:spcAft>
                <a:spcPts val="1800"/>
              </a:spcAft>
            </a:pPr>
            <a:r>
              <a:rPr lang="en-US" dirty="0" smtClean="0">
                <a:solidFill>
                  <a:srgbClr val="008080"/>
                </a:solidFill>
                <a:latin typeface="Comic Sans MS" panose="030F0702030302020204" pitchFamily="66" charset="0"/>
                <a:ea typeface="Calibri" panose="020F0502020204030204" pitchFamily="34" charset="0"/>
                <a:cs typeface="Times New Roman" panose="02020603050405020304" pitchFamily="18" charset="0"/>
              </a:rPr>
              <a:t>Why </a:t>
            </a:r>
            <a:r>
              <a:rPr lang="en-US" dirty="0">
                <a:solidFill>
                  <a:srgbClr val="008080"/>
                </a:solidFill>
                <a:latin typeface="Comic Sans MS" panose="030F0702030302020204" pitchFamily="66" charset="0"/>
                <a:ea typeface="Calibri" panose="020F0502020204030204" pitchFamily="34" charset="0"/>
                <a:cs typeface="Times New Roman" panose="02020603050405020304" pitchFamily="18" charset="0"/>
              </a:rPr>
              <a:t>did “Christian” cultures “</a:t>
            </a:r>
            <a:r>
              <a:rPr lang="en-US" u="dotDotDash" dirty="0">
                <a:solidFill>
                  <a:srgbClr val="008080"/>
                </a:solidFill>
                <a:uFill>
                  <a:solidFill>
                    <a:srgbClr val="CC0099"/>
                  </a:solidFill>
                </a:uFill>
                <a:latin typeface="Comic Sans MS" panose="030F0702030302020204" pitchFamily="66" charset="0"/>
                <a:ea typeface="Calibri" panose="020F0502020204030204" pitchFamily="34" charset="0"/>
                <a:cs typeface="Times New Roman" panose="02020603050405020304" pitchFamily="18" charset="0"/>
              </a:rPr>
              <a:t>stretch out</a:t>
            </a:r>
            <a:r>
              <a:rPr lang="en-US" dirty="0">
                <a:solidFill>
                  <a:srgbClr val="008080"/>
                </a:solidFill>
                <a:latin typeface="Comic Sans MS" panose="030F0702030302020204" pitchFamily="66" charset="0"/>
                <a:ea typeface="Calibri" panose="020F0502020204030204" pitchFamily="34" charset="0"/>
                <a:cs typeface="Times New Roman" panose="02020603050405020304" pitchFamily="18" charset="0"/>
              </a:rPr>
              <a:t>” the lunar month to come as close as possible to </a:t>
            </a:r>
            <a:r>
              <a:rPr lang="en-US" b="1" dirty="0" err="1">
                <a:solidFill>
                  <a:srgbClr val="0000FF"/>
                </a:solidFill>
                <a:latin typeface="Comic Sans MS" panose="030F0702030302020204" pitchFamily="66" charset="0"/>
                <a:ea typeface="Calibri" panose="020F0502020204030204" pitchFamily="34" charset="0"/>
                <a:cs typeface="Times New Roman" panose="02020603050405020304" pitchFamily="18" charset="0"/>
              </a:rPr>
              <a:t>Yahuah’s</a:t>
            </a:r>
            <a:r>
              <a:rPr lang="en-US" dirty="0">
                <a:solidFill>
                  <a:srgbClr val="008080"/>
                </a:solidFill>
                <a:latin typeface="Comic Sans MS" panose="030F0702030302020204" pitchFamily="66" charset="0"/>
                <a:ea typeface="Calibri" panose="020F0502020204030204" pitchFamily="34" charset="0"/>
                <a:cs typeface="Times New Roman" panose="02020603050405020304" pitchFamily="18" charset="0"/>
              </a:rPr>
              <a:t> 30 cycle solar month?  </a:t>
            </a:r>
            <a:endParaRPr lang="en-US" dirty="0" smtClean="0">
              <a:solidFill>
                <a:srgbClr val="008080"/>
              </a:solidFill>
              <a:latin typeface="Comic Sans MS" panose="030F0702030302020204" pitchFamily="66" charset="0"/>
              <a:ea typeface="Calibri" panose="020F0502020204030204" pitchFamily="34" charset="0"/>
              <a:cs typeface="Times New Roman" panose="02020603050405020304" pitchFamily="18" charset="0"/>
            </a:endParaRPr>
          </a:p>
          <a:p>
            <a:pPr>
              <a:spcBef>
                <a:spcPts val="0"/>
              </a:spcBef>
              <a:spcAft>
                <a:spcPts val="1800"/>
              </a:spcAft>
            </a:pPr>
            <a:r>
              <a:rPr lang="en-US" dirty="0" smtClean="0">
                <a:solidFill>
                  <a:srgbClr val="008080"/>
                </a:solidFill>
                <a:latin typeface="Comic Sans MS" panose="030F0702030302020204" pitchFamily="66" charset="0"/>
                <a:ea typeface="Calibri" panose="020F0502020204030204" pitchFamily="34" charset="0"/>
                <a:cs typeface="Times New Roman" panose="02020603050405020304" pitchFamily="18" charset="0"/>
              </a:rPr>
              <a:t>You </a:t>
            </a:r>
            <a:r>
              <a:rPr lang="en-US" dirty="0">
                <a:solidFill>
                  <a:srgbClr val="008080"/>
                </a:solidFill>
                <a:latin typeface="Comic Sans MS" panose="030F0702030302020204" pitchFamily="66" charset="0"/>
                <a:ea typeface="Calibri" panose="020F0502020204030204" pitchFamily="34" charset="0"/>
                <a:cs typeface="Times New Roman" panose="02020603050405020304" pitchFamily="18" charset="0"/>
              </a:rPr>
              <a:t>will see why I write “stretch out” the lunar month by the wording in the next lunar month (synodic) definition high-lighted in yellow.  This </a:t>
            </a:r>
            <a:r>
              <a:rPr lang="en-US" u="dbl" dirty="0">
                <a:solidFill>
                  <a:srgbClr val="008080"/>
                </a:solidFill>
                <a:uFill>
                  <a:solidFill>
                    <a:srgbClr val="FF0000"/>
                  </a:solidFill>
                </a:uFill>
                <a:latin typeface="Comic Sans MS" panose="030F0702030302020204" pitchFamily="66" charset="0"/>
                <a:ea typeface="Calibri" panose="020F0502020204030204" pitchFamily="34" charset="0"/>
                <a:cs typeface="Times New Roman" panose="02020603050405020304" pitchFamily="18" charset="0"/>
              </a:rPr>
              <a:t>will be further explored</a:t>
            </a:r>
            <a:r>
              <a:rPr lang="en-US" dirty="0">
                <a:solidFill>
                  <a:srgbClr val="008080"/>
                </a:solidFill>
                <a:latin typeface="Comic Sans MS" panose="030F0702030302020204" pitchFamily="66" charset="0"/>
                <a:ea typeface="Calibri" panose="020F0502020204030204" pitchFamily="34" charset="0"/>
                <a:cs typeface="Times New Roman" panose="02020603050405020304" pitchFamily="18" charset="0"/>
              </a:rPr>
              <a:t> real soon! </a:t>
            </a:r>
            <a:endParaRPr lang="en-US" dirty="0">
              <a:latin typeface="Comic Sans MS" panose="030F0702030302020204" pitchFamily="66" charset="0"/>
            </a:endParaRPr>
          </a:p>
        </p:txBody>
      </p:sp>
      <p:sp>
        <p:nvSpPr>
          <p:cNvPr id="2" name="Slide Number Placeholder 1"/>
          <p:cNvSpPr>
            <a:spLocks noGrp="1"/>
          </p:cNvSpPr>
          <p:nvPr>
            <p:ph type="sldNum" sz="quarter" idx="12"/>
          </p:nvPr>
        </p:nvSpPr>
        <p:spPr>
          <a:xfrm>
            <a:off x="8683337" y="5847191"/>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72</a:t>
            </a:fld>
            <a:endParaRPr lang="en-US" dirty="0">
              <a:solidFill>
                <a:schemeClr val="tx1"/>
              </a:solidFill>
            </a:endParaRPr>
          </a:p>
        </p:txBody>
      </p:sp>
    </p:spTree>
    <p:extLst>
      <p:ext uri="{BB962C8B-B14F-4D97-AF65-F5344CB8AC3E}">
        <p14:creationId xmlns:p14="http://schemas.microsoft.com/office/powerpoint/2010/main" val="1220359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pattFill prst="dashVert">
          <a:fgClr>
            <a:srgbClr val="00FF00"/>
          </a:fgClr>
          <a:bgClr>
            <a:schemeClr val="bg1"/>
          </a:bgClr>
        </a:patt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47447" y="51955"/>
            <a:ext cx="9002070" cy="758536"/>
          </a:xfrm>
          <a:gradFill>
            <a:gsLst>
              <a:gs pos="0">
                <a:schemeClr val="accent1">
                  <a:lumMod val="5000"/>
                  <a:lumOff val="95000"/>
                </a:schemeClr>
              </a:gs>
              <a:gs pos="62000">
                <a:schemeClr val="accent1">
                  <a:lumMod val="45000"/>
                  <a:lumOff val="55000"/>
                </a:schemeClr>
              </a:gs>
              <a:gs pos="47000">
                <a:srgbClr val="7030A0"/>
              </a:gs>
              <a:gs pos="100000">
                <a:schemeClr val="accent1">
                  <a:lumMod val="30000"/>
                  <a:lumOff val="70000"/>
                </a:schemeClr>
              </a:gs>
            </a:gsLst>
            <a:lin ang="4800000" scaled="0"/>
          </a:gradFill>
          <a:ln w="38100">
            <a:solidFill>
              <a:srgbClr val="00B0F0"/>
            </a:solidFill>
          </a:ln>
          <a:effectLst>
            <a:glow rad="228600">
              <a:schemeClr val="accent2">
                <a:satMod val="175000"/>
                <a:alpha val="40000"/>
              </a:schemeClr>
            </a:glow>
          </a:effectLst>
          <a:scene3d>
            <a:camera prst="orthographicFront"/>
            <a:lightRig rig="threePt" dir="t"/>
          </a:scene3d>
          <a:sp3d>
            <a:bevelT w="114300" prst="artDeco"/>
          </a:sp3d>
        </p:spPr>
        <p:txBody>
          <a:bodyPr>
            <a:normAutofit/>
          </a:bodyPr>
          <a:lstStyle/>
          <a:p>
            <a:pPr algn="ctr"/>
            <a:r>
              <a:rPr lang="en-US" b="1" dirty="0" smtClean="0"/>
              <a:t>Man’s Designer Circuits  </a:t>
            </a:r>
            <a:r>
              <a:rPr lang="en-US" b="1" dirty="0" smtClean="0">
                <a:solidFill>
                  <a:srgbClr val="FF0000"/>
                </a:solidFill>
                <a:effectLst>
                  <a:outerShdw blurRad="38100" dist="38100" dir="2700000" algn="tl">
                    <a:srgbClr val="000000">
                      <a:alpha val="43137"/>
                    </a:srgbClr>
                  </a:outerShdw>
                </a:effectLst>
              </a:rPr>
              <a:t>(#4)</a:t>
            </a:r>
            <a:endParaRPr lang="en-US" b="1" dirty="0">
              <a:solidFill>
                <a:srgbClr val="FF0000"/>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563013" y="893617"/>
            <a:ext cx="11002070" cy="5790517"/>
          </a:xfrm>
          <a:solidFill>
            <a:srgbClr val="FFD9D9"/>
          </a:solidFill>
          <a:ln w="57150">
            <a:solidFill>
              <a:srgbClr val="C00000"/>
            </a:solidFill>
          </a:ln>
          <a:scene3d>
            <a:camera prst="orthographicFront"/>
            <a:lightRig rig="threePt" dir="t"/>
          </a:scene3d>
          <a:sp3d>
            <a:bevelT w="114300" prst="artDeco"/>
          </a:sp3d>
        </p:spPr>
        <p:txBody>
          <a:bodyPr lIns="182880" tIns="182880">
            <a:normAutofit/>
          </a:bodyPr>
          <a:lstStyle/>
          <a:p>
            <a:pPr marL="0" indent="0">
              <a:spcBef>
                <a:spcPts val="0"/>
              </a:spcBef>
              <a:spcAft>
                <a:spcPts val="2400"/>
              </a:spcAft>
              <a:buNone/>
            </a:pPr>
            <a:r>
              <a:rPr lang="en-US"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Synodic Month </a:t>
            </a:r>
            <a:r>
              <a:rPr lang="en-US" sz="2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(Def.)</a:t>
            </a:r>
            <a:r>
              <a:rPr lang="en-US"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dirty="0" smtClean="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b="1" u="sng" dirty="0" smtClean="0">
                <a:latin typeface="Times New Roman" panose="02020603050405020304" pitchFamily="18" charset="0"/>
                <a:ea typeface="Times New Roman" panose="02020603050405020304" pitchFamily="18" charset="0"/>
                <a:cs typeface="Times New Roman" panose="02020603050405020304" pitchFamily="18" charset="0"/>
              </a:rPr>
              <a:t>quotes</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hence the </a:t>
            </a:r>
            <a:r>
              <a:rPr lang="en-US" u="sng" dirty="0" smtClean="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false heliocentric earth ideals</a:t>
            </a:r>
            <a:r>
              <a:rPr lang="en-US" dirty="0" smtClean="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u="dbl" dirty="0" smtClean="0">
              <a:solidFill>
                <a:schemeClr val="accent6">
                  <a:lumMod val="75000"/>
                </a:schemeClr>
              </a:solidFill>
              <a:uFill>
                <a:solidFill>
                  <a:srgbClr val="FF33CC"/>
                </a:solidFill>
              </a:uFill>
              <a:latin typeface="Comic Sans MS" panose="030F0702030302020204" pitchFamily="66" charset="0"/>
              <a:ea typeface="Times New Roman" panose="02020603050405020304" pitchFamily="18" charset="0"/>
              <a:cs typeface="Times New Roman" panose="02020603050405020304" pitchFamily="18" charset="0"/>
            </a:endParaRPr>
          </a:p>
          <a:p>
            <a:pPr marL="0" indent="0">
              <a:spcBef>
                <a:spcPts val="0"/>
              </a:spcBef>
              <a:spcAft>
                <a:spcPts val="1800"/>
              </a:spcAft>
              <a:buClr>
                <a:srgbClr val="C00000"/>
              </a:buClr>
              <a:buNone/>
            </a:pPr>
            <a:r>
              <a:rPr lang="en-US" u="dbl" dirty="0" smtClean="0">
                <a:solidFill>
                  <a:srgbClr val="008080"/>
                </a:solidFill>
                <a:uFill>
                  <a:solidFill>
                    <a:srgbClr val="FF33CC"/>
                  </a:solidFill>
                </a:uFill>
                <a:latin typeface="Comic Sans MS" panose="030F0702030302020204" pitchFamily="66" charset="0"/>
                <a:ea typeface="Times New Roman" panose="02020603050405020304" pitchFamily="18" charset="0"/>
                <a:cs typeface="Times New Roman" panose="02020603050405020304" pitchFamily="18" charset="0"/>
              </a:rPr>
              <a:t>Is this </a:t>
            </a:r>
            <a:r>
              <a:rPr lang="en-US" b="1" u="dbl" dirty="0">
                <a:solidFill>
                  <a:srgbClr val="0000FF"/>
                </a:solidFill>
                <a:uFill>
                  <a:solidFill>
                    <a:srgbClr val="FF33CC"/>
                  </a:solidFill>
                </a:uFill>
                <a:latin typeface="Comic Sans MS" panose="030F0702030302020204" pitchFamily="66" charset="0"/>
                <a:ea typeface="Times New Roman" panose="02020603050405020304" pitchFamily="18" charset="0"/>
                <a:cs typeface="Times New Roman" panose="02020603050405020304" pitchFamily="18" charset="0"/>
              </a:rPr>
              <a:t>Yahuah’s</a:t>
            </a:r>
            <a:r>
              <a:rPr lang="en-US" u="dbl" dirty="0">
                <a:solidFill>
                  <a:srgbClr val="008080"/>
                </a:solidFill>
                <a:uFill>
                  <a:solidFill>
                    <a:srgbClr val="FF33CC"/>
                  </a:solidFill>
                </a:uFill>
                <a:latin typeface="Comic Sans MS" panose="030F0702030302020204" pitchFamily="66" charset="0"/>
                <a:ea typeface="Times New Roman" panose="02020603050405020304" pitchFamily="18" charset="0"/>
                <a:cs typeface="Times New Roman" panose="02020603050405020304" pitchFamily="18" charset="0"/>
              </a:rPr>
              <a:t> established format for determining time</a:t>
            </a:r>
            <a:r>
              <a:rPr lang="en-US" dirty="0" smtClean="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a:t>
            </a:r>
            <a:br>
              <a:rPr lang="en-US" dirty="0" smtClean="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br>
            <a:endParaRPr lang="en-US" sz="800" dirty="0" smtClean="0">
              <a:solidFill>
                <a:srgbClr val="008080"/>
              </a:solidFill>
              <a:latin typeface="Comic Sans MS" panose="030F0702030302020204" pitchFamily="66" charset="0"/>
              <a:ea typeface="Times New Roman" panose="02020603050405020304" pitchFamily="18" charset="0"/>
              <a:cs typeface="Times New Roman" panose="02020603050405020304" pitchFamily="18" charset="0"/>
            </a:endParaRPr>
          </a:p>
          <a:p>
            <a:pPr marL="0" marR="0">
              <a:spcBef>
                <a:spcPts val="0"/>
              </a:spcBef>
              <a:spcAft>
                <a:spcPts val="1800"/>
              </a:spcAft>
              <a:buClr>
                <a:srgbClr val="C00000"/>
              </a:buClr>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This </a:t>
            </a:r>
            <a:r>
              <a:rPr lang="en-US" dirty="0">
                <a:latin typeface="Times New Roman" panose="02020603050405020304" pitchFamily="18" charset="0"/>
                <a:ea typeface="Times New Roman" panose="02020603050405020304" pitchFamily="18" charset="0"/>
                <a:cs typeface="Times New Roman" panose="02020603050405020304" pitchFamily="18" charset="0"/>
              </a:rPr>
              <a:t>is the average period of the Moon's revolution with respect </a:t>
            </a:r>
            <a:r>
              <a:rPr lang="en-US" dirty="0">
                <a:effectLst>
                  <a:glow rad="127000">
                    <a:srgbClr val="00FF00"/>
                  </a:glow>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to the line joining the Sun and Earth.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The </a:t>
            </a:r>
            <a:r>
              <a:rPr lang="en-US"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synodic month </a:t>
            </a:r>
            <a:r>
              <a:rPr lang="en-US" dirty="0">
                <a:latin typeface="Times New Roman" panose="02020603050405020304" pitchFamily="18" charset="0"/>
                <a:ea typeface="Times New Roman" panose="02020603050405020304" pitchFamily="18" charset="0"/>
                <a:cs typeface="Times New Roman" panose="02020603050405020304" pitchFamily="18" charset="0"/>
              </a:rPr>
              <a:t>is the period of the Moon's </a:t>
            </a:r>
            <a:r>
              <a:rPr lang="en-US"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tooltip="Lunar phase"/>
              </a:rPr>
              <a:t>phases</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because the Moon's appearance depends on the position </a:t>
            </a:r>
            <a:r>
              <a:rPr lang="en-US" dirty="0" smtClean="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r>
            <a:br>
              <a:rPr lang="en-US" dirty="0" smtClean="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br>
            <a:r>
              <a:rPr lang="en-US" dirty="0" smtClean="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of </a:t>
            </a:r>
            <a:r>
              <a:rPr lang="en-US"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Moon with respect to the Sun as seen from the Earth.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200"/>
              </a:spcAft>
              <a:buClr>
                <a:srgbClr val="C00000"/>
              </a:buClr>
            </a:pPr>
            <a:r>
              <a:rPr lang="en-US" dirty="0">
                <a:latin typeface="Times New Roman" panose="02020603050405020304" pitchFamily="18" charset="0"/>
                <a:ea typeface="Times New Roman" panose="02020603050405020304" pitchFamily="18" charset="0"/>
                <a:cs typeface="Times New Roman" panose="02020603050405020304" pitchFamily="18" charset="0"/>
              </a:rPr>
              <a:t>While the Moon is orbiting the Earth, the Earth is progressing in its orbit around the Sun</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u="sng" dirty="0">
                <a:highlight>
                  <a:srgbClr val="FFFF00"/>
                </a:highlight>
                <a:uFill>
                  <a:solidFill>
                    <a:srgbClr val="FF00FF"/>
                  </a:solidFill>
                </a:uFill>
                <a:latin typeface="Times New Roman" panose="02020603050405020304" pitchFamily="18" charset="0"/>
                <a:ea typeface="Times New Roman" panose="02020603050405020304" pitchFamily="18" charset="0"/>
                <a:cs typeface="Times New Roman" panose="02020603050405020304" pitchFamily="18" charset="0"/>
              </a:rPr>
              <a:t>After completing a sidereal month </a:t>
            </a:r>
            <a:r>
              <a:rPr lang="en-US" b="1" u="sng" dirty="0">
                <a:highlight>
                  <a:srgbClr val="FFFF00"/>
                </a:highlight>
                <a:uFill>
                  <a:solidFill>
                    <a:srgbClr val="FF00FF"/>
                  </a:solidFill>
                </a:uFill>
                <a:latin typeface="Times New Roman" panose="02020603050405020304" pitchFamily="18" charset="0"/>
                <a:ea typeface="Times New Roman" panose="02020603050405020304" pitchFamily="18" charset="0"/>
                <a:cs typeface="Times New Roman" panose="02020603050405020304" pitchFamily="18" charset="0"/>
              </a:rPr>
              <a:t>the Moon must move a little further to reach the new position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having the same angular distance from the Sun.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This </a:t>
            </a:r>
            <a:r>
              <a:rPr lang="en-US" dirty="0">
                <a:latin typeface="Times New Roman" panose="02020603050405020304" pitchFamily="18" charset="0"/>
                <a:ea typeface="Times New Roman" panose="02020603050405020304" pitchFamily="18" charset="0"/>
                <a:cs typeface="Times New Roman" panose="02020603050405020304" pitchFamily="18" charset="0"/>
              </a:rPr>
              <a:t>longer period is called the </a:t>
            </a:r>
            <a:r>
              <a:rPr lang="en-US"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synodic</a:t>
            </a:r>
            <a:r>
              <a:rPr lang="en-US"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month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tooltip="Greek language"/>
              </a:rPr>
              <a:t>Greek</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l-GR" dirty="0">
                <a:latin typeface="Times New Roman" panose="02020603050405020304" pitchFamily="18" charset="0"/>
                <a:ea typeface="Times New Roman" panose="02020603050405020304" pitchFamily="18" charset="0"/>
                <a:cs typeface="Times New Roman" panose="02020603050405020304" pitchFamily="18" charset="0"/>
              </a:rPr>
              <a:t>συνοδικός</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sunodikos</a:t>
            </a:r>
            <a:r>
              <a:rPr lang="en-US" dirty="0">
                <a:latin typeface="Times New Roman" panose="02020603050405020304" pitchFamily="18" charset="0"/>
                <a:ea typeface="Times New Roman" panose="02020603050405020304" pitchFamily="18" charset="0"/>
                <a:cs typeface="Times New Roman" panose="02020603050405020304" pitchFamily="18" charset="0"/>
              </a:rPr>
              <a:t>, meaning "pertaining to a synod, i.e., a meeting" [in this case of the Sun and the Moon</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dirty="0" smtClean="0">
                <a:latin typeface="Comic Sans MS" panose="030F0702030302020204" pitchFamily="66" charset="0"/>
                <a:ea typeface="Times New Roman" panose="02020603050405020304" pitchFamily="18" charset="0"/>
              </a:rPr>
              <a:t> </a:t>
            </a:r>
            <a:endParaRPr lang="en-US" dirty="0">
              <a:latin typeface="Comic Sans MS" panose="030F0702030302020204" pitchFamily="66" charset="0"/>
            </a:endParaRPr>
          </a:p>
        </p:txBody>
      </p:sp>
      <p:sp>
        <p:nvSpPr>
          <p:cNvPr id="2" name="Slide Number Placeholder 1"/>
          <p:cNvSpPr>
            <a:spLocks noGrp="1"/>
          </p:cNvSpPr>
          <p:nvPr>
            <p:ph type="sldNum" sz="quarter" idx="12"/>
          </p:nvPr>
        </p:nvSpPr>
        <p:spPr>
          <a:xfrm>
            <a:off x="8756074" y="6262831"/>
            <a:ext cx="2743200" cy="365125"/>
          </a:xfrm>
        </p:spPr>
        <p:txBody>
          <a:bodyPr/>
          <a:lstStyle/>
          <a:p>
            <a:fld id="{0B555D82-D20F-4DB7-B3E9-7B7EAC2F87A9}" type="slidenum">
              <a:rPr lang="en-US" smtClean="0">
                <a:solidFill>
                  <a:schemeClr val="tx1"/>
                </a:solidFill>
              </a:rPr>
              <a:t>73</a:t>
            </a:fld>
            <a:endParaRPr lang="en-US" dirty="0">
              <a:solidFill>
                <a:schemeClr val="tx1"/>
              </a:solidFill>
            </a:endParaRPr>
          </a:p>
        </p:txBody>
      </p:sp>
    </p:spTree>
    <p:extLst>
      <p:ext uri="{BB962C8B-B14F-4D97-AF65-F5344CB8AC3E}">
        <p14:creationId xmlns:p14="http://schemas.microsoft.com/office/powerpoint/2010/main" val="1664659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2136" y="224449"/>
            <a:ext cx="7182428" cy="774358"/>
          </a:xfrm>
          <a:pattFill prst="lgConfetti">
            <a:fgClr>
              <a:srgbClr val="00FF00"/>
            </a:fgClr>
            <a:bgClr>
              <a:schemeClr val="bg1"/>
            </a:bgClr>
          </a:pattFill>
          <a:ln w="57150">
            <a:solidFill>
              <a:srgbClr val="0000CC"/>
            </a:solidFill>
          </a:ln>
          <a:scene3d>
            <a:camera prst="orthographicFront"/>
            <a:lightRig rig="threePt" dir="t"/>
          </a:scene3d>
          <a:sp3d>
            <a:bevelT prst="angle"/>
          </a:sp3d>
        </p:spPr>
        <p:txBody>
          <a:bodyPr>
            <a:sp3d extrusionH="57150">
              <a:bevelT w="38100" h="38100"/>
            </a:sp3d>
          </a:bodyPr>
          <a:lstStyle/>
          <a:p>
            <a:pPr algn="ctr"/>
            <a:r>
              <a:rPr lang="en-US" dirty="0" smtClean="0">
                <a:solidFill>
                  <a:srgbClr val="FF3399"/>
                </a:solidFill>
                <a:latin typeface="Cooper Black" panose="0208090404030B020404" pitchFamily="18" charset="0"/>
              </a:rPr>
              <a:t>Questions to Ponder?</a:t>
            </a:r>
            <a:endParaRPr lang="en-US" dirty="0">
              <a:solidFill>
                <a:srgbClr val="FF3399"/>
              </a:solidFill>
              <a:latin typeface="Cooper Black" panose="0208090404030B020404" pitchFamily="18" charset="0"/>
            </a:endParaRPr>
          </a:p>
        </p:txBody>
      </p:sp>
      <p:sp>
        <p:nvSpPr>
          <p:cNvPr id="3" name="Content Placeholder 2"/>
          <p:cNvSpPr>
            <a:spLocks noGrp="1"/>
          </p:cNvSpPr>
          <p:nvPr>
            <p:ph idx="1"/>
          </p:nvPr>
        </p:nvSpPr>
        <p:spPr>
          <a:xfrm>
            <a:off x="363415" y="1199851"/>
            <a:ext cx="11465169" cy="5521624"/>
          </a:xfrm>
          <a:solidFill>
            <a:schemeClr val="bg1">
              <a:lumMod val="95000"/>
            </a:schemeClr>
          </a:solidFill>
          <a:ln w="57150">
            <a:solidFill>
              <a:srgbClr val="CC0099"/>
            </a:solidFill>
          </a:ln>
          <a:effectLst>
            <a:glow rad="228600">
              <a:schemeClr val="accent6">
                <a:satMod val="175000"/>
                <a:alpha val="40000"/>
              </a:schemeClr>
            </a:glow>
          </a:effectLst>
          <a:scene3d>
            <a:camera prst="orthographicFront"/>
            <a:lightRig rig="threePt" dir="t"/>
          </a:scene3d>
          <a:sp3d>
            <a:bevelT w="101600" prst="riblet"/>
          </a:sp3d>
        </p:spPr>
        <p:txBody>
          <a:bodyPr>
            <a:sp3d extrusionH="57150">
              <a:bevelT w="38100" h="38100"/>
            </a:sp3d>
          </a:bodyPr>
          <a:lstStyle/>
          <a:p>
            <a:r>
              <a:rPr lang="en-US" dirty="0" smtClean="0"/>
              <a:t>Pertaining to the 1</a:t>
            </a:r>
            <a:r>
              <a:rPr lang="en-US" baseline="30000" dirty="0" smtClean="0"/>
              <a:t>st</a:t>
            </a:r>
            <a:r>
              <a:rPr lang="en-US" dirty="0" smtClean="0"/>
              <a:t> paragraph quote on the last slide: </a:t>
            </a:r>
          </a:p>
          <a:p>
            <a:r>
              <a:rPr lang="en-US" sz="3200" b="1" i="1" u="sng" dirty="0" smtClean="0">
                <a:solidFill>
                  <a:srgbClr val="C00000"/>
                </a:solidFill>
              </a:rPr>
              <a:t>Where</a:t>
            </a:r>
            <a:r>
              <a:rPr lang="en-US" sz="3200" b="1" dirty="0" smtClean="0">
                <a:solidFill>
                  <a:srgbClr val="FF3399"/>
                </a:solidFill>
              </a:rPr>
              <a:t> in the Scriptures do we find instruction to draw a line connecting the earth, sun, </a:t>
            </a:r>
          </a:p>
          <a:p>
            <a:r>
              <a:rPr lang="en-US" sz="3200" b="1" dirty="0" smtClean="0">
                <a:effectLst>
                  <a:glow rad="228600">
                    <a:srgbClr val="00FF00">
                      <a:alpha val="78000"/>
                    </a:srgbClr>
                  </a:glow>
                </a:effectLst>
              </a:rPr>
              <a:t>The Tequfah </a:t>
            </a:r>
            <a:r>
              <a:rPr lang="en-US" sz="3200" dirty="0" smtClean="0">
                <a:effectLst/>
              </a:rPr>
              <a:t>(equinox) </a:t>
            </a:r>
            <a:r>
              <a:rPr lang="en-US" sz="3200" b="1" dirty="0" smtClean="0">
                <a:effectLst>
                  <a:glow rad="228600">
                    <a:srgbClr val="00FF00">
                      <a:alpha val="78000"/>
                    </a:srgbClr>
                  </a:glow>
                </a:effectLst>
              </a:rPr>
              <a:t>gives us direction for a visual  connection with the earth </a:t>
            </a:r>
            <a:r>
              <a:rPr lang="en-US" sz="3200" dirty="0" smtClean="0">
                <a:effectLst/>
              </a:rPr>
              <a:t>(our viewpoint); </a:t>
            </a:r>
            <a:r>
              <a:rPr lang="en-US" sz="3200" b="1" dirty="0" smtClean="0">
                <a:effectLst>
                  <a:glow rad="127000">
                    <a:srgbClr val="00FF00"/>
                  </a:glow>
                </a:effectLst>
              </a:rPr>
              <a:t>while discerning </a:t>
            </a:r>
            <a:r>
              <a:rPr lang="en-US" sz="3200" b="1" dirty="0" smtClean="0">
                <a:effectLst>
                  <a:glow rad="228600">
                    <a:schemeClr val="accent4">
                      <a:satMod val="175000"/>
                      <a:alpha val="91000"/>
                    </a:schemeClr>
                  </a:glow>
                </a:effectLst>
              </a:rPr>
              <a:t>the location of the sun </a:t>
            </a:r>
            <a:r>
              <a:rPr lang="en-US" sz="3200" b="1" dirty="0" smtClean="0">
                <a:effectLst>
                  <a:glow rad="228600">
                    <a:srgbClr val="00FF00">
                      <a:alpha val="78000"/>
                    </a:srgbClr>
                  </a:glow>
                </a:effectLst>
              </a:rPr>
              <a:t>within the </a:t>
            </a:r>
            <a:r>
              <a:rPr lang="en-US" sz="3200" b="1" dirty="0" smtClean="0">
                <a:effectLst>
                  <a:glow rad="228600">
                    <a:schemeClr val="accent5">
                      <a:satMod val="175000"/>
                      <a:alpha val="40000"/>
                    </a:schemeClr>
                  </a:glow>
                </a:effectLst>
              </a:rPr>
              <a:t>Mazzaroth stars </a:t>
            </a:r>
            <a:r>
              <a:rPr lang="en-US" sz="3200" b="1" dirty="0" smtClean="0">
                <a:effectLst>
                  <a:glow rad="228600">
                    <a:srgbClr val="00FF00">
                      <a:alpha val="78000"/>
                    </a:srgbClr>
                  </a:glow>
                </a:effectLst>
              </a:rPr>
              <a:t>- </a:t>
            </a:r>
            <a:r>
              <a:rPr lang="en-US" b="1" dirty="0" smtClean="0">
                <a:effectLst>
                  <a:glow rad="228600">
                    <a:srgbClr val="00FF00">
                      <a:alpha val="78000"/>
                    </a:srgbClr>
                  </a:glow>
                </a:effectLst>
              </a:rPr>
              <a:t>(Psalms 19:1-6).</a:t>
            </a:r>
          </a:p>
          <a:p>
            <a:r>
              <a:rPr lang="en-US" sz="3200" b="1" dirty="0" smtClean="0">
                <a:effectLst>
                  <a:glow rad="228600">
                    <a:srgbClr val="00FF00">
                      <a:alpha val="78000"/>
                    </a:srgbClr>
                  </a:glow>
                </a:effectLst>
              </a:rPr>
              <a:t>Tequfah </a:t>
            </a:r>
            <a:r>
              <a:rPr lang="en-US" sz="3200" dirty="0" smtClean="0">
                <a:effectLst/>
              </a:rPr>
              <a:t>– </a:t>
            </a:r>
            <a:r>
              <a:rPr lang="en-US" sz="3200" dirty="0" err="1" smtClean="0">
                <a:solidFill>
                  <a:srgbClr val="00B050"/>
                </a:solidFill>
                <a:effectLst/>
              </a:rPr>
              <a:t>Exo</a:t>
            </a:r>
            <a:r>
              <a:rPr lang="en-US" sz="3200" dirty="0" smtClean="0">
                <a:solidFill>
                  <a:srgbClr val="00B050"/>
                </a:solidFill>
                <a:effectLst/>
              </a:rPr>
              <a:t> 34:22, 1 Sam 1:20, 2 Chron 24:23, &amp; Ps 19:6!</a:t>
            </a:r>
          </a:p>
          <a:p>
            <a:r>
              <a:rPr lang="en-US" sz="3200" b="1" dirty="0" smtClean="0">
                <a:effectLst>
                  <a:glow rad="228600">
                    <a:schemeClr val="accent2">
                      <a:satMod val="175000"/>
                      <a:alpha val="90000"/>
                    </a:schemeClr>
                  </a:glow>
                </a:effectLst>
              </a:rPr>
              <a:t>WHERE</a:t>
            </a:r>
            <a:r>
              <a:rPr lang="en-US" sz="3200" b="1" dirty="0" smtClean="0">
                <a:effectLst/>
              </a:rPr>
              <a:t> IS THE INSTRUCTION TO REPLACE THE MAZZAROTH </a:t>
            </a:r>
            <a:br>
              <a:rPr lang="en-US" sz="3200" b="1" dirty="0" smtClean="0">
                <a:effectLst/>
              </a:rPr>
            </a:br>
            <a:r>
              <a:rPr lang="en-US" sz="3200" b="1" dirty="0" smtClean="0">
                <a:effectLst/>
              </a:rPr>
              <a:t>WITH THE MOON - </a:t>
            </a:r>
            <a:r>
              <a:rPr lang="en-US" sz="3200" b="1" u="sng" dirty="0" smtClean="0">
                <a:effectLst/>
              </a:rPr>
              <a:t>OF ANY PHASE</a:t>
            </a:r>
            <a:r>
              <a:rPr lang="en-US" sz="3200" b="1" dirty="0" smtClean="0">
                <a:effectLst/>
              </a:rPr>
              <a:t>???</a:t>
            </a:r>
            <a:endParaRPr lang="en-US" sz="3200" b="1" dirty="0">
              <a:effectLst/>
            </a:endParaRPr>
          </a:p>
        </p:txBody>
      </p:sp>
      <p:sp>
        <p:nvSpPr>
          <p:cNvPr id="4" name="Slide Number Placeholder 3"/>
          <p:cNvSpPr>
            <a:spLocks noGrp="1"/>
          </p:cNvSpPr>
          <p:nvPr>
            <p:ph type="sldNum" sz="quarter" idx="12"/>
          </p:nvPr>
        </p:nvSpPr>
        <p:spPr>
          <a:xfrm>
            <a:off x="8974285" y="6294004"/>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74</a:t>
            </a:fld>
            <a:endParaRPr lang="en-US" dirty="0">
              <a:solidFill>
                <a:schemeClr val="tx1"/>
              </a:solidFill>
            </a:endParaRPr>
          </a:p>
        </p:txBody>
      </p:sp>
      <p:sp>
        <p:nvSpPr>
          <p:cNvPr id="5" name="Rectangle 4"/>
          <p:cNvSpPr/>
          <p:nvPr/>
        </p:nvSpPr>
        <p:spPr>
          <a:xfrm>
            <a:off x="3548195" y="5742476"/>
            <a:ext cx="5107430" cy="822325"/>
          </a:xfrm>
          <a:prstGeom prst="rect">
            <a:avLst/>
          </a:prstGeom>
          <a:solidFill>
            <a:schemeClr val="accent4">
              <a:lumMod val="40000"/>
              <a:lumOff val="60000"/>
            </a:schemeClr>
          </a:solidFill>
          <a:ln w="57150">
            <a:solidFill>
              <a:srgbClr val="CC0099"/>
            </a:solidFill>
          </a:ln>
          <a:effectLst>
            <a:glow rad="228600">
              <a:schemeClr val="accent5">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5400" b="1" dirty="0" smtClean="0">
                <a:solidFill>
                  <a:srgbClr val="CC0099"/>
                </a:solidFill>
                <a:latin typeface="Cooper Black" panose="0208090404030B020404" pitchFamily="18" charset="0"/>
              </a:rPr>
              <a:t>WHERE??  </a:t>
            </a:r>
            <a:r>
              <a:rPr lang="en-US" sz="5400" b="1" dirty="0" smtClean="0">
                <a:solidFill>
                  <a:schemeClr val="tx1"/>
                </a:solidFill>
                <a:effectLst>
                  <a:glow rad="431800">
                    <a:srgbClr val="34E9FC"/>
                  </a:glow>
                </a:effectLst>
                <a:latin typeface="Cooper Black" panose="0208090404030B020404" pitchFamily="18" charset="0"/>
              </a:rPr>
              <a:t>? ?</a:t>
            </a:r>
            <a:endParaRPr lang="en-US" sz="5400" b="1" dirty="0">
              <a:solidFill>
                <a:schemeClr val="tx1"/>
              </a:solidFill>
              <a:effectLst>
                <a:glow rad="431800">
                  <a:srgbClr val="34E9FC"/>
                </a:glow>
              </a:effectLst>
              <a:latin typeface="Cooper Black" panose="0208090404030B020404" pitchFamily="18" charset="0"/>
            </a:endParaRPr>
          </a:p>
        </p:txBody>
      </p:sp>
      <p:sp>
        <p:nvSpPr>
          <p:cNvPr id="6" name="Rectangle 5"/>
          <p:cNvSpPr/>
          <p:nvPr/>
        </p:nvSpPr>
        <p:spPr>
          <a:xfrm>
            <a:off x="5160497" y="2236763"/>
            <a:ext cx="2787749" cy="3798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US" sz="2800" b="1" dirty="0">
                <a:solidFill>
                  <a:srgbClr val="FF0000"/>
                </a:solidFill>
                <a:effectLst>
                  <a:glow rad="228600">
                    <a:schemeClr val="accent4">
                      <a:satMod val="175000"/>
                      <a:alpha val="92000"/>
                    </a:schemeClr>
                  </a:glow>
                </a:effectLst>
              </a:rPr>
              <a:t>AND THE MOON?</a:t>
            </a:r>
          </a:p>
        </p:txBody>
      </p:sp>
    </p:spTree>
    <p:extLst>
      <p:ext uri="{BB962C8B-B14F-4D97-AF65-F5344CB8AC3E}">
        <p14:creationId xmlns:p14="http://schemas.microsoft.com/office/powerpoint/2010/main" val="2962993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par>
                          <p:cTn id="21" fill="hold">
                            <p:stCondLst>
                              <p:cond delay="2000"/>
                            </p:stCondLst>
                            <p:childTnLst>
                              <p:par>
                                <p:cTn id="22" presetID="2" presetClass="entr" presetSubtype="2" fill="hold" grpId="1" nodeType="afterEffect">
                                  <p:stCondLst>
                                    <p:cond delay="20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3000" fill="hold"/>
                                        <p:tgtEl>
                                          <p:spTgt spid="6"/>
                                        </p:tgtEl>
                                        <p:attrNameLst>
                                          <p:attrName>ppt_x</p:attrName>
                                        </p:attrNameLst>
                                      </p:cBhvr>
                                      <p:tavLst>
                                        <p:tav tm="0">
                                          <p:val>
                                            <p:strVal val="1+#ppt_w/2"/>
                                          </p:val>
                                        </p:tav>
                                        <p:tav tm="100000">
                                          <p:val>
                                            <p:strVal val="#ppt_x"/>
                                          </p:val>
                                        </p:tav>
                                      </p:tavLst>
                                    </p:anim>
                                    <p:anim calcmode="lin" valueType="num">
                                      <p:cBhvr additive="base">
                                        <p:cTn id="25" dur="3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Vertical)">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arn(inVertical)">
                                      <p:cBhvr>
                                        <p:cTn id="35" dur="1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3" dur="10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iterate type="lt">
                                    <p:tmPct val="0"/>
                                  </p:iterate>
                                  <p:childTnLst>
                                    <p:set>
                                      <p:cBhvr>
                                        <p:cTn id="47" dur="1" fill="hold">
                                          <p:stCondLst>
                                            <p:cond delay="0"/>
                                          </p:stCondLst>
                                        </p:cTn>
                                        <p:tgtEl>
                                          <p:spTgt spid="5"/>
                                        </p:tgtEl>
                                        <p:attrNameLst>
                                          <p:attrName>style.visibility</p:attrName>
                                        </p:attrNameLst>
                                      </p:cBhvr>
                                      <p:to>
                                        <p:strVal val="visible"/>
                                      </p:to>
                                    </p:set>
                                    <p:anim calcmode="lin" valueType="num">
                                      <p:cBhvr>
                                        <p:cTn id="48" dur="1000" fill="hold"/>
                                        <p:tgtEl>
                                          <p:spTgt spid="5"/>
                                        </p:tgtEl>
                                        <p:attrNameLst>
                                          <p:attrName>ppt_w</p:attrName>
                                        </p:attrNameLst>
                                      </p:cBhvr>
                                      <p:tavLst>
                                        <p:tav tm="0">
                                          <p:val>
                                            <p:fltVal val="0"/>
                                          </p:val>
                                        </p:tav>
                                        <p:tav tm="100000">
                                          <p:val>
                                            <p:strVal val="#ppt_w"/>
                                          </p:val>
                                        </p:tav>
                                      </p:tavLst>
                                    </p:anim>
                                    <p:anim calcmode="lin" valueType="num">
                                      <p:cBhvr>
                                        <p:cTn id="49" dur="1000" fill="hold"/>
                                        <p:tgtEl>
                                          <p:spTgt spid="5"/>
                                        </p:tgtEl>
                                        <p:attrNameLst>
                                          <p:attrName>ppt_h</p:attrName>
                                        </p:attrNameLst>
                                      </p:cBhvr>
                                      <p:tavLst>
                                        <p:tav tm="0">
                                          <p:val>
                                            <p:fltVal val="0"/>
                                          </p:val>
                                        </p:tav>
                                        <p:tav tm="100000">
                                          <p:val>
                                            <p:strVal val="#ppt_h"/>
                                          </p:val>
                                        </p:tav>
                                      </p:tavLst>
                                    </p:anim>
                                    <p:anim calcmode="lin" valueType="num">
                                      <p:cBhvr>
                                        <p:cTn id="50" dur="1000" fill="hold"/>
                                        <p:tgtEl>
                                          <p:spTgt spid="5"/>
                                        </p:tgtEl>
                                        <p:attrNameLst>
                                          <p:attrName>style.rotation</p:attrName>
                                        </p:attrNameLst>
                                      </p:cBhvr>
                                      <p:tavLst>
                                        <p:tav tm="0">
                                          <p:val>
                                            <p:fltVal val="90"/>
                                          </p:val>
                                        </p:tav>
                                        <p:tav tm="100000">
                                          <p:val>
                                            <p:fltVal val="0"/>
                                          </p:val>
                                        </p:tav>
                                      </p:tavLst>
                                    </p:anim>
                                    <p:animEffect transition="in" filter="fade">
                                      <p:cBhvr>
                                        <p:cTn id="51" dur="1000"/>
                                        <p:tgtEl>
                                          <p:spTgt spid="5"/>
                                        </p:tgtEl>
                                      </p:cBhvr>
                                    </p:animEffect>
                                  </p:childTnLst>
                                </p:cTn>
                              </p:par>
                              <p:par>
                                <p:cTn id="52" presetID="34" presetClass="emph" presetSubtype="0" repeatCount="4000" fill="hold" grpId="1" nodeType="withEffect">
                                  <p:stCondLst>
                                    <p:cond delay="0"/>
                                  </p:stCondLst>
                                  <p:iterate type="lt">
                                    <p:tmPct val="10000"/>
                                  </p:iterate>
                                  <p:childTnLst>
                                    <p:animMotion origin="layout" path="M 0 1.85185E-6 L 0 -0.07222 " pathEditMode="relative" rAng="0" ptsTypes="AA">
                                      <p:cBhvr>
                                        <p:cTn id="53" dur="250" accel="50000" decel="50000" autoRev="1" fill="hold">
                                          <p:stCondLst>
                                            <p:cond delay="0"/>
                                          </p:stCondLst>
                                        </p:cTn>
                                        <p:tgtEl>
                                          <p:spTgt spid="5"/>
                                        </p:tgtEl>
                                        <p:attrNameLst>
                                          <p:attrName>ppt_x</p:attrName>
                                          <p:attrName>ppt_y</p:attrName>
                                        </p:attrNameLst>
                                      </p:cBhvr>
                                      <p:rCtr x="0" y="-3611"/>
                                    </p:animMotion>
                                    <p:animRot by="1500000">
                                      <p:cBhvr>
                                        <p:cTn id="54" dur="125" fill="hold">
                                          <p:stCondLst>
                                            <p:cond delay="0"/>
                                          </p:stCondLst>
                                        </p:cTn>
                                        <p:tgtEl>
                                          <p:spTgt spid="5"/>
                                        </p:tgtEl>
                                        <p:attrNameLst>
                                          <p:attrName>r</p:attrName>
                                        </p:attrNameLst>
                                      </p:cBhvr>
                                    </p:animRot>
                                    <p:animRot by="-1500000">
                                      <p:cBhvr>
                                        <p:cTn id="55" dur="125" fill="hold">
                                          <p:stCondLst>
                                            <p:cond delay="125"/>
                                          </p:stCondLst>
                                        </p:cTn>
                                        <p:tgtEl>
                                          <p:spTgt spid="5"/>
                                        </p:tgtEl>
                                        <p:attrNameLst>
                                          <p:attrName>r</p:attrName>
                                        </p:attrNameLst>
                                      </p:cBhvr>
                                    </p:animRot>
                                    <p:animRot by="-1500000">
                                      <p:cBhvr>
                                        <p:cTn id="56" dur="125" fill="hold">
                                          <p:stCondLst>
                                            <p:cond delay="250"/>
                                          </p:stCondLst>
                                        </p:cTn>
                                        <p:tgtEl>
                                          <p:spTgt spid="5"/>
                                        </p:tgtEl>
                                        <p:attrNameLst>
                                          <p:attrName>r</p:attrName>
                                        </p:attrNameLst>
                                      </p:cBhvr>
                                    </p:animRot>
                                    <p:animRot by="1500000">
                                      <p:cBhvr>
                                        <p:cTn id="57"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pattFill prst="lgConfetti">
          <a:fgClr>
            <a:srgbClr val="CC9900"/>
          </a:fgClr>
          <a:bgClr>
            <a:schemeClr val="bg1"/>
          </a:bgClr>
        </a:patt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67544" y="182772"/>
            <a:ext cx="9005148" cy="825147"/>
          </a:xfrm>
          <a:gradFill>
            <a:gsLst>
              <a:gs pos="0">
                <a:srgbClr val="00FF00"/>
              </a:gs>
              <a:gs pos="83000">
                <a:schemeClr val="bg2">
                  <a:tint val="98000"/>
                  <a:satMod val="130000"/>
                  <a:shade val="90000"/>
                  <a:lumMod val="103000"/>
                </a:schemeClr>
              </a:gs>
              <a:gs pos="100000">
                <a:schemeClr val="bg2">
                  <a:shade val="63000"/>
                  <a:satMod val="120000"/>
                </a:schemeClr>
              </a:gs>
            </a:gsLst>
            <a:lin ang="600000" scaled="0"/>
          </a:gradFill>
          <a:ln w="38100">
            <a:solidFill>
              <a:schemeClr val="accent2">
                <a:lumMod val="60000"/>
                <a:lumOff val="40000"/>
              </a:schemeClr>
            </a:solidFill>
          </a:ln>
          <a:scene3d>
            <a:camera prst="orthographicFront"/>
            <a:lightRig rig="threePt" dir="t"/>
          </a:scene3d>
          <a:sp3d>
            <a:bevelT w="114300" prst="artDeco"/>
          </a:sp3d>
        </p:spPr>
        <p:txBody>
          <a:bodyPr>
            <a:normAutofit/>
            <a:sp3d extrusionH="57150">
              <a:bevelT w="38100" h="38100"/>
            </a:sp3d>
          </a:bodyPr>
          <a:lstStyle/>
          <a:p>
            <a:pPr algn="ctr"/>
            <a:r>
              <a:rPr lang="en-US" b="1" dirty="0" smtClean="0"/>
              <a:t>Man’s Designer Circuits  </a:t>
            </a:r>
            <a:r>
              <a:rPr lang="en-US" b="1" dirty="0" smtClean="0">
                <a:solidFill>
                  <a:srgbClr val="FF0000"/>
                </a:solidFill>
                <a:effectLst>
                  <a:outerShdw blurRad="38100" dist="38100" dir="2700000" algn="tl">
                    <a:srgbClr val="000000">
                      <a:alpha val="43137"/>
                    </a:srgbClr>
                  </a:outerShdw>
                </a:effectLst>
              </a:rPr>
              <a:t>(#5)</a:t>
            </a:r>
            <a:endParaRPr lang="en-US" b="1" dirty="0">
              <a:solidFill>
                <a:srgbClr val="FF0000"/>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408855" y="1230318"/>
            <a:ext cx="11350043" cy="5434885"/>
          </a:xfrm>
          <a:solidFill>
            <a:srgbClr val="FFD9D9"/>
          </a:solidFill>
          <a:ln w="57150">
            <a:solidFill>
              <a:srgbClr val="C00000"/>
            </a:solidFill>
          </a:ln>
          <a:scene3d>
            <a:camera prst="orthographicFront"/>
            <a:lightRig rig="threePt" dir="t"/>
          </a:scene3d>
          <a:sp3d>
            <a:bevelT/>
          </a:sp3d>
        </p:spPr>
        <p:txBody>
          <a:bodyPr lIns="182880" tIns="182880">
            <a:sp3d extrusionH="57150">
              <a:bevelT w="38100" h="38100"/>
            </a:sp3d>
          </a:bodyPr>
          <a:lstStyle/>
          <a:p>
            <a:pPr>
              <a:lnSpc>
                <a:spcPct val="100000"/>
              </a:lnSpc>
              <a:spcBef>
                <a:spcPts val="0"/>
              </a:spcBef>
              <a:spcAft>
                <a:spcPts val="1800"/>
              </a:spcAft>
            </a:pPr>
            <a:r>
              <a:rPr lang="en-US" dirty="0" smtClean="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We see within </a:t>
            </a:r>
            <a:r>
              <a:rPr lang="en-US" dirty="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the </a:t>
            </a:r>
            <a:r>
              <a:rPr lang="en-US" dirty="0" smtClean="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definitions, </a:t>
            </a:r>
            <a:r>
              <a:rPr lang="en-US" u="heavy" dirty="0" smtClean="0">
                <a:solidFill>
                  <a:srgbClr val="008080"/>
                </a:solidFill>
                <a:uFill>
                  <a:solidFill>
                    <a:srgbClr val="FF00FF"/>
                  </a:solidFill>
                </a:uFill>
                <a:latin typeface="Comic Sans MS" panose="030F0702030302020204" pitchFamily="66" charset="0"/>
                <a:ea typeface="Times New Roman" panose="02020603050405020304" pitchFamily="18" charset="0"/>
                <a:cs typeface="Times New Roman" panose="02020603050405020304" pitchFamily="18" charset="0"/>
              </a:rPr>
              <a:t>man’s re-designing and formation of a </a:t>
            </a:r>
            <a:r>
              <a:rPr lang="en-US" u="heavy" dirty="0">
                <a:solidFill>
                  <a:srgbClr val="008080"/>
                </a:solidFill>
                <a:uFill>
                  <a:solidFill>
                    <a:srgbClr val="FF00FF"/>
                  </a:solidFill>
                </a:uFill>
                <a:latin typeface="Comic Sans MS" panose="030F0702030302020204" pitchFamily="66" charset="0"/>
                <a:ea typeface="Times New Roman" panose="02020603050405020304" pitchFamily="18" charset="0"/>
                <a:cs typeface="Times New Roman" panose="02020603050405020304" pitchFamily="18" charset="0"/>
              </a:rPr>
              <a:t>different set of boundaries</a:t>
            </a:r>
            <a:r>
              <a:rPr lang="en-US" dirty="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 </a:t>
            </a:r>
            <a:r>
              <a:rPr lang="en-US"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(rules)</a:t>
            </a:r>
            <a:r>
              <a:rPr lang="en-US"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a:t>
            </a:r>
            <a:r>
              <a:rPr lang="en-US" u="heavy" dirty="0">
                <a:solidFill>
                  <a:srgbClr val="008080"/>
                </a:solidFill>
                <a:uFill>
                  <a:solidFill>
                    <a:srgbClr val="FF00FF"/>
                  </a:solidFill>
                </a:uFill>
                <a:latin typeface="Comic Sans MS" panose="030F0702030302020204" pitchFamily="66" charset="0"/>
                <a:ea typeface="Times New Roman" panose="02020603050405020304" pitchFamily="18" charset="0"/>
                <a:cs typeface="Times New Roman" panose="02020603050405020304" pitchFamily="18" charset="0"/>
              </a:rPr>
              <a:t>for determining a </a:t>
            </a:r>
            <a:r>
              <a:rPr lang="en-US" u="heavy" dirty="0" smtClean="0">
                <a:solidFill>
                  <a:srgbClr val="008080"/>
                </a:solidFill>
                <a:uFill>
                  <a:solidFill>
                    <a:srgbClr val="FF00FF"/>
                  </a:solidFill>
                </a:uFill>
                <a:latin typeface="Comic Sans MS" panose="030F0702030302020204" pitchFamily="66" charset="0"/>
                <a:ea typeface="Times New Roman" panose="02020603050405020304" pitchFamily="18" charset="0"/>
                <a:cs typeface="Times New Roman" panose="02020603050405020304" pitchFamily="18" charset="0"/>
              </a:rPr>
              <a:t>lunation</a:t>
            </a:r>
            <a:r>
              <a:rPr lang="en-US" dirty="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a:t>
            </a:r>
            <a:r>
              <a:rPr lang="en-US" dirty="0" smtClean="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 </a:t>
            </a:r>
          </a:p>
          <a:p>
            <a:pPr marR="0">
              <a:lnSpc>
                <a:spcPct val="100000"/>
              </a:lnSpc>
              <a:spcBef>
                <a:spcPts val="0"/>
              </a:spcBef>
              <a:spcAft>
                <a:spcPts val="1800"/>
              </a:spcAft>
            </a:pPr>
            <a:endParaRPr lang="en-US" dirty="0" smtClean="0">
              <a:solidFill>
                <a:srgbClr val="008080"/>
              </a:solidFill>
              <a:latin typeface="Comic Sans MS" panose="030F0702030302020204" pitchFamily="66" charset="0"/>
              <a:ea typeface="Times New Roman" panose="02020603050405020304" pitchFamily="18" charset="0"/>
              <a:cs typeface="Times New Roman" panose="02020603050405020304" pitchFamily="18" charset="0"/>
            </a:endParaRPr>
          </a:p>
          <a:p>
            <a:pPr marR="0">
              <a:lnSpc>
                <a:spcPct val="100000"/>
              </a:lnSpc>
              <a:spcBef>
                <a:spcPts val="0"/>
              </a:spcBef>
              <a:spcAft>
                <a:spcPts val="1800"/>
              </a:spcAft>
            </a:pPr>
            <a:endParaRPr lang="en-US" dirty="0" smtClean="0">
              <a:solidFill>
                <a:srgbClr val="008080"/>
              </a:solidFill>
              <a:latin typeface="Comic Sans MS" panose="030F0702030302020204" pitchFamily="66" charset="0"/>
              <a:ea typeface="Times New Roman" panose="02020603050405020304" pitchFamily="18" charset="0"/>
              <a:cs typeface="Times New Roman" panose="02020603050405020304" pitchFamily="18" charset="0"/>
            </a:endParaRPr>
          </a:p>
          <a:p>
            <a:pPr marR="0">
              <a:lnSpc>
                <a:spcPct val="100000"/>
              </a:lnSpc>
              <a:spcBef>
                <a:spcPts val="0"/>
              </a:spcBef>
              <a:spcAft>
                <a:spcPts val="1800"/>
              </a:spcAft>
            </a:pPr>
            <a:r>
              <a:rPr lang="en-US" dirty="0" smtClean="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That way the </a:t>
            </a:r>
            <a:r>
              <a:rPr lang="en-US" dirty="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time factor can be </a:t>
            </a:r>
            <a:r>
              <a:rPr lang="en-US" b="1" dirty="0" smtClean="0">
                <a:latin typeface="Comic Sans MS" panose="030F0702030302020204" pitchFamily="66" charset="0"/>
                <a:ea typeface="Times New Roman" panose="02020603050405020304" pitchFamily="18" charset="0"/>
                <a:cs typeface="Times New Roman" panose="02020603050405020304" pitchFamily="18" charset="0"/>
              </a:rPr>
              <a:t>MANIPULATED</a:t>
            </a:r>
            <a:r>
              <a:rPr lang="en-US" dirty="0" smtClean="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 </a:t>
            </a:r>
            <a:r>
              <a:rPr lang="en-US" dirty="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to appear</a:t>
            </a:r>
            <a:r>
              <a:rPr lang="en-US"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a:t>
            </a:r>
            <a:r>
              <a:rPr lang="en-US" b="1" u="sng" dirty="0">
                <a:solidFill>
                  <a:srgbClr val="FF0000"/>
                </a:solidFill>
                <a:uFill>
                  <a:solidFill>
                    <a:srgbClr val="0D0D0D"/>
                  </a:solidFill>
                </a:uFill>
                <a:latin typeface="Comic Sans MS" panose="030F0702030302020204" pitchFamily="66" charset="0"/>
                <a:ea typeface="Times New Roman" panose="02020603050405020304" pitchFamily="18" charset="0"/>
                <a:cs typeface="Times New Roman" panose="02020603050405020304" pitchFamily="18" charset="0"/>
              </a:rPr>
              <a:t>AS NEAR</a:t>
            </a:r>
            <a:r>
              <a:rPr lang="en-US" u="sng" dirty="0">
                <a:solidFill>
                  <a:srgbClr val="FF0000"/>
                </a:solidFill>
                <a:uFill>
                  <a:solidFill>
                    <a:srgbClr val="0D0D0D"/>
                  </a:solidFill>
                </a:uFill>
                <a:latin typeface="Comic Sans MS" panose="030F0702030302020204" pitchFamily="66" charset="0"/>
                <a:ea typeface="Times New Roman" panose="02020603050405020304" pitchFamily="18" charset="0"/>
                <a:cs typeface="Times New Roman" panose="02020603050405020304" pitchFamily="18" charset="0"/>
              </a:rPr>
              <a:t> </a:t>
            </a:r>
            <a:r>
              <a:rPr lang="en-US" b="1" u="sng" dirty="0">
                <a:solidFill>
                  <a:srgbClr val="FF0000"/>
                </a:solidFill>
                <a:uFill>
                  <a:solidFill>
                    <a:srgbClr val="0D0D0D"/>
                  </a:solidFill>
                </a:uFill>
                <a:latin typeface="Comic Sans MS" panose="030F0702030302020204" pitchFamily="66" charset="0"/>
                <a:ea typeface="Times New Roman" panose="02020603050405020304" pitchFamily="18" charset="0"/>
                <a:cs typeface="Times New Roman" panose="02020603050405020304" pitchFamily="18" charset="0"/>
              </a:rPr>
              <a:t>AS</a:t>
            </a:r>
            <a:r>
              <a:rPr lang="en-US" u="sng" dirty="0">
                <a:solidFill>
                  <a:srgbClr val="FF0000"/>
                </a:solidFill>
                <a:uFill>
                  <a:solidFill>
                    <a:srgbClr val="0D0D0D"/>
                  </a:solidFill>
                </a:uFill>
                <a:latin typeface="Comic Sans MS" panose="030F0702030302020204" pitchFamily="66" charset="0"/>
                <a:ea typeface="Times New Roman" panose="02020603050405020304" pitchFamily="18" charset="0"/>
                <a:cs typeface="Times New Roman" panose="02020603050405020304" pitchFamily="18" charset="0"/>
              </a:rPr>
              <a:t> </a:t>
            </a:r>
            <a:r>
              <a:rPr lang="en-US" b="1" u="sng" dirty="0">
                <a:solidFill>
                  <a:srgbClr val="FF0000"/>
                </a:solidFill>
                <a:uFill>
                  <a:solidFill>
                    <a:srgbClr val="0D0D0D"/>
                  </a:solidFill>
                </a:uFill>
                <a:latin typeface="Comic Sans MS" panose="030F0702030302020204" pitchFamily="66" charset="0"/>
                <a:ea typeface="Times New Roman" panose="02020603050405020304" pitchFamily="18" charset="0"/>
                <a:cs typeface="Times New Roman" panose="02020603050405020304" pitchFamily="18" charset="0"/>
              </a:rPr>
              <a:t>POSSIBLE TO</a:t>
            </a:r>
            <a:r>
              <a:rPr lang="en-US"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a:t>
            </a:r>
            <a:r>
              <a:rPr lang="en-US" b="1" dirty="0">
                <a:solidFill>
                  <a:srgbClr val="0000FF"/>
                </a:solidFill>
                <a:latin typeface="Comic Sans MS" panose="030F0702030302020204" pitchFamily="66" charset="0"/>
                <a:ea typeface="Times New Roman" panose="02020603050405020304" pitchFamily="18" charset="0"/>
                <a:cs typeface="Times New Roman" panose="02020603050405020304" pitchFamily="18" charset="0"/>
              </a:rPr>
              <a:t>Yahuah’s</a:t>
            </a:r>
            <a:r>
              <a:rPr lang="en-US" dirty="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 </a:t>
            </a:r>
            <a:r>
              <a:rPr lang="en-US" dirty="0" smtClean="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30 days/month design </a:t>
            </a:r>
            <a:r>
              <a:rPr lang="en-US" dirty="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for determining time. </a:t>
            </a:r>
            <a:endParaRPr lang="en-US" dirty="0" smtClean="0">
              <a:solidFill>
                <a:srgbClr val="008080"/>
              </a:solidFill>
              <a:latin typeface="Comic Sans MS" panose="030F0702030302020204" pitchFamily="66" charset="0"/>
              <a:ea typeface="Times New Roman" panose="02020603050405020304" pitchFamily="18" charset="0"/>
              <a:cs typeface="Times New Roman" panose="02020603050405020304" pitchFamily="18" charset="0"/>
            </a:endParaRPr>
          </a:p>
          <a:p>
            <a:pPr marR="0">
              <a:lnSpc>
                <a:spcPct val="100000"/>
              </a:lnSpc>
              <a:spcBef>
                <a:spcPts val="0"/>
              </a:spcBef>
              <a:spcAft>
                <a:spcPts val="1800"/>
              </a:spcAft>
            </a:pPr>
            <a:r>
              <a:rPr lang="en-US" dirty="0" smtClean="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This </a:t>
            </a:r>
            <a:r>
              <a:rPr lang="en-US"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type of manipulation </a:t>
            </a:r>
            <a:r>
              <a:rPr lang="en-US" dirty="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is identical to when the Dragon </a:t>
            </a:r>
            <a:r>
              <a:rPr lang="en-US" dirty="0" smtClean="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told Eve </a:t>
            </a:r>
            <a:r>
              <a:rPr lang="en-US" dirty="0">
                <a:solidFill>
                  <a:srgbClr val="008080"/>
                </a:solidFill>
                <a:latin typeface="Comic Sans MS" panose="030F0702030302020204" pitchFamily="66" charset="0"/>
                <a:ea typeface="Times New Roman" panose="02020603050405020304" pitchFamily="18" charset="0"/>
                <a:cs typeface="Times New Roman" panose="02020603050405020304" pitchFamily="18" charset="0"/>
              </a:rPr>
              <a:t>– </a:t>
            </a:r>
            <a:r>
              <a:rPr lang="en-US"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”…You </a:t>
            </a:r>
            <a:r>
              <a:rPr lang="en-US"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shall certainly not die” </a:t>
            </a:r>
            <a:r>
              <a:rPr lang="en-US" b="1" i="1" dirty="0" smtClean="0">
                <a:ln>
                  <a:solidFill>
                    <a:sysClr val="windowText" lastClr="000000"/>
                  </a:solidFill>
                </a:ln>
                <a:solidFill>
                  <a:srgbClr val="FF0000"/>
                </a:solidFill>
                <a:effectLst>
                  <a:glow rad="228600">
                    <a:srgbClr val="7030A0">
                      <a:alpha val="82000"/>
                    </a:srgbClr>
                  </a:glow>
                </a:effectLst>
                <a:latin typeface="Arial Black" pitchFamily="34" charset="0"/>
                <a:ea typeface="Times New Roman" panose="02020603050405020304" pitchFamily="18" charset="0"/>
                <a:cs typeface="Times New Roman" panose="02020603050405020304" pitchFamily="18" charset="0"/>
              </a:rPr>
              <a:t>BUT… </a:t>
            </a:r>
            <a:r>
              <a:rPr lang="en-US" dirty="0" smtClean="0">
                <a:latin typeface="Comic Sans MS" panose="030F0702030302020204" pitchFamily="66" charset="0"/>
                <a:ea typeface="Times New Roman" panose="02020603050405020304" pitchFamily="18" charset="0"/>
                <a:cs typeface="Times New Roman" panose="02020603050405020304" pitchFamily="18" charset="0"/>
              </a:rPr>
              <a:t>(</a:t>
            </a:r>
            <a:r>
              <a:rPr lang="en-US" sz="2400" dirty="0">
                <a:latin typeface="Comic Sans MS" panose="030F0702030302020204" pitchFamily="66" charset="0"/>
                <a:ea typeface="Calibri" panose="020F0502020204030204" pitchFamily="34" charset="0"/>
                <a:cs typeface="Georgia" panose="02040502050405020303" pitchFamily="18" charset="0"/>
              </a:rPr>
              <a:t>Gen 3:4</a:t>
            </a:r>
            <a:r>
              <a:rPr lang="en-US" sz="2400" dirty="0" smtClean="0">
                <a:latin typeface="Comic Sans MS" panose="030F0702030302020204" pitchFamily="66" charset="0"/>
                <a:ea typeface="Calibri" panose="020F0502020204030204" pitchFamily="34" charset="0"/>
                <a:cs typeface="Georgia" panose="02040502050405020303" pitchFamily="18" charset="0"/>
              </a:rPr>
              <a:t>).</a:t>
            </a:r>
            <a:endParaRPr lang="en-US"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a:xfrm>
            <a:off x="8963894" y="6231658"/>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75</a:t>
            </a:fld>
            <a:endParaRPr lang="en-US" dirty="0">
              <a:solidFill>
                <a:schemeClr val="tx1"/>
              </a:solidFill>
            </a:endParaRPr>
          </a:p>
        </p:txBody>
      </p:sp>
      <p:sp>
        <p:nvSpPr>
          <p:cNvPr id="3" name="Rectangle 2"/>
          <p:cNvSpPr/>
          <p:nvPr/>
        </p:nvSpPr>
        <p:spPr>
          <a:xfrm>
            <a:off x="627027" y="2827297"/>
            <a:ext cx="10913697" cy="1171979"/>
          </a:xfrm>
          <a:prstGeom prst="rect">
            <a:avLst/>
          </a:prstGeom>
          <a:gradFill>
            <a:gsLst>
              <a:gs pos="57000">
                <a:srgbClr val="00FF00"/>
              </a:gs>
              <a:gs pos="61000">
                <a:schemeClr val="accent1">
                  <a:lumMod val="45000"/>
                  <a:lumOff val="55000"/>
                </a:schemeClr>
              </a:gs>
              <a:gs pos="100000">
                <a:schemeClr val="accent1">
                  <a:lumMod val="45000"/>
                  <a:lumOff val="55000"/>
                </a:schemeClr>
              </a:gs>
              <a:gs pos="28000">
                <a:schemeClr val="accent1">
                  <a:lumMod val="30000"/>
                  <a:lumOff val="70000"/>
                </a:schemeClr>
              </a:gs>
            </a:gsLst>
            <a:lin ang="4800000" scaled="0"/>
          </a:gradFill>
          <a:ln w="28575">
            <a:solidFill>
              <a:srgbClr val="CC00FF"/>
            </a:solidFill>
          </a:ln>
          <a:effectLst>
            <a:glow rad="228600">
              <a:schemeClr val="accent6">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dirty="0" smtClean="0">
                <a:solidFill>
                  <a:schemeClr val="tx1"/>
                </a:solidFill>
              </a:rPr>
              <a:t>Man’s new design includes points – </a:t>
            </a:r>
          </a:p>
          <a:p>
            <a:pPr algn="ctr"/>
            <a:r>
              <a:rPr lang="en-US" sz="3600" b="1" dirty="0" smtClean="0">
                <a:solidFill>
                  <a:srgbClr val="C00000"/>
                </a:solidFill>
                <a:effectLst>
                  <a:glow rad="228600">
                    <a:schemeClr val="accent4">
                      <a:satMod val="175000"/>
                      <a:alpha val="91000"/>
                    </a:schemeClr>
                  </a:glow>
                </a:effectLst>
              </a:rPr>
              <a:t>BEYOND</a:t>
            </a:r>
            <a:r>
              <a:rPr lang="en-US" sz="3600" b="1" dirty="0" smtClean="0">
                <a:solidFill>
                  <a:srgbClr val="C00000"/>
                </a:solidFill>
              </a:rPr>
              <a:t> A COMPLETED 360 DEGREE LUNATION CIRCUIT! </a:t>
            </a:r>
            <a:endParaRPr lang="en-US" sz="3600" b="1" dirty="0">
              <a:solidFill>
                <a:srgbClr val="C00000"/>
              </a:solidFill>
            </a:endParaRPr>
          </a:p>
        </p:txBody>
      </p:sp>
    </p:spTree>
    <p:extLst>
      <p:ext uri="{BB962C8B-B14F-4D97-AF65-F5344CB8AC3E}">
        <p14:creationId xmlns:p14="http://schemas.microsoft.com/office/powerpoint/2010/main" val="6377882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style.rotation</p:attrName>
                                        </p:attrNameLst>
                                      </p:cBhvr>
                                      <p:tavLst>
                                        <p:tav tm="0">
                                          <p:val>
                                            <p:fltVal val="90"/>
                                          </p:val>
                                        </p:tav>
                                        <p:tav tm="100000">
                                          <p:val>
                                            <p:fltVal val="0"/>
                                          </p:val>
                                        </p:tav>
                                      </p:tavLst>
                                    </p:anim>
                                    <p:animEffect transition="in" filter="fade">
                                      <p:cBhvr>
                                        <p:cTn id="10" dur="3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bg>
      <p:bgPr>
        <a:pattFill prst="dkUpDiag">
          <a:fgClr>
            <a:schemeClr val="bg2">
              <a:lumMod val="10000"/>
            </a:schemeClr>
          </a:fgClr>
          <a:bgClr>
            <a:schemeClr val="bg1"/>
          </a:bgClr>
        </a:patt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63182" y="41564"/>
            <a:ext cx="9303777" cy="697752"/>
          </a:xfr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38100">
            <a:solidFill>
              <a:srgbClr val="CC9900"/>
            </a:solidFill>
          </a:ln>
          <a:effectLst>
            <a:glow rad="228600">
              <a:schemeClr val="accent6">
                <a:satMod val="175000"/>
                <a:alpha val="84000"/>
              </a:schemeClr>
            </a:glow>
          </a:effectLst>
          <a:scene3d>
            <a:camera prst="orthographicFront"/>
            <a:lightRig rig="threePt" dir="t"/>
          </a:scene3d>
          <a:sp3d>
            <a:bevelT w="114300" prst="artDeco"/>
          </a:sp3d>
        </p:spPr>
        <p:txBody>
          <a:bodyPr>
            <a:normAutofit fontScale="90000"/>
            <a:sp3d extrusionH="57150">
              <a:bevelT w="38100" h="38100"/>
            </a:sp3d>
          </a:bodyPr>
          <a:lstStyle/>
          <a:p>
            <a:pPr algn="ctr"/>
            <a:r>
              <a:rPr lang="en-US" b="1" dirty="0" smtClean="0"/>
              <a:t>Man’s Designer </a:t>
            </a:r>
            <a:r>
              <a:rPr lang="en-US" b="1" dirty="0"/>
              <a:t>C</a:t>
            </a:r>
            <a:r>
              <a:rPr lang="en-US" b="1" dirty="0" smtClean="0"/>
              <a:t>ircuit Quotes  </a:t>
            </a:r>
            <a:r>
              <a:rPr lang="en-US" b="1" dirty="0" smtClean="0">
                <a:solidFill>
                  <a:srgbClr val="FF0000"/>
                </a:solidFill>
                <a:effectLst>
                  <a:outerShdw blurRad="38100" dist="38100" dir="2700000" algn="tl">
                    <a:srgbClr val="000000">
                      <a:alpha val="43137"/>
                    </a:srgbClr>
                  </a:outerShdw>
                </a:effectLst>
              </a:rPr>
              <a:t>(#6)</a:t>
            </a:r>
            <a:endParaRPr lang="en-US" b="1" dirty="0">
              <a:solidFill>
                <a:srgbClr val="FF0000"/>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309093" y="834819"/>
            <a:ext cx="11603865" cy="5898492"/>
          </a:xfrm>
          <a:solidFill>
            <a:srgbClr val="ECF5E7"/>
          </a:solidFill>
          <a:ln w="57150">
            <a:solidFill>
              <a:srgbClr val="C00000"/>
            </a:solidFill>
          </a:ln>
          <a:scene3d>
            <a:camera prst="orthographicFront"/>
            <a:lightRig rig="threePt" dir="t"/>
          </a:scene3d>
          <a:sp3d>
            <a:bevelT w="114300" prst="artDeco"/>
          </a:sp3d>
        </p:spPr>
        <p:txBody>
          <a:bodyPr lIns="182880" tIns="91440">
            <a:sp3d extrusionH="57150">
              <a:bevelT w="38100" h="38100"/>
            </a:sp3d>
          </a:bodyPr>
          <a:lstStyle/>
          <a:p>
            <a:pPr marL="0" indent="0">
              <a:spcBef>
                <a:spcPts val="0"/>
              </a:spcBef>
              <a:spcAft>
                <a:spcPts val="1200"/>
              </a:spcAft>
              <a:buNone/>
            </a:pPr>
            <a:r>
              <a:rPr lang="en-US" b="1" dirty="0" smtClean="0">
                <a:solidFill>
                  <a:srgbClr val="C00000"/>
                </a:solidFill>
              </a:rPr>
              <a:t>Synodic Month </a:t>
            </a:r>
            <a:r>
              <a:rPr lang="en-US" dirty="0" smtClean="0">
                <a:solidFill>
                  <a:srgbClr val="C00000"/>
                </a:solidFill>
              </a:rPr>
              <a:t>continued –</a:t>
            </a:r>
          </a:p>
          <a:p>
            <a:pPr>
              <a:spcBef>
                <a:spcPts val="0"/>
              </a:spcBef>
              <a:spcAft>
                <a:spcPts val="1200"/>
              </a:spcAft>
              <a:buClr>
                <a:srgbClr val="C00000"/>
              </a:buClr>
            </a:pPr>
            <a:r>
              <a:rPr lang="en-US" dirty="0">
                <a:latin typeface="Times New Roman" panose="02020603050405020304" pitchFamily="18" charset="0"/>
                <a:ea typeface="Times New Roman" panose="02020603050405020304" pitchFamily="18" charset="0"/>
              </a:rPr>
              <a:t>Since the </a:t>
            </a:r>
            <a:r>
              <a:rPr lang="en-US" dirty="0">
                <a:effectLst>
                  <a:glow rad="101600">
                    <a:schemeClr val="accent2">
                      <a:satMod val="175000"/>
                      <a:alpha val="40000"/>
                    </a:schemeClr>
                  </a:glow>
                </a:effectLst>
                <a:latin typeface="Times New Roman" panose="02020603050405020304" pitchFamily="18" charset="0"/>
                <a:ea typeface="Times New Roman" panose="02020603050405020304" pitchFamily="18" charset="0"/>
              </a:rPr>
              <a:t>Earth's orbit around the Sun is elliptical </a:t>
            </a:r>
            <a:r>
              <a:rPr lang="en-US" dirty="0">
                <a:latin typeface="Times New Roman" panose="02020603050405020304" pitchFamily="18" charset="0"/>
                <a:ea typeface="Times New Roman" panose="02020603050405020304" pitchFamily="18" charset="0"/>
              </a:rPr>
              <a:t>and not circular, </a:t>
            </a:r>
            <a:r>
              <a:rPr lang="en-US" dirty="0" smtClean="0">
                <a:latin typeface="Times New Roman" panose="02020603050405020304" pitchFamily="18" charset="0"/>
                <a:ea typeface="Times New Roman" panose="02020603050405020304" pitchFamily="18" charset="0"/>
              </a:rPr>
              <a:t>the  </a:t>
            </a:r>
            <a:r>
              <a:rPr lang="en-US" dirty="0">
                <a:latin typeface="Times New Roman" panose="02020603050405020304" pitchFamily="18" charset="0"/>
                <a:ea typeface="Times New Roman" panose="02020603050405020304" pitchFamily="18" charset="0"/>
              </a:rPr>
              <a:t>angular rate of </a:t>
            </a:r>
            <a:r>
              <a:rPr lang="en-US" dirty="0">
                <a:effectLst>
                  <a:glow rad="101600">
                    <a:schemeClr val="accent2">
                      <a:satMod val="175000"/>
                      <a:alpha val="40000"/>
                    </a:schemeClr>
                  </a:glow>
                </a:effectLst>
                <a:latin typeface="Times New Roman" panose="02020603050405020304" pitchFamily="18" charset="0"/>
                <a:ea typeface="Times New Roman" panose="02020603050405020304" pitchFamily="18" charset="0"/>
              </a:rPr>
              <a:t>Earth's progression around the Sun </a:t>
            </a:r>
            <a:r>
              <a:rPr lang="en-US" dirty="0">
                <a:latin typeface="Times New Roman" panose="02020603050405020304" pitchFamily="18" charset="0"/>
                <a:ea typeface="Times New Roman" panose="02020603050405020304" pitchFamily="18" charset="0"/>
              </a:rPr>
              <a:t>varies during the </a:t>
            </a:r>
            <a:r>
              <a:rPr lang="en-US" dirty="0" smtClean="0">
                <a:latin typeface="Times New Roman" panose="02020603050405020304" pitchFamily="18" charset="0"/>
                <a:ea typeface="Times New Roman" panose="02020603050405020304" pitchFamily="18" charset="0"/>
              </a:rPr>
              <a:t>      year</a:t>
            </a:r>
            <a:r>
              <a:rPr lang="en-US" dirty="0">
                <a:latin typeface="Times New Roman" panose="02020603050405020304" pitchFamily="18" charset="0"/>
                <a:ea typeface="Times New Roman" panose="02020603050405020304" pitchFamily="18" charset="0"/>
              </a:rPr>
              <a:t>. The angular rate is faster nearer </a:t>
            </a:r>
            <a:r>
              <a:rPr lang="en-US"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tooltip="Periapsis"/>
              </a:rPr>
              <a:t>periapsis</a:t>
            </a:r>
            <a:r>
              <a:rPr lang="en-US" dirty="0">
                <a:latin typeface="Times New Roman" panose="02020603050405020304" pitchFamily="18" charset="0"/>
                <a:ea typeface="Times New Roman" panose="02020603050405020304" pitchFamily="18" charset="0"/>
              </a:rPr>
              <a:t> and slower near </a:t>
            </a:r>
            <a:r>
              <a:rPr lang="en-US" u="sng"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tooltip="Apoapsis"/>
              </a:rPr>
              <a:t>apoapsis</a:t>
            </a:r>
            <a:r>
              <a:rPr lang="en-US" dirty="0">
                <a:latin typeface="Times New Roman" panose="02020603050405020304" pitchFamily="18" charset="0"/>
                <a:ea typeface="Times New Roman" panose="02020603050405020304" pitchFamily="18" charset="0"/>
              </a:rPr>
              <a:t>. </a:t>
            </a:r>
            <a:br>
              <a:rPr lang="en-US" dirty="0">
                <a:latin typeface="Times New Roman" panose="02020603050405020304" pitchFamily="18" charset="0"/>
                <a:ea typeface="Times New Roman" panose="02020603050405020304" pitchFamily="18" charset="0"/>
              </a:rPr>
            </a:br>
            <a:r>
              <a:rPr lang="en-US" dirty="0">
                <a:latin typeface="Times New Roman" panose="02020603050405020304" pitchFamily="18" charset="0"/>
                <a:ea typeface="Times New Roman" panose="02020603050405020304" pitchFamily="18" charset="0"/>
              </a:rPr>
              <a:t>The same is so for the Moon's orbit around the Earth. Because of </a:t>
            </a:r>
            <a:r>
              <a:rPr lang="en-US" dirty="0" smtClean="0">
                <a:latin typeface="Times New Roman" panose="02020603050405020304" pitchFamily="18" charset="0"/>
                <a:ea typeface="Times New Roman" panose="02020603050405020304" pitchFamily="18" charset="0"/>
              </a:rPr>
              <a:t>       these </a:t>
            </a:r>
            <a:r>
              <a:rPr lang="en-US" dirty="0">
                <a:latin typeface="Times New Roman" panose="02020603050405020304" pitchFamily="18" charset="0"/>
                <a:ea typeface="Times New Roman" panose="02020603050405020304" pitchFamily="18" charset="0"/>
              </a:rPr>
              <a:t>variations in angular rate, the actual time between </a:t>
            </a:r>
            <a:r>
              <a:rPr lang="en-US" u="sng"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4" tooltip="Lunation"/>
              </a:rPr>
              <a:t>lunations</a:t>
            </a:r>
            <a:r>
              <a:rPr lang="en-US" dirty="0">
                <a:latin typeface="Times New Roman" panose="02020603050405020304" pitchFamily="18" charset="0"/>
                <a:ea typeface="Times New Roman" panose="02020603050405020304" pitchFamily="18" charset="0"/>
              </a:rPr>
              <a:t> may </a:t>
            </a:r>
            <a:r>
              <a:rPr lang="en-US" dirty="0" smtClean="0">
                <a:latin typeface="Times New Roman" panose="02020603050405020304" pitchFamily="18" charset="0"/>
                <a:ea typeface="Times New Roman" panose="02020603050405020304" pitchFamily="18" charset="0"/>
              </a:rPr>
              <a:t>       range </a:t>
            </a:r>
            <a:r>
              <a:rPr lang="en-US" dirty="0">
                <a:latin typeface="Times New Roman" panose="02020603050405020304" pitchFamily="18" charset="0"/>
                <a:ea typeface="Times New Roman" panose="02020603050405020304" pitchFamily="18" charset="0"/>
              </a:rPr>
              <a:t>from about </a:t>
            </a:r>
            <a:r>
              <a:rPr lang="en-US" dirty="0">
                <a:solidFill>
                  <a:srgbClr val="FF0000"/>
                </a:solidFill>
                <a:latin typeface="Times New Roman" panose="02020603050405020304" pitchFamily="18" charset="0"/>
                <a:ea typeface="Times New Roman" panose="02020603050405020304" pitchFamily="18" charset="0"/>
              </a:rPr>
              <a:t>29.18 to about 29.93 days. </a:t>
            </a:r>
            <a:r>
              <a:rPr lang="en-US" dirty="0">
                <a:latin typeface="Times New Roman" panose="02020603050405020304" pitchFamily="18" charset="0"/>
                <a:ea typeface="Times New Roman" panose="02020603050405020304" pitchFamily="18" charset="0"/>
              </a:rPr>
              <a:t>The long-term average </a:t>
            </a:r>
            <a:r>
              <a:rPr lang="en-US" dirty="0" smtClean="0">
                <a:latin typeface="Times New Roman" panose="02020603050405020304" pitchFamily="18" charset="0"/>
                <a:ea typeface="Times New Roman" panose="02020603050405020304" pitchFamily="18" charset="0"/>
              </a:rPr>
              <a:t>           duration </a:t>
            </a:r>
            <a:r>
              <a:rPr lang="en-US" dirty="0">
                <a:latin typeface="Times New Roman" panose="02020603050405020304" pitchFamily="18" charset="0"/>
                <a:ea typeface="Times New Roman" panose="02020603050405020304" pitchFamily="18" charset="0"/>
              </a:rPr>
              <a:t>is 29.530587981 days (29 d 12 h 44 min 2.8016 s</a:t>
            </a:r>
            <a:r>
              <a:rPr lang="en-US" dirty="0" smtClean="0">
                <a:latin typeface="Times New Roman" panose="02020603050405020304" pitchFamily="18" charset="0"/>
                <a:ea typeface="Times New Roman" panose="02020603050405020304" pitchFamily="18" charset="0"/>
              </a:rPr>
              <a:t>). </a:t>
            </a:r>
            <a:r>
              <a:rPr lang="en-US" sz="2400" baseline="30000" dirty="0" smtClean="0">
                <a:latin typeface="Times New Roman" panose="02020603050405020304" pitchFamily="18" charset="0"/>
                <a:ea typeface="Times New Roman" panose="02020603050405020304" pitchFamily="18" charset="0"/>
              </a:rPr>
              <a:t>[</a:t>
            </a:r>
            <a:r>
              <a:rPr lang="en-US" sz="2400" i="1" u="sng" baseline="30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5" tooltip="Wikipedia:Citation needed"/>
              </a:rPr>
              <a:t>citation needed</a:t>
            </a:r>
            <a:r>
              <a:rPr lang="en-US" sz="2400" baseline="30000" dirty="0" smtClean="0">
                <a:latin typeface="Times New Roman" panose="02020603050405020304" pitchFamily="18" charset="0"/>
                <a:ea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rPr>
              <a:t> </a:t>
            </a:r>
            <a:br>
              <a:rPr lang="en-US" sz="2400" dirty="0" smtClean="0">
                <a:latin typeface="Times New Roman" panose="02020603050405020304" pitchFamily="18" charset="0"/>
                <a:ea typeface="Times New Roman" panose="02020603050405020304" pitchFamily="18" charset="0"/>
              </a:rPr>
            </a:br>
            <a:r>
              <a:rPr lang="en-US" dirty="0" smtClean="0">
                <a:latin typeface="Times New Roman" panose="02020603050405020304" pitchFamily="18" charset="0"/>
                <a:ea typeface="Times New Roman" panose="02020603050405020304" pitchFamily="18" charset="0"/>
              </a:rPr>
              <a:t>The </a:t>
            </a:r>
            <a:r>
              <a:rPr lang="en-US" dirty="0">
                <a:solidFill>
                  <a:srgbClr val="C00000"/>
                </a:solidFill>
                <a:latin typeface="Times New Roman" panose="02020603050405020304" pitchFamily="18" charset="0"/>
                <a:ea typeface="Times New Roman" panose="02020603050405020304" pitchFamily="18" charset="0"/>
              </a:rPr>
              <a:t>synodic month </a:t>
            </a:r>
            <a:r>
              <a:rPr lang="en-US" dirty="0">
                <a:latin typeface="Times New Roman" panose="02020603050405020304" pitchFamily="18" charset="0"/>
                <a:ea typeface="Times New Roman" panose="02020603050405020304" pitchFamily="18" charset="0"/>
              </a:rPr>
              <a:t>is used to calculate </a:t>
            </a:r>
            <a:r>
              <a:rPr lang="en-US" u="sng"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6" tooltip="Eclipse cycle"/>
              </a:rPr>
              <a:t>eclipse cycles</a:t>
            </a:r>
            <a:r>
              <a:rPr lang="en-US"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spcBef>
                <a:spcPts val="0"/>
              </a:spcBef>
              <a:spcAft>
                <a:spcPts val="1200"/>
              </a:spcAft>
              <a:buClr>
                <a:srgbClr val="C00000"/>
              </a:buClr>
            </a:pPr>
            <a:r>
              <a:rPr lang="en-US" dirty="0" smtClean="0">
                <a:latin typeface="Times New Roman" panose="02020603050405020304" pitchFamily="18" charset="0"/>
                <a:ea typeface="Times New Roman" panose="02020603050405020304" pitchFamily="18" charset="0"/>
              </a:rPr>
              <a:t>A </a:t>
            </a:r>
            <a:r>
              <a:rPr lang="en-US" dirty="0">
                <a:solidFill>
                  <a:srgbClr val="C00000"/>
                </a:solidFill>
                <a:latin typeface="Times New Roman" panose="02020603050405020304" pitchFamily="18" charset="0"/>
                <a:ea typeface="Times New Roman" panose="02020603050405020304" pitchFamily="18" charset="0"/>
              </a:rPr>
              <a:t>synodic month </a:t>
            </a:r>
            <a:r>
              <a:rPr lang="en-US" b="1" u="sng" dirty="0">
                <a:solidFill>
                  <a:srgbClr val="FF0000"/>
                </a:solidFill>
                <a:latin typeface="Times New Roman" panose="02020603050405020304" pitchFamily="18" charset="0"/>
                <a:ea typeface="Times New Roman" panose="02020603050405020304" pitchFamily="18" charset="0"/>
              </a:rPr>
              <a:t>is longer than</a:t>
            </a:r>
            <a:r>
              <a:rPr lang="en-US" b="1" dirty="0">
                <a:solidFill>
                  <a:srgbClr val="FF0000"/>
                </a:solidFill>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 sidereal month because the </a:t>
            </a:r>
            <a:r>
              <a:rPr lang="en-US" dirty="0">
                <a:effectLst>
                  <a:glow rad="127000">
                    <a:schemeClr val="accent2">
                      <a:lumMod val="60000"/>
                      <a:lumOff val="40000"/>
                    </a:schemeClr>
                  </a:glow>
                </a:effectLst>
                <a:latin typeface="Times New Roman" panose="02020603050405020304" pitchFamily="18" charset="0"/>
                <a:ea typeface="Times New Roman" panose="02020603050405020304" pitchFamily="18" charset="0"/>
              </a:rPr>
              <a:t>Earth-Moon system is orbiting the Sun in the same direction as the Moon is orbiting the Earth. </a:t>
            </a:r>
            <a:r>
              <a:rPr lang="en-US" dirty="0" smtClean="0">
                <a:effectLst>
                  <a:glow rad="127000">
                    <a:schemeClr val="accent2">
                      <a:lumMod val="60000"/>
                      <a:lumOff val="40000"/>
                    </a:schemeClr>
                  </a:glow>
                </a:effectLst>
                <a:latin typeface="Times New Roman" panose="02020603050405020304" pitchFamily="18" charset="0"/>
                <a:ea typeface="Times New Roman" panose="02020603050405020304" pitchFamily="18" charset="0"/>
              </a:rPr>
              <a:t> Therefore</a:t>
            </a:r>
            <a:r>
              <a:rPr lang="en-US" dirty="0">
                <a:effectLst>
                  <a:glow rad="127000">
                    <a:schemeClr val="accent2">
                      <a:lumMod val="60000"/>
                      <a:lumOff val="40000"/>
                    </a:schemeClr>
                  </a:glow>
                </a:effectLst>
                <a:latin typeface="Times New Roman" panose="02020603050405020304" pitchFamily="18" charset="0"/>
                <a:ea typeface="Times New Roman" panose="02020603050405020304" pitchFamily="18" charset="0"/>
              </a:rPr>
              <a:t>, the Sun appears to move with respect to the stars, and it takes </a:t>
            </a:r>
            <a:r>
              <a:rPr lang="en-US" dirty="0">
                <a:effectLst>
                  <a:glow rad="127000">
                    <a:srgbClr val="00FF00"/>
                  </a:glow>
                </a:effectLst>
                <a:latin typeface="Times New Roman" panose="02020603050405020304" pitchFamily="18" charset="0"/>
                <a:ea typeface="Times New Roman" panose="02020603050405020304" pitchFamily="18" charset="0"/>
              </a:rPr>
              <a:t>about 2.2 days longer for the Moon to return to the same apparent position</a:t>
            </a:r>
            <a:r>
              <a:rPr lang="en-US" dirty="0">
                <a:effectLst>
                  <a:glow rad="127000">
                    <a:schemeClr val="accent2">
                      <a:lumMod val="60000"/>
                      <a:lumOff val="40000"/>
                    </a:schemeClr>
                  </a:glow>
                </a:effectLst>
                <a:latin typeface="Times New Roman" panose="02020603050405020304" pitchFamily="18" charset="0"/>
                <a:ea typeface="Times New Roman" panose="02020603050405020304" pitchFamily="18" charset="0"/>
              </a:rPr>
              <a:t> </a:t>
            </a:r>
            <a:r>
              <a:rPr lang="en-US" b="1" dirty="0">
                <a:effectLst>
                  <a:glow rad="127000">
                    <a:srgbClr val="FFFF00"/>
                  </a:glow>
                </a:effectLst>
                <a:latin typeface="Times New Roman" panose="02020603050405020304" pitchFamily="18" charset="0"/>
                <a:cs typeface="Times New Roman" panose="02020603050405020304" pitchFamily="18" charset="0"/>
              </a:rPr>
              <a:t>with respect to the Sun.</a:t>
            </a:r>
          </a:p>
        </p:txBody>
      </p:sp>
      <p:sp>
        <p:nvSpPr>
          <p:cNvPr id="2" name="Slide Number Placeholder 1"/>
          <p:cNvSpPr>
            <a:spLocks noGrp="1"/>
          </p:cNvSpPr>
          <p:nvPr>
            <p:ph type="sldNum" sz="quarter" idx="12"/>
          </p:nvPr>
        </p:nvSpPr>
        <p:spPr>
          <a:xfrm>
            <a:off x="9088586" y="6304395"/>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lumMod val="95000"/>
                    <a:lumOff val="5000"/>
                  </a:schemeClr>
                </a:solidFill>
              </a:rPr>
              <a:t>76</a:t>
            </a:fld>
            <a:endParaRPr lang="en-US" dirty="0">
              <a:solidFill>
                <a:schemeClr val="tx1">
                  <a:lumMod val="95000"/>
                  <a:lumOff val="5000"/>
                </a:schemeClr>
              </a:solidFill>
            </a:endParaRPr>
          </a:p>
        </p:txBody>
      </p:sp>
      <p:grpSp>
        <p:nvGrpSpPr>
          <p:cNvPr id="10" name="Group 9"/>
          <p:cNvGrpSpPr/>
          <p:nvPr/>
        </p:nvGrpSpPr>
        <p:grpSpPr>
          <a:xfrm>
            <a:off x="7628239" y="50129"/>
            <a:ext cx="4001384" cy="1191268"/>
            <a:chOff x="7272997" y="88892"/>
            <a:chExt cx="3858468" cy="1191268"/>
          </a:xfrm>
        </p:grpSpPr>
        <p:cxnSp>
          <p:nvCxnSpPr>
            <p:cNvPr id="7" name="Straight Arrow Connector 6"/>
            <p:cNvCxnSpPr/>
            <p:nvPr/>
          </p:nvCxnSpPr>
          <p:spPr>
            <a:xfrm flipH="1">
              <a:off x="7272997" y="805433"/>
              <a:ext cx="2570581" cy="474727"/>
            </a:xfrm>
            <a:prstGeom prst="straightConnector1">
              <a:avLst/>
            </a:prstGeom>
            <a:ln w="57150">
              <a:solidFill>
                <a:srgbClr val="008080"/>
              </a:solidFill>
              <a:headEnd type="none" w="med" len="med"/>
              <a:tailEnd type="arrow" w="med" len="med"/>
            </a:ln>
            <a:effectLst>
              <a:glow rad="101600">
                <a:schemeClr val="accent2">
                  <a:satMod val="175000"/>
                  <a:alpha val="40000"/>
                </a:schemeClr>
              </a:glow>
            </a:effectLst>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sp>
          <p:nvSpPr>
            <p:cNvPr id="3" name="Cloud 2"/>
            <p:cNvSpPr/>
            <p:nvPr/>
          </p:nvSpPr>
          <p:spPr>
            <a:xfrm>
              <a:off x="9804941" y="88892"/>
              <a:ext cx="1326524" cy="986090"/>
            </a:xfrm>
            <a:prstGeom prst="cloud">
              <a:avLst/>
            </a:prstGeom>
            <a:gradFill>
              <a:gsLst>
                <a:gs pos="0">
                  <a:srgbClr val="CC00FF"/>
                </a:gs>
                <a:gs pos="5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solidFill>
                <a:srgbClr val="008080"/>
              </a:solidFill>
            </a:ln>
            <a:effectLst>
              <a:glow rad="101600">
                <a:schemeClr val="accent2">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800" b="1" dirty="0" smtClean="0">
                  <a:solidFill>
                    <a:srgbClr val="FF0000"/>
                  </a:solidFill>
                  <a:latin typeface="Georgia" panose="02040502050405020303" pitchFamily="18" charset="0"/>
                </a:rPr>
                <a:t>??</a:t>
              </a:r>
              <a:endParaRPr lang="en-US" sz="4800" b="1" dirty="0">
                <a:solidFill>
                  <a:srgbClr val="FF0000"/>
                </a:solidFill>
                <a:latin typeface="Georgia" panose="02040502050405020303" pitchFamily="18" charset="0"/>
              </a:endParaRPr>
            </a:p>
          </p:txBody>
        </p:sp>
      </p:grpSp>
      <p:cxnSp>
        <p:nvCxnSpPr>
          <p:cNvPr id="9" name="Straight Arrow Connector 8"/>
          <p:cNvCxnSpPr>
            <a:stCxn id="3" idx="1"/>
          </p:cNvCxnSpPr>
          <p:nvPr/>
        </p:nvCxnSpPr>
        <p:spPr>
          <a:xfrm flipH="1">
            <a:off x="10122794" y="1035169"/>
            <a:ext cx="819000" cy="3446679"/>
          </a:xfrm>
          <a:prstGeom prst="straightConnector1">
            <a:avLst/>
          </a:prstGeom>
          <a:ln w="76200">
            <a:solidFill>
              <a:srgbClr val="FF0000"/>
            </a:solidFill>
            <a:headEnd type="none" w="med" len="med"/>
            <a:tailEnd type="arrow" w="med" len="med"/>
          </a:ln>
          <a:effectLst>
            <a:glow rad="228600">
              <a:schemeClr val="accent6">
                <a:satMod val="175000"/>
                <a:alpha val="40000"/>
              </a:schemeClr>
            </a:glow>
          </a:effectLst>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715000" y="6224155"/>
            <a:ext cx="5424056" cy="426027"/>
          </a:xfrm>
          <a:prstGeom prst="rect">
            <a:avLst/>
          </a:prstGeom>
          <a:solidFill>
            <a:schemeClr val="tx1"/>
          </a:solidFill>
          <a:ln>
            <a:solidFill>
              <a:srgbClr val="FF33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rgbClr val="00FF00"/>
                </a:solidFill>
              </a:rPr>
              <a:t>The </a:t>
            </a:r>
            <a:r>
              <a:rPr lang="en-US" sz="2800" b="1" dirty="0" err="1" smtClean="0">
                <a:solidFill>
                  <a:srgbClr val="00FF00"/>
                </a:solidFill>
              </a:rPr>
              <a:t>Mazzaroth</a:t>
            </a:r>
            <a:r>
              <a:rPr lang="en-US" sz="2800" b="1" dirty="0" smtClean="0">
                <a:solidFill>
                  <a:srgbClr val="00FF00"/>
                </a:solidFill>
              </a:rPr>
              <a:t> has been ignored!</a:t>
            </a:r>
            <a:endParaRPr lang="en-CA" sz="2800" b="1" dirty="0">
              <a:solidFill>
                <a:srgbClr val="00FF00"/>
              </a:solidFill>
            </a:endParaRPr>
          </a:p>
        </p:txBody>
      </p:sp>
    </p:spTree>
    <p:extLst>
      <p:ext uri="{BB962C8B-B14F-4D97-AF65-F5344CB8AC3E}">
        <p14:creationId xmlns:p14="http://schemas.microsoft.com/office/powerpoint/2010/main" val="3001686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5000" fill="hold" nodeType="withEffect">
                                  <p:stCondLst>
                                    <p:cond delay="150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580">
                                          <p:stCondLst>
                                            <p:cond delay="0"/>
                                          </p:stCondLst>
                                        </p:cTn>
                                        <p:tgtEl>
                                          <p:spTgt spid="5">
                                            <p:txEl>
                                              <p:pRg st="2" end="2"/>
                                            </p:txEl>
                                          </p:spTgt>
                                        </p:tgtEl>
                                      </p:cBhvr>
                                    </p:animEffect>
                                    <p:anim calcmode="lin" valueType="num">
                                      <p:cBhvr>
                                        <p:cTn id="16"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xEl>
                                              <p:pRg st="2" end="2"/>
                                            </p:txEl>
                                          </p:spTgt>
                                        </p:tgtEl>
                                      </p:cBhvr>
                                      <p:to x="100000" y="60000"/>
                                    </p:animScale>
                                    <p:animScale>
                                      <p:cBhvr>
                                        <p:cTn id="22" dur="166" decel="50000">
                                          <p:stCondLst>
                                            <p:cond delay="676"/>
                                          </p:stCondLst>
                                        </p:cTn>
                                        <p:tgtEl>
                                          <p:spTgt spid="5">
                                            <p:txEl>
                                              <p:pRg st="2" end="2"/>
                                            </p:txEl>
                                          </p:spTgt>
                                        </p:tgtEl>
                                      </p:cBhvr>
                                      <p:to x="100000" y="100000"/>
                                    </p:animScale>
                                    <p:animScale>
                                      <p:cBhvr>
                                        <p:cTn id="23" dur="26">
                                          <p:stCondLst>
                                            <p:cond delay="1312"/>
                                          </p:stCondLst>
                                        </p:cTn>
                                        <p:tgtEl>
                                          <p:spTgt spid="5">
                                            <p:txEl>
                                              <p:pRg st="2" end="2"/>
                                            </p:txEl>
                                          </p:spTgt>
                                        </p:tgtEl>
                                      </p:cBhvr>
                                      <p:to x="100000" y="80000"/>
                                    </p:animScale>
                                    <p:animScale>
                                      <p:cBhvr>
                                        <p:cTn id="24" dur="166" decel="50000">
                                          <p:stCondLst>
                                            <p:cond delay="1338"/>
                                          </p:stCondLst>
                                        </p:cTn>
                                        <p:tgtEl>
                                          <p:spTgt spid="5">
                                            <p:txEl>
                                              <p:pRg st="2" end="2"/>
                                            </p:txEl>
                                          </p:spTgt>
                                        </p:tgtEl>
                                      </p:cBhvr>
                                      <p:to x="100000" y="100000"/>
                                    </p:animScale>
                                    <p:animScale>
                                      <p:cBhvr>
                                        <p:cTn id="25" dur="26">
                                          <p:stCondLst>
                                            <p:cond delay="1642"/>
                                          </p:stCondLst>
                                        </p:cTn>
                                        <p:tgtEl>
                                          <p:spTgt spid="5">
                                            <p:txEl>
                                              <p:pRg st="2" end="2"/>
                                            </p:txEl>
                                          </p:spTgt>
                                        </p:tgtEl>
                                      </p:cBhvr>
                                      <p:to x="100000" y="90000"/>
                                    </p:animScale>
                                    <p:animScale>
                                      <p:cBhvr>
                                        <p:cTn id="26" dur="166" decel="50000">
                                          <p:stCondLst>
                                            <p:cond delay="1668"/>
                                          </p:stCondLst>
                                        </p:cTn>
                                        <p:tgtEl>
                                          <p:spTgt spid="5">
                                            <p:txEl>
                                              <p:pRg st="2" end="2"/>
                                            </p:txEl>
                                          </p:spTgt>
                                        </p:tgtEl>
                                      </p:cBhvr>
                                      <p:to x="100000" y="100000"/>
                                    </p:animScale>
                                    <p:animScale>
                                      <p:cBhvr>
                                        <p:cTn id="27" dur="26">
                                          <p:stCondLst>
                                            <p:cond delay="1808"/>
                                          </p:stCondLst>
                                        </p:cTn>
                                        <p:tgtEl>
                                          <p:spTgt spid="5">
                                            <p:txEl>
                                              <p:pRg st="2" end="2"/>
                                            </p:txEl>
                                          </p:spTgt>
                                        </p:tgtEl>
                                      </p:cBhvr>
                                      <p:to x="100000" y="95000"/>
                                    </p:animScale>
                                    <p:animScale>
                                      <p:cBhvr>
                                        <p:cTn id="28" dur="166" decel="50000">
                                          <p:stCondLst>
                                            <p:cond delay="1834"/>
                                          </p:stCondLst>
                                        </p:cTn>
                                        <p:tgtEl>
                                          <p:spTgt spid="5">
                                            <p:txEl>
                                              <p:pRg st="2" end="2"/>
                                            </p:txEl>
                                          </p:spTgt>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80">
                                          <p:stCondLst>
                                            <p:cond delay="0"/>
                                          </p:stCondLst>
                                        </p:cTn>
                                        <p:tgtEl>
                                          <p:spTgt spid="9"/>
                                        </p:tgtEl>
                                      </p:cBhvr>
                                    </p:animEffect>
                                    <p:anim calcmode="lin" valueType="num">
                                      <p:cBhvr>
                                        <p:cTn id="3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7" dur="26">
                                          <p:stCondLst>
                                            <p:cond delay="650"/>
                                          </p:stCondLst>
                                        </p:cTn>
                                        <p:tgtEl>
                                          <p:spTgt spid="9"/>
                                        </p:tgtEl>
                                      </p:cBhvr>
                                      <p:to x="100000" y="60000"/>
                                    </p:animScale>
                                    <p:animScale>
                                      <p:cBhvr>
                                        <p:cTn id="38" dur="166" decel="50000">
                                          <p:stCondLst>
                                            <p:cond delay="676"/>
                                          </p:stCondLst>
                                        </p:cTn>
                                        <p:tgtEl>
                                          <p:spTgt spid="9"/>
                                        </p:tgtEl>
                                      </p:cBhvr>
                                      <p:to x="100000" y="100000"/>
                                    </p:animScale>
                                    <p:animScale>
                                      <p:cBhvr>
                                        <p:cTn id="39" dur="26">
                                          <p:stCondLst>
                                            <p:cond delay="1312"/>
                                          </p:stCondLst>
                                        </p:cTn>
                                        <p:tgtEl>
                                          <p:spTgt spid="9"/>
                                        </p:tgtEl>
                                      </p:cBhvr>
                                      <p:to x="100000" y="80000"/>
                                    </p:animScale>
                                    <p:animScale>
                                      <p:cBhvr>
                                        <p:cTn id="40" dur="166" decel="50000">
                                          <p:stCondLst>
                                            <p:cond delay="1338"/>
                                          </p:stCondLst>
                                        </p:cTn>
                                        <p:tgtEl>
                                          <p:spTgt spid="9"/>
                                        </p:tgtEl>
                                      </p:cBhvr>
                                      <p:to x="100000" y="100000"/>
                                    </p:animScale>
                                    <p:animScale>
                                      <p:cBhvr>
                                        <p:cTn id="41" dur="26">
                                          <p:stCondLst>
                                            <p:cond delay="1642"/>
                                          </p:stCondLst>
                                        </p:cTn>
                                        <p:tgtEl>
                                          <p:spTgt spid="9"/>
                                        </p:tgtEl>
                                      </p:cBhvr>
                                      <p:to x="100000" y="90000"/>
                                    </p:animScale>
                                    <p:animScale>
                                      <p:cBhvr>
                                        <p:cTn id="42" dur="166" decel="50000">
                                          <p:stCondLst>
                                            <p:cond delay="1668"/>
                                          </p:stCondLst>
                                        </p:cTn>
                                        <p:tgtEl>
                                          <p:spTgt spid="9"/>
                                        </p:tgtEl>
                                      </p:cBhvr>
                                      <p:to x="100000" y="100000"/>
                                    </p:animScale>
                                    <p:animScale>
                                      <p:cBhvr>
                                        <p:cTn id="43" dur="26">
                                          <p:stCondLst>
                                            <p:cond delay="1808"/>
                                          </p:stCondLst>
                                        </p:cTn>
                                        <p:tgtEl>
                                          <p:spTgt spid="9"/>
                                        </p:tgtEl>
                                      </p:cBhvr>
                                      <p:to x="100000" y="95000"/>
                                    </p:animScale>
                                    <p:animScale>
                                      <p:cBhvr>
                                        <p:cTn id="44" dur="166" decel="50000">
                                          <p:stCondLst>
                                            <p:cond delay="1834"/>
                                          </p:stCondLst>
                                        </p:cTn>
                                        <p:tgtEl>
                                          <p:spTgt spid="9"/>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rgbClr val="CC00FF"/>
            </a:gs>
            <a:gs pos="70000">
              <a:schemeClr val="accent1">
                <a:lumMod val="45000"/>
                <a:lumOff val="55000"/>
              </a:schemeClr>
            </a:gs>
            <a:gs pos="9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06062" y="62346"/>
            <a:ext cx="11686109" cy="665184"/>
          </a:xfrm>
          <a:solidFill>
            <a:schemeClr val="accent4">
              <a:lumMod val="60000"/>
              <a:lumOff val="40000"/>
            </a:schemeClr>
          </a:solidFill>
          <a:ln w="57150">
            <a:solidFill>
              <a:schemeClr val="tx1"/>
            </a:solidFill>
          </a:ln>
          <a:scene3d>
            <a:camera prst="orthographicFront"/>
            <a:lightRig rig="threePt" dir="t"/>
          </a:scene3d>
          <a:sp3d>
            <a:bevelT w="114300" prst="artDeco"/>
          </a:sp3d>
        </p:spPr>
        <p:txBody>
          <a:bodyPr>
            <a:normAutofit fontScale="90000"/>
            <a:sp3d extrusionH="57150">
              <a:bevelT w="38100" h="38100"/>
            </a:sp3d>
          </a:bodyPr>
          <a:lstStyle/>
          <a:p>
            <a:pPr algn="ctr"/>
            <a:r>
              <a:rPr lang="en-US" dirty="0" smtClean="0"/>
              <a:t>The Synodic Month/</a:t>
            </a:r>
            <a:r>
              <a:rPr lang="en-US" b="1" dirty="0" smtClean="0">
                <a:solidFill>
                  <a:srgbClr val="FF0000"/>
                </a:solidFill>
              </a:rPr>
              <a:t>Metonic Cycle Quotes  </a:t>
            </a:r>
            <a:r>
              <a:rPr lang="en-US" b="1" dirty="0" smtClean="0">
                <a:solidFill>
                  <a:srgbClr val="FF0000"/>
                </a:solidFill>
                <a:effectLst>
                  <a:outerShdw blurRad="38100" dist="38100" dir="2700000" algn="tl">
                    <a:srgbClr val="000000">
                      <a:alpha val="43137"/>
                    </a:srgbClr>
                  </a:outerShdw>
                </a:effectLst>
              </a:rPr>
              <a:t>(#1)</a:t>
            </a:r>
            <a:endParaRPr lang="en-US" b="1" dirty="0">
              <a:solidFill>
                <a:srgbClr val="FF0000"/>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206062" y="793893"/>
            <a:ext cx="11745532" cy="5953824"/>
          </a:xfrm>
          <a:solidFill>
            <a:srgbClr val="FDF1E9"/>
          </a:solidFill>
          <a:ln w="57150">
            <a:solidFill>
              <a:srgbClr val="C00000"/>
            </a:solidFill>
          </a:ln>
          <a:scene3d>
            <a:camera prst="orthographicFront"/>
            <a:lightRig rig="threePt" dir="t"/>
          </a:scene3d>
          <a:sp3d>
            <a:bevelT prst="angle"/>
          </a:sp3d>
        </p:spPr>
        <p:txBody>
          <a:bodyPr lIns="182880" tIns="91440">
            <a:normAutofit fontScale="85000" lnSpcReduction="20000"/>
            <a:sp3d extrusionH="57150">
              <a:bevelT w="38100" h="38100"/>
            </a:sp3d>
          </a:bodyPr>
          <a:lstStyle/>
          <a:p>
            <a:pPr marL="0" marR="0" indent="0">
              <a:lnSpc>
                <a:spcPct val="115000"/>
              </a:lnSpc>
              <a:spcBef>
                <a:spcPts val="0"/>
              </a:spcBef>
              <a:spcAft>
                <a:spcPts val="1800"/>
              </a:spcAft>
              <a:buNone/>
            </a:pPr>
            <a:r>
              <a:rPr lang="en-US" sz="54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synodic period</a:t>
            </a:r>
            <a:endParaRPr lang="en-US" sz="40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spcAft>
                <a:spcPts val="1200"/>
              </a:spcAft>
              <a:buClr>
                <a:srgbClr val="C00000"/>
              </a:buClr>
            </a:pPr>
            <a:r>
              <a:rPr lang="en-US" dirty="0">
                <a:solidFill>
                  <a:srgbClr val="404040"/>
                </a:solidFill>
                <a:latin typeface="Arial" panose="020B0604020202020204" pitchFamily="34" charset="0"/>
                <a:ea typeface="Times New Roman" panose="02020603050405020304" pitchFamily="18" charset="0"/>
              </a:rPr>
              <a:t>(</a:t>
            </a:r>
            <a:r>
              <a:rPr lang="en-US" dirty="0" err="1">
                <a:solidFill>
                  <a:srgbClr val="404040"/>
                </a:solidFill>
                <a:latin typeface="Arial" panose="020B0604020202020204" pitchFamily="34" charset="0"/>
                <a:ea typeface="Times New Roman" panose="02020603050405020304" pitchFamily="18" charset="0"/>
              </a:rPr>
              <a:t>sĭnŏd`ĭk</a:t>
            </a:r>
            <a:r>
              <a:rPr lang="en-US" dirty="0">
                <a:solidFill>
                  <a:srgbClr val="404040"/>
                </a:solidFill>
                <a:latin typeface="Arial" panose="020B0604020202020204" pitchFamily="34" charset="0"/>
                <a:ea typeface="Times New Roman" panose="02020603050405020304" pitchFamily="18" charset="0"/>
              </a:rPr>
              <a:t>), in astronomy, length of time during which a body in the solar system makes </a:t>
            </a:r>
            <a:r>
              <a:rPr lang="en-US" dirty="0" smtClean="0">
                <a:solidFill>
                  <a:srgbClr val="404040"/>
                </a:solidFill>
                <a:latin typeface="Arial" panose="020B0604020202020204" pitchFamily="34" charset="0"/>
                <a:ea typeface="Times New Roman" panose="02020603050405020304" pitchFamily="18" charset="0"/>
              </a:rPr>
              <a:t>one </a:t>
            </a:r>
            <a:r>
              <a:rPr lang="en-US" b="1" dirty="0" smtClean="0">
                <a:solidFill>
                  <a:srgbClr val="000000"/>
                </a:solidFill>
                <a:latin typeface="Arial" panose="020B0604020202020204" pitchFamily="34" charset="0"/>
                <a:ea typeface="Times New Roman" panose="02020603050405020304" pitchFamily="18" charset="0"/>
              </a:rPr>
              <a:t>orbit,</a:t>
            </a:r>
            <a:r>
              <a:rPr lang="en-US" dirty="0">
                <a:solidFill>
                  <a:srgbClr val="000000"/>
                </a:solidFill>
                <a:latin typeface="Arial" panose="020B0604020202020204" pitchFamily="34" charset="0"/>
                <a:ea typeface="Times New Roman" panose="02020603050405020304" pitchFamily="18" charset="0"/>
              </a:rPr>
              <a:t> </a:t>
            </a:r>
            <a:r>
              <a:rPr lang="en-US" dirty="0" smtClean="0">
                <a:solidFill>
                  <a:srgbClr val="000000"/>
                </a:solidFill>
                <a:latin typeface="Arial" panose="020B0604020202020204" pitchFamily="34" charset="0"/>
                <a:ea typeface="Times New Roman" panose="02020603050405020304" pitchFamily="18" charset="0"/>
              </a:rPr>
              <a:t>in </a:t>
            </a:r>
            <a:r>
              <a:rPr lang="en-US" dirty="0">
                <a:solidFill>
                  <a:srgbClr val="000000"/>
                </a:solidFill>
                <a:latin typeface="Arial" panose="020B0604020202020204" pitchFamily="34" charset="0"/>
                <a:ea typeface="Times New Roman" panose="02020603050405020304" pitchFamily="18" charset="0"/>
              </a:rPr>
              <a:t>astronomy, path in space described by a body revolving about a second body where the motion of the orbiting bodies is dominated by their mutual gravitational attraction</a:t>
            </a:r>
            <a:r>
              <a:rPr lang="en-US" dirty="0" smtClean="0">
                <a:solidFill>
                  <a:srgbClr val="000000"/>
                </a:solidFill>
                <a:latin typeface="Arial" panose="020B0604020202020204" pitchFamily="34" charset="0"/>
                <a:ea typeface="Times New Roman" panose="02020603050405020304" pitchFamily="18" charset="0"/>
              </a:rPr>
              <a:t>.</a:t>
            </a:r>
            <a:endParaRPr lang="en-US" dirty="0">
              <a:solidFill>
                <a:srgbClr val="000000"/>
              </a:solidFill>
              <a:latin typeface="Arial" panose="020B0604020202020204" pitchFamily="34" charset="0"/>
              <a:ea typeface="Times New Roman" panose="02020603050405020304" pitchFamily="18" charset="0"/>
            </a:endParaRPr>
          </a:p>
          <a:p>
            <a:pPr>
              <a:lnSpc>
                <a:spcPct val="110000"/>
              </a:lnSpc>
              <a:spcBef>
                <a:spcPts val="0"/>
              </a:spcBef>
              <a:spcAft>
                <a:spcPts val="1200"/>
              </a:spcAft>
              <a:buClr>
                <a:srgbClr val="C00000"/>
              </a:buClr>
            </a:pPr>
            <a:r>
              <a:rPr lang="en-US" dirty="0" smtClean="0">
                <a:solidFill>
                  <a:srgbClr val="404040"/>
                </a:solidFill>
                <a:latin typeface="Arial" panose="020B0604020202020204" pitchFamily="34" charset="0"/>
                <a:ea typeface="Times New Roman" panose="02020603050405020304" pitchFamily="18" charset="0"/>
              </a:rPr>
              <a:t>of </a:t>
            </a:r>
            <a:r>
              <a:rPr lang="en-US" dirty="0">
                <a:solidFill>
                  <a:srgbClr val="404040"/>
                </a:solidFill>
                <a:latin typeface="Arial" panose="020B0604020202020204" pitchFamily="34" charset="0"/>
                <a:ea typeface="Times New Roman" panose="02020603050405020304" pitchFamily="18" charset="0"/>
              </a:rPr>
              <a:t>the sun relative to the earth, i.e., returns to the </a:t>
            </a:r>
            <a:r>
              <a:rPr lang="en-US" dirty="0" smtClean="0">
                <a:solidFill>
                  <a:srgbClr val="404040"/>
                </a:solidFill>
                <a:latin typeface="Arial" panose="020B0604020202020204" pitchFamily="34" charset="0"/>
                <a:ea typeface="Times New Roman" panose="02020603050405020304" pitchFamily="18" charset="0"/>
              </a:rPr>
              <a:t>same </a:t>
            </a:r>
            <a:r>
              <a:rPr lang="en-US" b="1" dirty="0" smtClean="0">
                <a:solidFill>
                  <a:srgbClr val="000000"/>
                </a:solidFill>
                <a:latin typeface="Arial" panose="020B0604020202020204" pitchFamily="34" charset="0"/>
                <a:ea typeface="Times New Roman" panose="02020603050405020304" pitchFamily="18" charset="0"/>
              </a:rPr>
              <a:t>elongation,</a:t>
            </a:r>
            <a:r>
              <a:rPr lang="en-US" dirty="0">
                <a:solidFill>
                  <a:srgbClr val="000000"/>
                </a:solidFill>
                <a:latin typeface="Arial" panose="020B0604020202020204" pitchFamily="34" charset="0"/>
                <a:ea typeface="Times New Roman" panose="02020603050405020304" pitchFamily="18" charset="0"/>
              </a:rPr>
              <a:t> </a:t>
            </a:r>
            <a:r>
              <a:rPr lang="en-US" dirty="0" smtClean="0">
                <a:solidFill>
                  <a:srgbClr val="000000"/>
                </a:solidFill>
                <a:latin typeface="Arial" panose="020B0604020202020204" pitchFamily="34" charset="0"/>
                <a:ea typeface="Times New Roman" panose="02020603050405020304" pitchFamily="18" charset="0"/>
              </a:rPr>
              <a:t>in </a:t>
            </a:r>
            <a:r>
              <a:rPr lang="en-US" dirty="0">
                <a:solidFill>
                  <a:srgbClr val="000000"/>
                </a:solidFill>
                <a:latin typeface="Arial" panose="020B0604020202020204" pitchFamily="34" charset="0"/>
                <a:ea typeface="Times New Roman" panose="02020603050405020304" pitchFamily="18" charset="0"/>
              </a:rPr>
              <a:t>astronomy, the angular distance between two points in the sky as measured from a third point. The elongation of a planet is usually measured as the angular distance from the sun to the planet as measured from the earth</a:t>
            </a:r>
            <a:r>
              <a:rPr lang="en-US" dirty="0" smtClean="0">
                <a:solidFill>
                  <a:srgbClr val="000000"/>
                </a:solidFill>
                <a:latin typeface="Arial" panose="020B0604020202020204" pitchFamily="34" charset="0"/>
                <a:ea typeface="Times New Roman" panose="02020603050405020304" pitchFamily="18" charset="0"/>
              </a:rPr>
              <a:t>.</a:t>
            </a:r>
            <a:endParaRPr lang="en-US" dirty="0">
              <a:solidFill>
                <a:srgbClr val="000000"/>
              </a:solidFill>
              <a:latin typeface="Arial" panose="020B0604020202020204" pitchFamily="34" charset="0"/>
              <a:ea typeface="Times New Roman" panose="02020603050405020304" pitchFamily="18" charset="0"/>
            </a:endParaRPr>
          </a:p>
          <a:p>
            <a:pPr>
              <a:lnSpc>
                <a:spcPct val="110000"/>
              </a:lnSpc>
              <a:spcBef>
                <a:spcPts val="0"/>
              </a:spcBef>
              <a:spcAft>
                <a:spcPts val="1200"/>
              </a:spcAft>
              <a:buClr>
                <a:srgbClr val="C00000"/>
              </a:buClr>
            </a:pPr>
            <a:r>
              <a:rPr lang="en-US" dirty="0" smtClean="0">
                <a:solidFill>
                  <a:schemeClr val="bg1"/>
                </a:solidFill>
                <a:effectLst/>
                <a:latin typeface="Arial" panose="020B0604020202020204" pitchFamily="34" charset="0"/>
                <a:ea typeface="Times New Roman" panose="02020603050405020304" pitchFamily="18" charset="0"/>
              </a:rPr>
              <a:t>Because the earth moves   </a:t>
            </a:r>
            <a:r>
              <a:rPr lang="en-US" dirty="0" smtClean="0">
                <a:solidFill>
                  <a:srgbClr val="404040"/>
                </a:solidFill>
                <a:latin typeface="Arial" panose="020B0604020202020204" pitchFamily="34" charset="0"/>
                <a:ea typeface="Times New Roman" panose="02020603050405020304" pitchFamily="18" charset="0"/>
              </a:rPr>
              <a:t>in </a:t>
            </a:r>
            <a:r>
              <a:rPr lang="en-US" dirty="0">
                <a:solidFill>
                  <a:srgbClr val="404040"/>
                </a:solidFill>
                <a:latin typeface="Arial" panose="020B0604020202020204" pitchFamily="34" charset="0"/>
                <a:ea typeface="Times New Roman" panose="02020603050405020304" pitchFamily="18" charset="0"/>
              </a:rPr>
              <a:t>its own orbit, the synodic period differs from the sidereal period, which is measured relative to the stars. </a:t>
            </a:r>
            <a:r>
              <a:rPr lang="en-US" b="1" u="sng" dirty="0">
                <a:solidFill>
                  <a:srgbClr val="C00000"/>
                </a:solidFill>
                <a:latin typeface="Arial" panose="020B0604020202020204" pitchFamily="34" charset="0"/>
                <a:ea typeface="Times New Roman" panose="02020603050405020304" pitchFamily="18" charset="0"/>
              </a:rPr>
              <a:t>The synodic period</a:t>
            </a:r>
            <a:r>
              <a:rPr lang="en-US" dirty="0">
                <a:solidFill>
                  <a:srgbClr val="C00000"/>
                </a:solidFill>
                <a:latin typeface="Arial" panose="020B0604020202020204" pitchFamily="34" charset="0"/>
                <a:ea typeface="Times New Roman" panose="02020603050405020304" pitchFamily="18" charset="0"/>
              </a:rPr>
              <a:t> </a:t>
            </a:r>
            <a:r>
              <a:rPr lang="en-US" dirty="0">
                <a:solidFill>
                  <a:srgbClr val="404040"/>
                </a:solidFill>
                <a:latin typeface="Arial" panose="020B0604020202020204" pitchFamily="34" charset="0"/>
                <a:ea typeface="Times New Roman" panose="02020603050405020304" pitchFamily="18" charset="0"/>
              </a:rPr>
              <a:t>of the moon, which is called the lunar month, or lunation, is 29 </a:t>
            </a:r>
            <a:r>
              <a:rPr lang="en-US" dirty="0" smtClean="0">
                <a:solidFill>
                  <a:srgbClr val="404040"/>
                </a:solidFill>
                <a:latin typeface="Arial" panose="020B0604020202020204" pitchFamily="34" charset="0"/>
                <a:ea typeface="Times New Roman" panose="02020603050405020304" pitchFamily="18" charset="0"/>
              </a:rPr>
              <a:t>½ </a:t>
            </a:r>
            <a:r>
              <a:rPr lang="en-US" dirty="0">
                <a:solidFill>
                  <a:srgbClr val="404040"/>
                </a:solidFill>
                <a:latin typeface="Arial" panose="020B0604020202020204" pitchFamily="34" charset="0"/>
                <a:ea typeface="Times New Roman" panose="02020603050405020304" pitchFamily="18" charset="0"/>
              </a:rPr>
              <a:t>days long; it </a:t>
            </a:r>
            <a:r>
              <a:rPr lang="en-US" b="1" u="sng" dirty="0">
                <a:solidFill>
                  <a:srgbClr val="C00000"/>
                </a:solidFill>
                <a:latin typeface="Arial" panose="020B0604020202020204" pitchFamily="34" charset="0"/>
                <a:ea typeface="Times New Roman" panose="02020603050405020304" pitchFamily="18" charset="0"/>
              </a:rPr>
              <a:t>is longer than the sidereal month</a:t>
            </a:r>
            <a:r>
              <a:rPr lang="en-US" dirty="0">
                <a:solidFill>
                  <a:srgbClr val="C00000"/>
                </a:solidFill>
                <a:latin typeface="Arial" panose="020B0604020202020204" pitchFamily="34" charset="0"/>
                <a:ea typeface="Times New Roman" panose="02020603050405020304" pitchFamily="18" charset="0"/>
              </a:rPr>
              <a:t>.</a:t>
            </a:r>
            <a:r>
              <a:rPr lang="en-US" dirty="0">
                <a:solidFill>
                  <a:srgbClr val="404040"/>
                </a:solidFill>
                <a:latin typeface="Arial" panose="020B0604020202020204" pitchFamily="34" charset="0"/>
                <a:ea typeface="Times New Roman" panose="02020603050405020304" pitchFamily="18" charset="0"/>
              </a:rPr>
              <a:t> The moon is full when it is </a:t>
            </a:r>
            <a:r>
              <a:rPr lang="en-US" dirty="0" smtClean="0">
                <a:solidFill>
                  <a:srgbClr val="404040"/>
                </a:solidFill>
                <a:latin typeface="Arial" panose="020B0604020202020204" pitchFamily="34" charset="0"/>
                <a:ea typeface="Times New Roman" panose="02020603050405020304" pitchFamily="18" charset="0"/>
              </a:rPr>
              <a:t>at </a:t>
            </a:r>
            <a:r>
              <a:rPr lang="en-US" b="1" dirty="0" smtClean="0">
                <a:solidFill>
                  <a:srgbClr val="000000"/>
                </a:solidFill>
                <a:latin typeface="Arial" panose="020B0604020202020204" pitchFamily="34" charset="0"/>
                <a:ea typeface="Times New Roman" panose="02020603050405020304" pitchFamily="18" charset="0"/>
              </a:rPr>
              <a:t>opposition, </a:t>
            </a:r>
            <a:r>
              <a:rPr lang="en-US" dirty="0" smtClean="0">
                <a:solidFill>
                  <a:srgbClr val="000000"/>
                </a:solidFill>
                <a:latin typeface="Arial" panose="020B0604020202020204" pitchFamily="34" charset="0"/>
                <a:ea typeface="Times New Roman" panose="02020603050405020304" pitchFamily="18" charset="0"/>
              </a:rPr>
              <a:t>in </a:t>
            </a:r>
            <a:r>
              <a:rPr lang="en-US" dirty="0">
                <a:solidFill>
                  <a:srgbClr val="000000"/>
                </a:solidFill>
                <a:latin typeface="Arial" panose="020B0604020202020204" pitchFamily="34" charset="0"/>
                <a:ea typeface="Times New Roman" panose="02020603050405020304" pitchFamily="18" charset="0"/>
              </a:rPr>
              <a:t>astronomy, alignment of two celestial bodies on opposite sides of the sky as viewed from earth. Opposition of the moon or planets is often determined in reference to the sun</a:t>
            </a:r>
            <a:r>
              <a:rPr lang="en-US" dirty="0" smtClean="0">
                <a:solidFill>
                  <a:srgbClr val="000000"/>
                </a:solidFill>
                <a:latin typeface="Arial" panose="020B0604020202020204" pitchFamily="34" charset="0"/>
                <a:ea typeface="Times New Roman" panose="02020603050405020304" pitchFamily="18" charset="0"/>
              </a:rPr>
              <a:t>.</a:t>
            </a:r>
            <a:endParaRPr lang="en-US" dirty="0"/>
          </a:p>
        </p:txBody>
      </p:sp>
      <p:sp>
        <p:nvSpPr>
          <p:cNvPr id="2" name="Slide Number Placeholder 1"/>
          <p:cNvSpPr>
            <a:spLocks noGrp="1"/>
          </p:cNvSpPr>
          <p:nvPr>
            <p:ph type="sldNum" sz="quarter" idx="12"/>
          </p:nvPr>
        </p:nvSpPr>
        <p:spPr>
          <a:xfrm>
            <a:off x="9148971" y="6331889"/>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77</a:t>
            </a:fld>
            <a:endParaRPr lang="en-US" dirty="0">
              <a:solidFill>
                <a:schemeClr val="tx1"/>
              </a:solidFill>
            </a:endParaRPr>
          </a:p>
        </p:txBody>
      </p:sp>
      <p:sp>
        <p:nvSpPr>
          <p:cNvPr id="3" name="Cloud 2"/>
          <p:cNvSpPr/>
          <p:nvPr/>
        </p:nvSpPr>
        <p:spPr>
          <a:xfrm>
            <a:off x="8010659" y="2801734"/>
            <a:ext cx="1635617" cy="476518"/>
          </a:xfrm>
          <a:prstGeom prst="cloud">
            <a:avLst/>
          </a:prstGeom>
          <a:solidFill>
            <a:schemeClr val="accent4">
              <a:lumMod val="40000"/>
              <a:lumOff val="60000"/>
            </a:schemeClr>
          </a:solidFill>
          <a:ln w="57150">
            <a:solidFill>
              <a:schemeClr val="tx1"/>
            </a:solidFill>
          </a:ln>
          <a:effectLst>
            <a:glow rad="1397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smtClean="0">
                <a:solidFill>
                  <a:srgbClr val="CC0099"/>
                </a:solidFill>
              </a:rPr>
              <a:t>?? ??</a:t>
            </a:r>
            <a:endParaRPr lang="en-US" sz="2400" b="1" dirty="0">
              <a:solidFill>
                <a:srgbClr val="CC0099"/>
              </a:solidFill>
            </a:endParaRPr>
          </a:p>
        </p:txBody>
      </p:sp>
      <p:sp>
        <p:nvSpPr>
          <p:cNvPr id="6" name="Rectangle 5"/>
          <p:cNvSpPr/>
          <p:nvPr/>
        </p:nvSpPr>
        <p:spPr>
          <a:xfrm>
            <a:off x="532264" y="4709386"/>
            <a:ext cx="3824826" cy="351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dirty="0" smtClean="0">
                <a:solidFill>
                  <a:schemeClr val="tx1"/>
                </a:solidFill>
                <a:effectLst>
                  <a:glow rad="228600">
                    <a:schemeClr val="accent2">
                      <a:satMod val="175000"/>
                      <a:alpha val="40000"/>
                    </a:schemeClr>
                  </a:glow>
                </a:effectLst>
              </a:rPr>
              <a:t>Because the earth moves</a:t>
            </a:r>
            <a:endParaRPr lang="en-US" sz="2800" dirty="0">
              <a:solidFill>
                <a:schemeClr val="tx1"/>
              </a:solidFill>
              <a:effectLst>
                <a:glow rad="228600">
                  <a:schemeClr val="accent2">
                    <a:satMod val="175000"/>
                    <a:alpha val="40000"/>
                  </a:schemeClr>
                </a:glow>
              </a:effectLst>
            </a:endParaRPr>
          </a:p>
        </p:txBody>
      </p:sp>
      <p:cxnSp>
        <p:nvCxnSpPr>
          <p:cNvPr id="9" name="Straight Arrow Connector 8"/>
          <p:cNvCxnSpPr/>
          <p:nvPr/>
        </p:nvCxnSpPr>
        <p:spPr>
          <a:xfrm flipH="1">
            <a:off x="3784210" y="1517515"/>
            <a:ext cx="3871458" cy="3163350"/>
          </a:xfrm>
          <a:prstGeom prst="straightConnector1">
            <a:avLst/>
          </a:prstGeom>
          <a:ln w="76200">
            <a:solidFill>
              <a:srgbClr val="008080"/>
            </a:solidFill>
            <a:headEnd type="none" w="med" len="med"/>
            <a:tailEnd type="arrow"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333826" y="988974"/>
            <a:ext cx="3945835" cy="607154"/>
          </a:xfrm>
          <a:prstGeom prst="rect">
            <a:avLst/>
          </a:prstGeom>
          <a:gradFill>
            <a:gsLst>
              <a:gs pos="0">
                <a:srgbClr val="CC00FF"/>
              </a:gs>
              <a:gs pos="67000">
                <a:schemeClr val="accent1">
                  <a:lumMod val="45000"/>
                  <a:lumOff val="55000"/>
                </a:schemeClr>
              </a:gs>
              <a:gs pos="77000">
                <a:schemeClr val="accent1">
                  <a:lumMod val="45000"/>
                  <a:lumOff val="55000"/>
                </a:schemeClr>
              </a:gs>
              <a:gs pos="100000">
                <a:schemeClr val="accent1">
                  <a:lumMod val="30000"/>
                  <a:lumOff val="70000"/>
                </a:schemeClr>
              </a:gs>
            </a:gsLst>
            <a:lin ang="4200000" scaled="0"/>
          </a:gradFill>
          <a:ln w="57150">
            <a:solidFill>
              <a:srgbClr val="008080"/>
            </a:solidFill>
          </a:ln>
          <a:effectLst>
            <a:glow rad="203200">
              <a:schemeClr val="accent4">
                <a:satMod val="175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000" b="1" dirty="0" smtClean="0">
                <a:solidFill>
                  <a:schemeClr val="tx1"/>
                </a:solidFill>
              </a:rPr>
              <a:t>Read</a:t>
            </a:r>
            <a:r>
              <a:rPr lang="en-US" sz="4000" b="1" dirty="0" smtClean="0">
                <a:solidFill>
                  <a:srgbClr val="CC0099"/>
                </a:solidFill>
              </a:rPr>
              <a:t> </a:t>
            </a:r>
            <a:r>
              <a:rPr lang="en-US" sz="4000" b="1" dirty="0" smtClean="0">
                <a:solidFill>
                  <a:schemeClr val="tx1"/>
                </a:solidFill>
              </a:rPr>
              <a:t>Psalms 93:1</a:t>
            </a:r>
            <a:endParaRPr lang="en-US" sz="4000" b="1" dirty="0">
              <a:solidFill>
                <a:schemeClr val="tx1"/>
              </a:solidFill>
            </a:endParaRPr>
          </a:p>
        </p:txBody>
      </p:sp>
    </p:spTree>
    <p:extLst>
      <p:ext uri="{BB962C8B-B14F-4D97-AF65-F5344CB8AC3E}">
        <p14:creationId xmlns:p14="http://schemas.microsoft.com/office/powerpoint/2010/main" val="300595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repeatCount="200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arn(inVertical)">
                                      <p:cBhvr>
                                        <p:cTn id="18" dur="2000"/>
                                        <p:tgtEl>
                                          <p:spTgt spid="6">
                                            <p:txEl>
                                              <p:pRg st="0" end="0"/>
                                            </p:txEl>
                                          </p:spTgt>
                                        </p:tgtEl>
                                      </p:cBhvr>
                                    </p:animEffect>
                                  </p:childTnLst>
                                </p:cTn>
                              </p:par>
                              <p:par>
                                <p:cTn id="19" presetID="42" presetClass="entr" presetSubtype="0" fill="hold" nodeType="withEffect">
                                  <p:stCondLst>
                                    <p:cond delay="50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31" presetClass="exit" presetSubtype="0" fill="hold" nodeType="withEffect">
                                  <p:stCondLst>
                                    <p:cond delay="10000"/>
                                  </p:stCondLst>
                                  <p:childTnLst>
                                    <p:anim calcmode="lin" valueType="num">
                                      <p:cBhvr>
                                        <p:cTn id="39" dur="2000"/>
                                        <p:tgtEl>
                                          <p:spTgt spid="9"/>
                                        </p:tgtEl>
                                        <p:attrNameLst>
                                          <p:attrName>ppt_w</p:attrName>
                                        </p:attrNameLst>
                                      </p:cBhvr>
                                      <p:tavLst>
                                        <p:tav tm="0">
                                          <p:val>
                                            <p:strVal val="ppt_w"/>
                                          </p:val>
                                        </p:tav>
                                        <p:tav tm="100000">
                                          <p:val>
                                            <p:fltVal val="0"/>
                                          </p:val>
                                        </p:tav>
                                      </p:tavLst>
                                    </p:anim>
                                    <p:anim calcmode="lin" valueType="num">
                                      <p:cBhvr>
                                        <p:cTn id="40" dur="2000"/>
                                        <p:tgtEl>
                                          <p:spTgt spid="9"/>
                                        </p:tgtEl>
                                        <p:attrNameLst>
                                          <p:attrName>ppt_h</p:attrName>
                                        </p:attrNameLst>
                                      </p:cBhvr>
                                      <p:tavLst>
                                        <p:tav tm="0">
                                          <p:val>
                                            <p:strVal val="ppt_h"/>
                                          </p:val>
                                        </p:tav>
                                        <p:tav tm="100000">
                                          <p:val>
                                            <p:fltVal val="0"/>
                                          </p:val>
                                        </p:tav>
                                      </p:tavLst>
                                    </p:anim>
                                    <p:anim calcmode="lin" valueType="num">
                                      <p:cBhvr>
                                        <p:cTn id="41" dur="2000"/>
                                        <p:tgtEl>
                                          <p:spTgt spid="9"/>
                                        </p:tgtEl>
                                        <p:attrNameLst>
                                          <p:attrName>style.rotation</p:attrName>
                                        </p:attrNameLst>
                                      </p:cBhvr>
                                      <p:tavLst>
                                        <p:tav tm="0">
                                          <p:val>
                                            <p:fltVal val="0"/>
                                          </p:val>
                                        </p:tav>
                                        <p:tav tm="100000">
                                          <p:val>
                                            <p:fltVal val="90"/>
                                          </p:val>
                                        </p:tav>
                                      </p:tavLst>
                                    </p:anim>
                                    <p:animEffect transition="out" filter="fade">
                                      <p:cBhvr>
                                        <p:cTn id="42" dur="2000"/>
                                        <p:tgtEl>
                                          <p:spTgt spid="9"/>
                                        </p:tgtEl>
                                      </p:cBhvr>
                                    </p:animEffect>
                                    <p:set>
                                      <p:cBhvr>
                                        <p:cTn id="43" dur="1" fill="hold">
                                          <p:stCondLst>
                                            <p:cond delay="1999"/>
                                          </p:stCondLst>
                                        </p:cTn>
                                        <p:tgtEl>
                                          <p:spTgt spid="9"/>
                                        </p:tgtEl>
                                        <p:attrNameLst>
                                          <p:attrName>style.visibility</p:attrName>
                                        </p:attrNameLst>
                                      </p:cBhvr>
                                      <p:to>
                                        <p:strVal val="hidden"/>
                                      </p:to>
                                    </p:set>
                                  </p:childTnLst>
                                </p:cTn>
                              </p:par>
                              <p:par>
                                <p:cTn id="44" presetID="31" presetClass="exit" presetSubtype="0" fill="hold" grpId="2" nodeType="withEffect">
                                  <p:stCondLst>
                                    <p:cond delay="10000"/>
                                  </p:stCondLst>
                                  <p:childTnLst>
                                    <p:anim calcmode="lin" valueType="num">
                                      <p:cBhvr>
                                        <p:cTn id="45" dur="2000"/>
                                        <p:tgtEl>
                                          <p:spTgt spid="7"/>
                                        </p:tgtEl>
                                        <p:attrNameLst>
                                          <p:attrName>ppt_w</p:attrName>
                                        </p:attrNameLst>
                                      </p:cBhvr>
                                      <p:tavLst>
                                        <p:tav tm="0">
                                          <p:val>
                                            <p:strVal val="ppt_w"/>
                                          </p:val>
                                        </p:tav>
                                        <p:tav tm="100000">
                                          <p:val>
                                            <p:fltVal val="0"/>
                                          </p:val>
                                        </p:tav>
                                      </p:tavLst>
                                    </p:anim>
                                    <p:anim calcmode="lin" valueType="num">
                                      <p:cBhvr>
                                        <p:cTn id="46" dur="2000"/>
                                        <p:tgtEl>
                                          <p:spTgt spid="7"/>
                                        </p:tgtEl>
                                        <p:attrNameLst>
                                          <p:attrName>ppt_h</p:attrName>
                                        </p:attrNameLst>
                                      </p:cBhvr>
                                      <p:tavLst>
                                        <p:tav tm="0">
                                          <p:val>
                                            <p:strVal val="ppt_h"/>
                                          </p:val>
                                        </p:tav>
                                        <p:tav tm="100000">
                                          <p:val>
                                            <p:fltVal val="0"/>
                                          </p:val>
                                        </p:tav>
                                      </p:tavLst>
                                    </p:anim>
                                    <p:anim calcmode="lin" valueType="num">
                                      <p:cBhvr>
                                        <p:cTn id="47" dur="2000"/>
                                        <p:tgtEl>
                                          <p:spTgt spid="7"/>
                                        </p:tgtEl>
                                        <p:attrNameLst>
                                          <p:attrName>style.rotation</p:attrName>
                                        </p:attrNameLst>
                                      </p:cBhvr>
                                      <p:tavLst>
                                        <p:tav tm="0">
                                          <p:val>
                                            <p:fltVal val="0"/>
                                          </p:val>
                                        </p:tav>
                                        <p:tav tm="100000">
                                          <p:val>
                                            <p:fltVal val="90"/>
                                          </p:val>
                                        </p:tav>
                                      </p:tavLst>
                                    </p:anim>
                                    <p:animEffect transition="out" filter="fade">
                                      <p:cBhvr>
                                        <p:cTn id="48" dur="2000"/>
                                        <p:tgtEl>
                                          <p:spTgt spid="7"/>
                                        </p:tgtEl>
                                      </p:cBhvr>
                                    </p:animEffect>
                                    <p:set>
                                      <p:cBhvr>
                                        <p:cTn id="49" dur="1" fill="hold">
                                          <p:stCondLst>
                                            <p:cond delay="1999"/>
                                          </p:stCondLst>
                                        </p:cTn>
                                        <p:tgtEl>
                                          <p:spTgt spid="7"/>
                                        </p:tgtEl>
                                        <p:attrNameLst>
                                          <p:attrName>style.visibility</p:attrName>
                                        </p:attrNameLst>
                                      </p:cBhvr>
                                      <p:to>
                                        <p:strVal val="hidden"/>
                                      </p:to>
                                    </p:set>
                                  </p:childTnLst>
                                </p:cTn>
                              </p:par>
                              <p:par>
                                <p:cTn id="50" presetID="35" presetClass="emph" presetSubtype="0" repeatCount="5000" fill="hold" nodeType="withEffect">
                                  <p:stCondLst>
                                    <p:cond delay="3000"/>
                                  </p:stCondLst>
                                  <p:childTnLst>
                                    <p:anim calcmode="discrete" valueType="str">
                                      <p:cBhvr>
                                        <p:cTn id="51" dur="1000" fill="hold"/>
                                        <p:tgtEl>
                                          <p:spTgt spid="9"/>
                                        </p:tgtEl>
                                        <p:attrNameLst>
                                          <p:attrName>style.visibility</p:attrName>
                                        </p:attrNameLst>
                                      </p:cBhvr>
                                      <p:tavLst>
                                        <p:tav tm="0">
                                          <p:val>
                                            <p:strVal val="hidden"/>
                                          </p:val>
                                        </p:tav>
                                        <p:tav tm="50000">
                                          <p:val>
                                            <p:strVal val="visible"/>
                                          </p:val>
                                        </p:tav>
                                      </p:tavLst>
                                    </p:anim>
                                  </p:childTnLst>
                                </p:cTn>
                              </p:par>
                              <p:par>
                                <p:cTn id="52" presetID="35" presetClass="emph" presetSubtype="0" repeatCount="5000" fill="hold" grpId="3" nodeType="withEffect">
                                  <p:stCondLst>
                                    <p:cond delay="3000"/>
                                  </p:stCondLst>
                                  <p:childTnLst>
                                    <p:anim calcmode="discrete" valueType="str">
                                      <p:cBhvr>
                                        <p:cTn id="53"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7" grpId="2" animBg="1"/>
      <p:bldP spid="7" grpId="3"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9900"/>
            </a:gs>
            <a:gs pos="72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05549" y="254630"/>
            <a:ext cx="11294615" cy="1212429"/>
          </a:xfrm>
          <a:gradFill>
            <a:gsLst>
              <a:gs pos="0">
                <a:srgbClr val="FF0000"/>
              </a:gs>
              <a:gs pos="72000">
                <a:schemeClr val="bg2">
                  <a:tint val="98000"/>
                  <a:satMod val="130000"/>
                  <a:shade val="90000"/>
                  <a:lumMod val="103000"/>
                </a:schemeClr>
              </a:gs>
              <a:gs pos="100000">
                <a:schemeClr val="bg2">
                  <a:shade val="63000"/>
                  <a:satMod val="120000"/>
                </a:schemeClr>
              </a:gs>
            </a:gsLst>
            <a:lin ang="5400000" scaled="0"/>
          </a:gradFill>
          <a:ln w="57150">
            <a:solidFill>
              <a:srgbClr val="FFC000"/>
            </a:solidFill>
          </a:ln>
          <a:effectLst>
            <a:glow rad="228600">
              <a:schemeClr val="accent6">
                <a:satMod val="175000"/>
                <a:alpha val="40000"/>
              </a:schemeClr>
            </a:glow>
          </a:effectLst>
          <a:scene3d>
            <a:camera prst="orthographicFront"/>
            <a:lightRig rig="threePt" dir="t"/>
          </a:scene3d>
          <a:sp3d>
            <a:bevelT w="114300" prst="artDeco"/>
          </a:sp3d>
        </p:spPr>
        <p:txBody>
          <a:bodyPr>
            <a:normAutofit fontScale="90000"/>
          </a:bodyPr>
          <a:lstStyle/>
          <a:p>
            <a:pPr algn="ctr"/>
            <a:r>
              <a:rPr lang="en-US" sz="4000" b="1" dirty="0">
                <a:ln>
                  <a:solidFill>
                    <a:srgbClr val="FF99FF"/>
                  </a:solidFill>
                </a:ln>
                <a:solidFill>
                  <a:prstClr val="black"/>
                </a:solidFill>
              </a:rPr>
              <a:t>The Synodic </a:t>
            </a:r>
            <a:r>
              <a:rPr lang="en-US" sz="4000" b="1" dirty="0" smtClean="0">
                <a:ln>
                  <a:solidFill>
                    <a:srgbClr val="FF99FF"/>
                  </a:solidFill>
                </a:ln>
                <a:solidFill>
                  <a:prstClr val="black"/>
                </a:solidFill>
              </a:rPr>
              <a:t>Month/</a:t>
            </a:r>
            <a:r>
              <a:rPr lang="en-US" sz="4000" b="1" dirty="0" smtClean="0">
                <a:ln>
                  <a:solidFill>
                    <a:srgbClr val="FF99FF"/>
                  </a:solidFill>
                </a:ln>
              </a:rPr>
              <a:t>Metonic </a:t>
            </a:r>
            <a:r>
              <a:rPr lang="en-US" sz="4000" b="1" dirty="0">
                <a:ln>
                  <a:solidFill>
                    <a:srgbClr val="FF99FF"/>
                  </a:solidFill>
                </a:ln>
              </a:rPr>
              <a:t>Cycle </a:t>
            </a:r>
            <a:r>
              <a:rPr lang="en-US" sz="4000" b="1" dirty="0" smtClean="0">
                <a:ln>
                  <a:solidFill>
                    <a:srgbClr val="FF99FF"/>
                  </a:solidFill>
                </a:ln>
              </a:rPr>
              <a:t>Connection </a:t>
            </a:r>
            <a:br>
              <a:rPr lang="en-US" sz="4000" b="1" dirty="0" smtClean="0">
                <a:ln>
                  <a:solidFill>
                    <a:srgbClr val="FF99FF"/>
                  </a:solidFill>
                </a:ln>
              </a:rPr>
            </a:br>
            <a:r>
              <a:rPr lang="en-US" sz="2000" dirty="0" smtClean="0">
                <a:latin typeface="+mn-lt"/>
              </a:rPr>
              <a:t>quotes  </a:t>
            </a:r>
            <a:r>
              <a:rPr lang="en-US" sz="2000" b="1" dirty="0" smtClean="0">
                <a:ln>
                  <a:solidFill>
                    <a:srgbClr val="FF99FF"/>
                  </a:solidFill>
                </a:ln>
              </a:rPr>
              <a:t> </a:t>
            </a:r>
            <a:r>
              <a:rPr lang="en-US" sz="4000" b="1" dirty="0" smtClean="0">
                <a:ln>
                  <a:solidFill>
                    <a:srgbClr val="FF99FF"/>
                  </a:solidFill>
                </a:ln>
                <a:solidFill>
                  <a:srgbClr val="FF0000"/>
                </a:solidFill>
                <a:effectLst>
                  <a:outerShdw blurRad="38100" dist="38100" dir="2700000" algn="tl">
                    <a:srgbClr val="000000">
                      <a:alpha val="43137"/>
                    </a:srgbClr>
                  </a:outerShdw>
                </a:effectLst>
              </a:rPr>
              <a:t>(#</a:t>
            </a:r>
            <a:r>
              <a:rPr lang="en-US" sz="4000" b="1" dirty="0">
                <a:ln>
                  <a:solidFill>
                    <a:srgbClr val="FF99FF"/>
                  </a:solidFill>
                </a:ln>
                <a:solidFill>
                  <a:srgbClr val="FF0000"/>
                </a:solidFill>
                <a:effectLst>
                  <a:outerShdw blurRad="38100" dist="38100" dir="2700000" algn="tl">
                    <a:srgbClr val="000000">
                      <a:alpha val="43137"/>
                    </a:srgbClr>
                  </a:outerShdw>
                </a:effectLst>
              </a:rPr>
              <a:t>2</a:t>
            </a:r>
            <a:r>
              <a:rPr lang="en-US" sz="4000" b="1" dirty="0" smtClean="0">
                <a:ln>
                  <a:solidFill>
                    <a:srgbClr val="FF99FF"/>
                  </a:solidFill>
                </a:ln>
                <a:solidFill>
                  <a:srgbClr val="FF0000"/>
                </a:solidFill>
                <a:effectLst>
                  <a:outerShdw blurRad="38100" dist="38100" dir="2700000" algn="tl">
                    <a:srgbClr val="000000">
                      <a:alpha val="43137"/>
                    </a:srgbClr>
                  </a:outerShdw>
                </a:effectLst>
              </a:rPr>
              <a:t>)</a:t>
            </a:r>
            <a:endParaRPr lang="en-US" b="1" dirty="0">
              <a:ln>
                <a:solidFill>
                  <a:srgbClr val="FF99FF"/>
                </a:solidFill>
              </a:ln>
              <a:solidFill>
                <a:srgbClr val="FF0000"/>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396699" y="1871910"/>
            <a:ext cx="11355419" cy="4412182"/>
          </a:xfrm>
          <a:ln w="57150">
            <a:solidFill>
              <a:srgbClr val="C00000"/>
            </a:solidFill>
          </a:ln>
          <a:scene3d>
            <a:camera prst="orthographicFront"/>
            <a:lightRig rig="threePt" dir="t"/>
          </a:scene3d>
          <a:sp3d>
            <a:bevelT w="139700" h="139700" prst="divot"/>
          </a:sp3d>
        </p:spPr>
        <p:txBody>
          <a:bodyPr lIns="182880" tIns="182880">
            <a:normAutofit/>
          </a:bodyPr>
          <a:lstStyle/>
          <a:p>
            <a:pPr lvl="0">
              <a:spcBef>
                <a:spcPts val="0"/>
              </a:spcBef>
              <a:spcAft>
                <a:spcPts val="1800"/>
              </a:spcAft>
              <a:buClr>
                <a:srgbClr val="C00000"/>
              </a:buClr>
            </a:pPr>
            <a:r>
              <a:rPr lang="en-US" dirty="0" smtClean="0">
                <a:solidFill>
                  <a:srgbClr val="404040"/>
                </a:solidFill>
                <a:latin typeface="Arial" panose="020B0604020202020204" pitchFamily="34" charset="0"/>
                <a:ea typeface="Times New Roman" panose="02020603050405020304" pitchFamily="18" charset="0"/>
              </a:rPr>
              <a:t>One </a:t>
            </a:r>
            <a:r>
              <a:rPr lang="en-US" dirty="0">
                <a:solidFill>
                  <a:srgbClr val="404040"/>
                </a:solidFill>
                <a:latin typeface="Arial" panose="020B0604020202020204" pitchFamily="34" charset="0"/>
                <a:ea typeface="Times New Roman" panose="02020603050405020304" pitchFamily="18" charset="0"/>
              </a:rPr>
              <a:t>sidereal month later it will not yet be full, </a:t>
            </a:r>
            <a:r>
              <a:rPr lang="en-US" b="1" dirty="0">
                <a:effectLst>
                  <a:glow rad="241300">
                    <a:srgbClr val="34E9FC"/>
                  </a:glow>
                </a:effectLst>
                <a:latin typeface="Arial Black" pitchFamily="34" charset="0"/>
                <a:ea typeface="Times New Roman" panose="02020603050405020304" pitchFamily="18" charset="0"/>
              </a:rPr>
              <a:t>since it must travel further in its orbit around the earth to reach the point of opposition</a:t>
            </a:r>
            <a:r>
              <a:rPr lang="en-US" b="1" dirty="0">
                <a:latin typeface="Arial Black" pitchFamily="34" charset="0"/>
                <a:ea typeface="Times New Roman" panose="02020603050405020304" pitchFamily="18" charset="0"/>
              </a:rPr>
              <a:t>,</a:t>
            </a:r>
            <a:r>
              <a:rPr lang="en-US" b="1" dirty="0">
                <a:solidFill>
                  <a:srgbClr val="FF0000"/>
                </a:solidFill>
                <a:latin typeface="Arial" panose="020B0604020202020204" pitchFamily="34" charset="0"/>
                <a:ea typeface="Times New Roman" panose="02020603050405020304" pitchFamily="18" charset="0"/>
              </a:rPr>
              <a:t> </a:t>
            </a:r>
            <a:r>
              <a:rPr lang="en-US" dirty="0">
                <a:solidFill>
                  <a:srgbClr val="404040"/>
                </a:solidFill>
                <a:latin typeface="Arial" panose="020B0604020202020204" pitchFamily="34" charset="0"/>
                <a:ea typeface="Times New Roman" panose="02020603050405020304" pitchFamily="18" charset="0"/>
              </a:rPr>
              <a:t>which has moved relative to the stars because of the earth's motion. </a:t>
            </a:r>
            <a:endParaRPr lang="en-US" dirty="0" smtClean="0">
              <a:solidFill>
                <a:srgbClr val="404040"/>
              </a:solidFill>
              <a:latin typeface="Arial" panose="020B0604020202020204" pitchFamily="34" charset="0"/>
              <a:ea typeface="Times New Roman" panose="02020603050405020304" pitchFamily="18" charset="0"/>
            </a:endParaRPr>
          </a:p>
          <a:p>
            <a:pPr lvl="0">
              <a:spcBef>
                <a:spcPts val="0"/>
              </a:spcBef>
              <a:spcAft>
                <a:spcPts val="1200"/>
              </a:spcAft>
              <a:buClr>
                <a:srgbClr val="C00000"/>
              </a:buClr>
            </a:pPr>
            <a:r>
              <a:rPr lang="en-US" b="1" dirty="0" smtClean="0">
                <a:solidFill>
                  <a:srgbClr val="F725E8"/>
                </a:solidFill>
                <a:latin typeface="Arial" panose="020B0604020202020204" pitchFamily="34" charset="0"/>
                <a:ea typeface="Times New Roman" panose="02020603050405020304" pitchFamily="18" charset="0"/>
              </a:rPr>
              <a:t>Since </a:t>
            </a:r>
            <a:r>
              <a:rPr lang="en-US" b="1" dirty="0">
                <a:solidFill>
                  <a:srgbClr val="F725E8"/>
                </a:solidFill>
                <a:latin typeface="Arial" panose="020B0604020202020204" pitchFamily="34" charset="0"/>
                <a:ea typeface="Times New Roman" panose="02020603050405020304" pitchFamily="18" charset="0"/>
              </a:rPr>
              <a:t>the calendar month is not equal to the lunar month,</a:t>
            </a:r>
            <a:r>
              <a:rPr lang="en-US" dirty="0">
                <a:solidFill>
                  <a:srgbClr val="404040"/>
                </a:solidFill>
                <a:latin typeface="Arial" panose="020B0604020202020204" pitchFamily="34" charset="0"/>
                <a:ea typeface="Times New Roman" panose="02020603050405020304" pitchFamily="18" charset="0"/>
              </a:rPr>
              <a:t> the full moon does not occur on the same day every month. The length of time between recurrences of the full moon on the same date is 235 lunar months, or 19 years. </a:t>
            </a:r>
            <a:r>
              <a:rPr lang="en-US" dirty="0">
                <a:solidFill>
                  <a:srgbClr val="404040"/>
                </a:solidFill>
                <a:highlight>
                  <a:srgbClr val="FFFF00"/>
                </a:highlight>
                <a:latin typeface="Arial" panose="020B0604020202020204" pitchFamily="34" charset="0"/>
                <a:ea typeface="Times New Roman" panose="02020603050405020304" pitchFamily="18" charset="0"/>
              </a:rPr>
              <a:t>This period, called the </a:t>
            </a:r>
            <a:r>
              <a:rPr lang="en-US" dirty="0" smtClean="0">
                <a:solidFill>
                  <a:srgbClr val="404040"/>
                </a:solidFill>
                <a:highlight>
                  <a:srgbClr val="FFFF00"/>
                </a:highlight>
                <a:latin typeface="Arial" panose="020B0604020202020204" pitchFamily="34" charset="0"/>
                <a:ea typeface="Times New Roman" panose="02020603050405020304" pitchFamily="18" charset="0"/>
              </a:rPr>
              <a:t>Metonic cycle</a:t>
            </a:r>
            <a:r>
              <a:rPr lang="en-US" dirty="0">
                <a:solidFill>
                  <a:srgbClr val="404040"/>
                </a:solidFill>
                <a:highlight>
                  <a:srgbClr val="FFFF00"/>
                </a:highlight>
                <a:latin typeface="Arial" panose="020B0604020202020204" pitchFamily="34" charset="0"/>
                <a:ea typeface="Times New Roman" panose="02020603050405020304" pitchFamily="18" charset="0"/>
              </a:rPr>
              <a:t>, was discovered by the Greek </a:t>
            </a:r>
            <a:r>
              <a:rPr lang="en-US" dirty="0" smtClean="0">
                <a:solidFill>
                  <a:srgbClr val="404040"/>
                </a:solidFill>
                <a:highlight>
                  <a:srgbClr val="FFFF00"/>
                </a:highlight>
                <a:latin typeface="Arial" panose="020B0604020202020204" pitchFamily="34" charset="0"/>
                <a:ea typeface="Times New Roman" panose="02020603050405020304" pitchFamily="18" charset="0"/>
              </a:rPr>
              <a:t>astronomer </a:t>
            </a:r>
            <a:r>
              <a:rPr lang="en-US" dirty="0" err="1">
                <a:solidFill>
                  <a:srgbClr val="404040"/>
                </a:solidFill>
                <a:highlight>
                  <a:srgbClr val="FFFF00"/>
                </a:highlight>
                <a:latin typeface="Arial" panose="020B0604020202020204" pitchFamily="34" charset="0"/>
                <a:ea typeface="Times New Roman" panose="02020603050405020304" pitchFamily="18" charset="0"/>
              </a:rPr>
              <a:t>Meton</a:t>
            </a:r>
            <a:r>
              <a:rPr lang="en-US" dirty="0">
                <a:solidFill>
                  <a:srgbClr val="404040"/>
                </a:solidFill>
                <a:highlight>
                  <a:srgbClr val="FFFF00"/>
                </a:highlight>
                <a:latin typeface="Arial" panose="020B0604020202020204" pitchFamily="34" charset="0"/>
                <a:ea typeface="Times New Roman" panose="02020603050405020304" pitchFamily="18" charset="0"/>
              </a:rPr>
              <a:t> in 433 B.C</a:t>
            </a:r>
            <a:r>
              <a:rPr lang="en-US" dirty="0">
                <a:solidFill>
                  <a:srgbClr val="404040"/>
                </a:solidFill>
                <a:latin typeface="Arial" panose="020B0604020202020204" pitchFamily="34" charset="0"/>
                <a:ea typeface="Times New Roman" panose="02020603050405020304" pitchFamily="18" charset="0"/>
              </a:rPr>
              <a:t>. </a:t>
            </a:r>
            <a:r>
              <a:rPr lang="en-US" dirty="0">
                <a:solidFill>
                  <a:srgbClr val="404040"/>
                </a:solidFill>
                <a:effectLst>
                  <a:glow rad="215900">
                    <a:srgbClr val="00FF00"/>
                  </a:glow>
                </a:effectLst>
                <a:latin typeface="Arial" panose="020B0604020202020204" pitchFamily="34" charset="0"/>
                <a:ea typeface="Times New Roman" panose="02020603050405020304" pitchFamily="18" charset="0"/>
              </a:rPr>
              <a:t>It is used in determining the date </a:t>
            </a:r>
            <a:r>
              <a:rPr lang="en-US" dirty="0" smtClean="0">
                <a:solidFill>
                  <a:srgbClr val="404040"/>
                </a:solidFill>
                <a:effectLst>
                  <a:glow rad="215900">
                    <a:srgbClr val="00FF00"/>
                  </a:glow>
                </a:effectLst>
                <a:latin typeface="Arial" panose="020B0604020202020204" pitchFamily="34" charset="0"/>
                <a:ea typeface="Times New Roman" panose="02020603050405020304" pitchFamily="18" charset="0"/>
              </a:rPr>
              <a:t>of    	 on </a:t>
            </a:r>
            <a:r>
              <a:rPr lang="en-US" dirty="0">
                <a:solidFill>
                  <a:srgbClr val="404040"/>
                </a:solidFill>
                <a:effectLst>
                  <a:glow rad="215900">
                    <a:srgbClr val="00FF00"/>
                  </a:glow>
                </a:effectLst>
                <a:latin typeface="Arial" panose="020B0604020202020204" pitchFamily="34" charset="0"/>
                <a:ea typeface="Times New Roman" panose="02020603050405020304" pitchFamily="18" charset="0"/>
              </a:rPr>
              <a:t>the </a:t>
            </a:r>
            <a:r>
              <a:rPr lang="en-US" dirty="0" smtClean="0">
                <a:solidFill>
                  <a:srgbClr val="404040"/>
                </a:solidFill>
                <a:effectLst>
                  <a:glow rad="215900">
                    <a:srgbClr val="00FF00"/>
                  </a:glow>
                </a:effectLst>
                <a:latin typeface="Arial" panose="020B0604020202020204" pitchFamily="34" charset="0"/>
                <a:ea typeface="Times New Roman" panose="02020603050405020304" pitchFamily="18" charset="0"/>
              </a:rPr>
              <a:t>Gregorian calendar</a:t>
            </a:r>
            <a:r>
              <a:rPr lang="en-US" dirty="0" smtClean="0">
                <a:solidFill>
                  <a:srgbClr val="2484C6"/>
                </a:solidFill>
                <a:effectLst>
                  <a:glow rad="215900">
                    <a:srgbClr val="00FF00"/>
                  </a:glow>
                </a:effectLst>
                <a:latin typeface="Arial" panose="020B0604020202020204" pitchFamily="34" charset="0"/>
                <a:ea typeface="Times New Roman" panose="02020603050405020304" pitchFamily="18" charset="0"/>
              </a:rPr>
              <a:t>.</a:t>
            </a:r>
            <a:endParaRPr lang="en-US" dirty="0">
              <a:solidFill>
                <a:srgbClr val="2484C6"/>
              </a:solidFill>
              <a:effectLst>
                <a:glow rad="215900">
                  <a:srgbClr val="00FF00"/>
                </a:glow>
              </a:effectLst>
            </a:endParaRPr>
          </a:p>
        </p:txBody>
      </p:sp>
      <p:sp>
        <p:nvSpPr>
          <p:cNvPr id="2" name="Slide Number Placeholder 1"/>
          <p:cNvSpPr>
            <a:spLocks noGrp="1"/>
          </p:cNvSpPr>
          <p:nvPr>
            <p:ph type="sldNum" sz="quarter" idx="12"/>
          </p:nvPr>
        </p:nvSpPr>
        <p:spPr>
          <a:xfrm>
            <a:off x="9389925" y="6429087"/>
            <a:ext cx="2743200" cy="365125"/>
          </a:xfrm>
        </p:spPr>
        <p:txBody>
          <a:bodyPr/>
          <a:lstStyle/>
          <a:p>
            <a:fld id="{0B555D82-D20F-4DB7-B3E9-7B7EAC2F87A9}" type="slidenum">
              <a:rPr lang="en-US" smtClean="0">
                <a:solidFill>
                  <a:schemeClr val="tx1"/>
                </a:solidFill>
              </a:rPr>
              <a:t>78</a:t>
            </a:fld>
            <a:endParaRPr lang="en-US" dirty="0">
              <a:solidFill>
                <a:schemeClr val="tx1"/>
              </a:solidFill>
            </a:endParaRPr>
          </a:p>
        </p:txBody>
      </p:sp>
      <p:sp>
        <p:nvSpPr>
          <p:cNvPr id="3" name="Rectangle 2"/>
          <p:cNvSpPr/>
          <p:nvPr/>
        </p:nvSpPr>
        <p:spPr>
          <a:xfrm>
            <a:off x="5847150" y="5750430"/>
            <a:ext cx="1099929" cy="3710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Easter</a:t>
            </a:r>
            <a:endParaRPr lang="en-US" sz="2800" b="1" dirty="0">
              <a:solidFill>
                <a:srgbClr val="FF0000"/>
              </a:solidFill>
            </a:endParaRPr>
          </a:p>
        </p:txBody>
      </p:sp>
    </p:spTree>
    <p:extLst>
      <p:ext uri="{BB962C8B-B14F-4D97-AF65-F5344CB8AC3E}">
        <p14:creationId xmlns:p14="http://schemas.microsoft.com/office/powerpoint/2010/main" val="3380291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870">
                                          <p:stCondLst>
                                            <p:cond delay="0"/>
                                          </p:stCondLst>
                                        </p:cTn>
                                        <p:tgtEl>
                                          <p:spTgt spid="3"/>
                                        </p:tgtEl>
                                      </p:cBhvr>
                                    </p:animEffect>
                                    <p:anim calcmode="lin" valueType="num">
                                      <p:cBhvr>
                                        <p:cTn id="8" dur="2733"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3"/>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3"/>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3"/>
                                        </p:tgtEl>
                                        <p:attrNameLst>
                                          <p:attrName>ppt_y</p:attrName>
                                        </p:attrNameLst>
                                      </p:cBhvr>
                                      <p:tavLst>
                                        <p:tav tm="0" fmla="#ppt_y-sin(pi*$)/81">
                                          <p:val>
                                            <p:fltVal val="0"/>
                                          </p:val>
                                        </p:tav>
                                        <p:tav tm="100000">
                                          <p:val>
                                            <p:fltVal val="1"/>
                                          </p:val>
                                        </p:tav>
                                      </p:tavLst>
                                    </p:anim>
                                    <p:animScale>
                                      <p:cBhvr>
                                        <p:cTn id="13" dur="39">
                                          <p:stCondLst>
                                            <p:cond delay="975"/>
                                          </p:stCondLst>
                                        </p:cTn>
                                        <p:tgtEl>
                                          <p:spTgt spid="3"/>
                                        </p:tgtEl>
                                      </p:cBhvr>
                                      <p:to x="100000" y="60000"/>
                                    </p:animScale>
                                    <p:animScale>
                                      <p:cBhvr>
                                        <p:cTn id="14" dur="249" decel="50000">
                                          <p:stCondLst>
                                            <p:cond delay="1014"/>
                                          </p:stCondLst>
                                        </p:cTn>
                                        <p:tgtEl>
                                          <p:spTgt spid="3"/>
                                        </p:tgtEl>
                                      </p:cBhvr>
                                      <p:to x="100000" y="100000"/>
                                    </p:animScale>
                                    <p:animScale>
                                      <p:cBhvr>
                                        <p:cTn id="15" dur="39">
                                          <p:stCondLst>
                                            <p:cond delay="1968"/>
                                          </p:stCondLst>
                                        </p:cTn>
                                        <p:tgtEl>
                                          <p:spTgt spid="3"/>
                                        </p:tgtEl>
                                      </p:cBhvr>
                                      <p:to x="100000" y="80000"/>
                                    </p:animScale>
                                    <p:animScale>
                                      <p:cBhvr>
                                        <p:cTn id="16" dur="249" decel="50000">
                                          <p:stCondLst>
                                            <p:cond delay="2007"/>
                                          </p:stCondLst>
                                        </p:cTn>
                                        <p:tgtEl>
                                          <p:spTgt spid="3"/>
                                        </p:tgtEl>
                                      </p:cBhvr>
                                      <p:to x="100000" y="100000"/>
                                    </p:animScale>
                                    <p:animScale>
                                      <p:cBhvr>
                                        <p:cTn id="17" dur="39">
                                          <p:stCondLst>
                                            <p:cond delay="2463"/>
                                          </p:stCondLst>
                                        </p:cTn>
                                        <p:tgtEl>
                                          <p:spTgt spid="3"/>
                                        </p:tgtEl>
                                      </p:cBhvr>
                                      <p:to x="100000" y="90000"/>
                                    </p:animScale>
                                    <p:animScale>
                                      <p:cBhvr>
                                        <p:cTn id="18" dur="249" decel="50000">
                                          <p:stCondLst>
                                            <p:cond delay="2502"/>
                                          </p:stCondLst>
                                        </p:cTn>
                                        <p:tgtEl>
                                          <p:spTgt spid="3"/>
                                        </p:tgtEl>
                                      </p:cBhvr>
                                      <p:to x="100000" y="100000"/>
                                    </p:animScale>
                                    <p:animScale>
                                      <p:cBhvr>
                                        <p:cTn id="19" dur="39">
                                          <p:stCondLst>
                                            <p:cond delay="2712"/>
                                          </p:stCondLst>
                                        </p:cTn>
                                        <p:tgtEl>
                                          <p:spTgt spid="3"/>
                                        </p:tgtEl>
                                      </p:cBhvr>
                                      <p:to x="100000" y="95000"/>
                                    </p:animScale>
                                    <p:animScale>
                                      <p:cBhvr>
                                        <p:cTn id="20" dur="249" decel="50000">
                                          <p:stCondLst>
                                            <p:cond delay="2751"/>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down)">
                                      <p:cBhvr>
                                        <p:cTn id="25" dur="580">
                                          <p:stCondLst>
                                            <p:cond delay="0"/>
                                          </p:stCondLst>
                                        </p:cTn>
                                        <p:tgtEl>
                                          <p:spTgt spid="5">
                                            <p:txEl>
                                              <p:pRg st="1" end="1"/>
                                            </p:txEl>
                                          </p:spTgt>
                                        </p:tgtEl>
                                      </p:cBhvr>
                                    </p:animEffect>
                                    <p:anim calcmode="lin" valueType="num">
                                      <p:cBhvr>
                                        <p:cTn id="26"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1" end="1"/>
                                            </p:txEl>
                                          </p:spTgt>
                                        </p:tgtEl>
                                      </p:cBhvr>
                                      <p:to x="100000" y="60000"/>
                                    </p:animScale>
                                    <p:animScale>
                                      <p:cBhvr>
                                        <p:cTn id="32" dur="166" decel="50000">
                                          <p:stCondLst>
                                            <p:cond delay="676"/>
                                          </p:stCondLst>
                                        </p:cTn>
                                        <p:tgtEl>
                                          <p:spTgt spid="5">
                                            <p:txEl>
                                              <p:pRg st="1" end="1"/>
                                            </p:txEl>
                                          </p:spTgt>
                                        </p:tgtEl>
                                      </p:cBhvr>
                                      <p:to x="100000" y="100000"/>
                                    </p:animScale>
                                    <p:animScale>
                                      <p:cBhvr>
                                        <p:cTn id="33" dur="26">
                                          <p:stCondLst>
                                            <p:cond delay="1312"/>
                                          </p:stCondLst>
                                        </p:cTn>
                                        <p:tgtEl>
                                          <p:spTgt spid="5">
                                            <p:txEl>
                                              <p:pRg st="1" end="1"/>
                                            </p:txEl>
                                          </p:spTgt>
                                        </p:tgtEl>
                                      </p:cBhvr>
                                      <p:to x="100000" y="80000"/>
                                    </p:animScale>
                                    <p:animScale>
                                      <p:cBhvr>
                                        <p:cTn id="34" dur="166" decel="50000">
                                          <p:stCondLst>
                                            <p:cond delay="1338"/>
                                          </p:stCondLst>
                                        </p:cTn>
                                        <p:tgtEl>
                                          <p:spTgt spid="5">
                                            <p:txEl>
                                              <p:pRg st="1" end="1"/>
                                            </p:txEl>
                                          </p:spTgt>
                                        </p:tgtEl>
                                      </p:cBhvr>
                                      <p:to x="100000" y="100000"/>
                                    </p:animScale>
                                    <p:animScale>
                                      <p:cBhvr>
                                        <p:cTn id="35" dur="26">
                                          <p:stCondLst>
                                            <p:cond delay="1642"/>
                                          </p:stCondLst>
                                        </p:cTn>
                                        <p:tgtEl>
                                          <p:spTgt spid="5">
                                            <p:txEl>
                                              <p:pRg st="1" end="1"/>
                                            </p:txEl>
                                          </p:spTgt>
                                        </p:tgtEl>
                                      </p:cBhvr>
                                      <p:to x="100000" y="90000"/>
                                    </p:animScale>
                                    <p:animScale>
                                      <p:cBhvr>
                                        <p:cTn id="36" dur="166" decel="50000">
                                          <p:stCondLst>
                                            <p:cond delay="1668"/>
                                          </p:stCondLst>
                                        </p:cTn>
                                        <p:tgtEl>
                                          <p:spTgt spid="5">
                                            <p:txEl>
                                              <p:pRg st="1" end="1"/>
                                            </p:txEl>
                                          </p:spTgt>
                                        </p:tgtEl>
                                      </p:cBhvr>
                                      <p:to x="100000" y="100000"/>
                                    </p:animScale>
                                    <p:animScale>
                                      <p:cBhvr>
                                        <p:cTn id="37" dur="26">
                                          <p:stCondLst>
                                            <p:cond delay="1808"/>
                                          </p:stCondLst>
                                        </p:cTn>
                                        <p:tgtEl>
                                          <p:spTgt spid="5">
                                            <p:txEl>
                                              <p:pRg st="1" end="1"/>
                                            </p:txEl>
                                          </p:spTgt>
                                        </p:tgtEl>
                                      </p:cBhvr>
                                      <p:to x="100000" y="95000"/>
                                    </p:animScale>
                                    <p:animScale>
                                      <p:cBhvr>
                                        <p:cTn id="38" dur="166" decel="50000">
                                          <p:stCondLst>
                                            <p:cond delay="1834"/>
                                          </p:stCondLst>
                                        </p:cTn>
                                        <p:tgtEl>
                                          <p:spTgt spid="5">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8" repeatCount="1000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wipe(left)">
                                      <p:cBhvr>
                                        <p:cTn id="4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9900"/>
            </a:gs>
            <a:gs pos="72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05549" y="254630"/>
            <a:ext cx="11294615" cy="1121994"/>
          </a:xfrm>
          <a:gradFill>
            <a:gsLst>
              <a:gs pos="0">
                <a:srgbClr val="FF0000"/>
              </a:gs>
              <a:gs pos="72000">
                <a:schemeClr val="bg2">
                  <a:tint val="98000"/>
                  <a:satMod val="130000"/>
                  <a:shade val="90000"/>
                  <a:lumMod val="103000"/>
                </a:schemeClr>
              </a:gs>
              <a:gs pos="100000">
                <a:schemeClr val="bg2">
                  <a:shade val="63000"/>
                  <a:satMod val="120000"/>
                </a:schemeClr>
              </a:gs>
            </a:gsLst>
            <a:lin ang="5400000" scaled="0"/>
          </a:gradFill>
          <a:ln w="57150">
            <a:solidFill>
              <a:srgbClr val="FFC000"/>
            </a:solidFill>
          </a:ln>
          <a:effectLst>
            <a:glow rad="228600">
              <a:schemeClr val="accent6">
                <a:satMod val="175000"/>
                <a:alpha val="40000"/>
              </a:schemeClr>
            </a:glow>
          </a:effectLst>
          <a:scene3d>
            <a:camera prst="orthographicFront"/>
            <a:lightRig rig="threePt" dir="t"/>
          </a:scene3d>
          <a:sp3d>
            <a:bevelT w="114300" prst="artDeco"/>
          </a:sp3d>
        </p:spPr>
        <p:txBody>
          <a:bodyPr>
            <a:normAutofit fontScale="90000"/>
          </a:bodyPr>
          <a:lstStyle/>
          <a:p>
            <a:pPr algn="ctr"/>
            <a:r>
              <a:rPr lang="en-US" sz="4000" b="1" dirty="0">
                <a:ln>
                  <a:solidFill>
                    <a:srgbClr val="FF99FF"/>
                  </a:solidFill>
                </a:ln>
                <a:solidFill>
                  <a:prstClr val="black"/>
                </a:solidFill>
              </a:rPr>
              <a:t>The Synodic </a:t>
            </a:r>
            <a:r>
              <a:rPr lang="en-US" sz="4000" b="1" dirty="0" smtClean="0">
                <a:ln>
                  <a:solidFill>
                    <a:srgbClr val="FF99FF"/>
                  </a:solidFill>
                </a:ln>
                <a:solidFill>
                  <a:prstClr val="black"/>
                </a:solidFill>
              </a:rPr>
              <a:t>Month/</a:t>
            </a:r>
            <a:r>
              <a:rPr lang="en-US" sz="4000" b="1" dirty="0" smtClean="0">
                <a:ln>
                  <a:solidFill>
                    <a:srgbClr val="FF99FF"/>
                  </a:solidFill>
                </a:ln>
              </a:rPr>
              <a:t>Metonic </a:t>
            </a:r>
            <a:r>
              <a:rPr lang="en-US" sz="4000" b="1" dirty="0">
                <a:ln>
                  <a:solidFill>
                    <a:srgbClr val="FF99FF"/>
                  </a:solidFill>
                </a:ln>
              </a:rPr>
              <a:t>Cycle </a:t>
            </a:r>
            <a:r>
              <a:rPr lang="en-US" sz="4000" b="1" dirty="0" smtClean="0">
                <a:ln>
                  <a:solidFill>
                    <a:srgbClr val="FF99FF"/>
                  </a:solidFill>
                </a:ln>
              </a:rPr>
              <a:t>Connection </a:t>
            </a:r>
            <a:br>
              <a:rPr lang="en-US" sz="4000" b="1" dirty="0" smtClean="0">
                <a:ln>
                  <a:solidFill>
                    <a:srgbClr val="FF99FF"/>
                  </a:solidFill>
                </a:ln>
              </a:rPr>
            </a:br>
            <a:r>
              <a:rPr lang="en-US" sz="2000" dirty="0" smtClean="0">
                <a:latin typeface="+mn-lt"/>
              </a:rPr>
              <a:t>quotes</a:t>
            </a:r>
            <a:r>
              <a:rPr lang="en-US" sz="2000" b="1" dirty="0" smtClean="0">
                <a:ln>
                  <a:solidFill>
                    <a:srgbClr val="FF99FF"/>
                  </a:solidFill>
                </a:ln>
              </a:rPr>
              <a:t> </a:t>
            </a:r>
            <a:r>
              <a:rPr lang="en-US" sz="4000" b="1" dirty="0" smtClean="0">
                <a:ln>
                  <a:solidFill>
                    <a:srgbClr val="FF99FF"/>
                  </a:solidFill>
                </a:ln>
                <a:solidFill>
                  <a:srgbClr val="FF0000"/>
                </a:solidFill>
                <a:effectLst>
                  <a:outerShdw blurRad="38100" dist="38100" dir="2700000" algn="tl">
                    <a:srgbClr val="000000">
                      <a:alpha val="43137"/>
                    </a:srgbClr>
                  </a:outerShdw>
                </a:effectLst>
              </a:rPr>
              <a:t>(#</a:t>
            </a:r>
            <a:r>
              <a:rPr lang="en-US" sz="4000" b="1" dirty="0">
                <a:ln>
                  <a:solidFill>
                    <a:srgbClr val="FF99FF"/>
                  </a:solidFill>
                </a:ln>
                <a:solidFill>
                  <a:srgbClr val="FF0000"/>
                </a:solidFill>
                <a:effectLst>
                  <a:outerShdw blurRad="38100" dist="38100" dir="2700000" algn="tl">
                    <a:srgbClr val="000000">
                      <a:alpha val="43137"/>
                    </a:srgbClr>
                  </a:outerShdw>
                </a:effectLst>
              </a:rPr>
              <a:t>2</a:t>
            </a:r>
            <a:r>
              <a:rPr lang="en-US" sz="4000" b="1" dirty="0" smtClean="0">
                <a:ln>
                  <a:solidFill>
                    <a:srgbClr val="FF99FF"/>
                  </a:solidFill>
                </a:ln>
                <a:solidFill>
                  <a:srgbClr val="FF0000"/>
                </a:solidFill>
                <a:effectLst>
                  <a:outerShdw blurRad="38100" dist="38100" dir="2700000" algn="tl">
                    <a:srgbClr val="000000">
                      <a:alpha val="43137"/>
                    </a:srgbClr>
                  </a:outerShdw>
                </a:effectLst>
              </a:rPr>
              <a:t>)</a:t>
            </a:r>
            <a:endParaRPr lang="en-US" b="1" dirty="0">
              <a:ln>
                <a:solidFill>
                  <a:srgbClr val="FF99FF"/>
                </a:solidFill>
              </a:ln>
              <a:solidFill>
                <a:srgbClr val="FF0000"/>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396699" y="1871910"/>
            <a:ext cx="11355419" cy="4412182"/>
          </a:xfrm>
          <a:ln w="57150">
            <a:solidFill>
              <a:srgbClr val="C00000"/>
            </a:solidFill>
          </a:ln>
          <a:scene3d>
            <a:camera prst="orthographicFront"/>
            <a:lightRig rig="threePt" dir="t"/>
          </a:scene3d>
          <a:sp3d>
            <a:bevelT w="139700" h="139700" prst="divot"/>
          </a:sp3d>
        </p:spPr>
        <p:txBody>
          <a:bodyPr lIns="182880" tIns="182880">
            <a:normAutofit/>
          </a:bodyPr>
          <a:lstStyle/>
          <a:p>
            <a:pPr lvl="0">
              <a:spcBef>
                <a:spcPts val="0"/>
              </a:spcBef>
              <a:spcAft>
                <a:spcPts val="1800"/>
              </a:spcAft>
              <a:buClr>
                <a:srgbClr val="C00000"/>
              </a:buClr>
            </a:pPr>
            <a:r>
              <a:rPr lang="en-US" dirty="0" smtClean="0">
                <a:solidFill>
                  <a:srgbClr val="404040"/>
                </a:solidFill>
                <a:latin typeface="Arial" panose="020B0604020202020204" pitchFamily="34" charset="0"/>
                <a:ea typeface="Times New Roman" panose="02020603050405020304" pitchFamily="18" charset="0"/>
              </a:rPr>
              <a:t>One </a:t>
            </a:r>
            <a:r>
              <a:rPr lang="en-US" dirty="0">
                <a:solidFill>
                  <a:srgbClr val="404040"/>
                </a:solidFill>
                <a:latin typeface="Arial" panose="020B0604020202020204" pitchFamily="34" charset="0"/>
                <a:ea typeface="Times New Roman" panose="02020603050405020304" pitchFamily="18" charset="0"/>
              </a:rPr>
              <a:t>sidereal month later it will not yet be full, </a:t>
            </a:r>
            <a:r>
              <a:rPr lang="en-US" b="1" dirty="0">
                <a:solidFill>
                  <a:srgbClr val="FF0000"/>
                </a:solidFill>
                <a:latin typeface="Arial" panose="020B0604020202020204" pitchFamily="34" charset="0"/>
                <a:ea typeface="Times New Roman" panose="02020603050405020304" pitchFamily="18" charset="0"/>
              </a:rPr>
              <a:t>since it must travel further in its orbit around the earth to reach the point of opposition, </a:t>
            </a:r>
            <a:r>
              <a:rPr lang="en-US" dirty="0">
                <a:solidFill>
                  <a:srgbClr val="404040"/>
                </a:solidFill>
                <a:latin typeface="Arial" panose="020B0604020202020204" pitchFamily="34" charset="0"/>
                <a:ea typeface="Times New Roman" panose="02020603050405020304" pitchFamily="18" charset="0"/>
              </a:rPr>
              <a:t>which has moved relative to the stars because of the earth's motion. </a:t>
            </a:r>
            <a:endParaRPr lang="en-US" dirty="0" smtClean="0">
              <a:solidFill>
                <a:srgbClr val="404040"/>
              </a:solidFill>
              <a:latin typeface="Arial" panose="020B0604020202020204" pitchFamily="34" charset="0"/>
              <a:ea typeface="Times New Roman" panose="02020603050405020304" pitchFamily="18" charset="0"/>
            </a:endParaRPr>
          </a:p>
          <a:p>
            <a:pPr lvl="0">
              <a:spcBef>
                <a:spcPts val="0"/>
              </a:spcBef>
              <a:spcAft>
                <a:spcPts val="1200"/>
              </a:spcAft>
              <a:buClr>
                <a:srgbClr val="C00000"/>
              </a:buClr>
            </a:pPr>
            <a:r>
              <a:rPr lang="en-US" b="1" dirty="0" smtClean="0">
                <a:solidFill>
                  <a:srgbClr val="F725E8"/>
                </a:solidFill>
                <a:latin typeface="Arial" panose="020B0604020202020204" pitchFamily="34" charset="0"/>
                <a:ea typeface="Times New Roman" panose="02020603050405020304" pitchFamily="18" charset="0"/>
              </a:rPr>
              <a:t>Since </a:t>
            </a:r>
            <a:r>
              <a:rPr lang="en-US" b="1" dirty="0">
                <a:solidFill>
                  <a:srgbClr val="F725E8"/>
                </a:solidFill>
                <a:latin typeface="Arial" panose="020B0604020202020204" pitchFamily="34" charset="0"/>
                <a:ea typeface="Times New Roman" panose="02020603050405020304" pitchFamily="18" charset="0"/>
              </a:rPr>
              <a:t>the calendar month is not equal to the lunar month,</a:t>
            </a:r>
            <a:r>
              <a:rPr lang="en-US" dirty="0">
                <a:solidFill>
                  <a:srgbClr val="404040"/>
                </a:solidFill>
                <a:latin typeface="Arial" panose="020B0604020202020204" pitchFamily="34" charset="0"/>
                <a:ea typeface="Times New Roman" panose="02020603050405020304" pitchFamily="18" charset="0"/>
              </a:rPr>
              <a:t> the full moon does not occur on the same day every month. The length of time between recurrences of the full moon on the same date is 235 lunar months, or 19 years. </a:t>
            </a:r>
            <a:r>
              <a:rPr lang="en-US" dirty="0">
                <a:solidFill>
                  <a:srgbClr val="404040"/>
                </a:solidFill>
                <a:highlight>
                  <a:srgbClr val="FFFF00"/>
                </a:highlight>
                <a:latin typeface="Arial" panose="020B0604020202020204" pitchFamily="34" charset="0"/>
                <a:ea typeface="Times New Roman" panose="02020603050405020304" pitchFamily="18" charset="0"/>
              </a:rPr>
              <a:t>This period, called the </a:t>
            </a:r>
            <a:r>
              <a:rPr lang="en-US" dirty="0" smtClean="0">
                <a:solidFill>
                  <a:srgbClr val="404040"/>
                </a:solidFill>
                <a:highlight>
                  <a:srgbClr val="FFFF00"/>
                </a:highlight>
                <a:latin typeface="Arial" panose="020B0604020202020204" pitchFamily="34" charset="0"/>
                <a:ea typeface="Times New Roman" panose="02020603050405020304" pitchFamily="18" charset="0"/>
              </a:rPr>
              <a:t>Metonic cycle</a:t>
            </a:r>
            <a:r>
              <a:rPr lang="en-US" dirty="0">
                <a:solidFill>
                  <a:srgbClr val="404040"/>
                </a:solidFill>
                <a:highlight>
                  <a:srgbClr val="FFFF00"/>
                </a:highlight>
                <a:latin typeface="Arial" panose="020B0604020202020204" pitchFamily="34" charset="0"/>
                <a:ea typeface="Times New Roman" panose="02020603050405020304" pitchFamily="18" charset="0"/>
              </a:rPr>
              <a:t>, was discovered by the Greek </a:t>
            </a:r>
            <a:r>
              <a:rPr lang="en-US" dirty="0" smtClean="0">
                <a:solidFill>
                  <a:srgbClr val="404040"/>
                </a:solidFill>
                <a:highlight>
                  <a:srgbClr val="FFFF00"/>
                </a:highlight>
                <a:latin typeface="Arial" panose="020B0604020202020204" pitchFamily="34" charset="0"/>
                <a:ea typeface="Times New Roman" panose="02020603050405020304" pitchFamily="18" charset="0"/>
              </a:rPr>
              <a:t>astronomer </a:t>
            </a:r>
            <a:r>
              <a:rPr lang="en-US" dirty="0" err="1">
                <a:solidFill>
                  <a:srgbClr val="404040"/>
                </a:solidFill>
                <a:highlight>
                  <a:srgbClr val="FFFF00"/>
                </a:highlight>
                <a:latin typeface="Arial" panose="020B0604020202020204" pitchFamily="34" charset="0"/>
                <a:ea typeface="Times New Roman" panose="02020603050405020304" pitchFamily="18" charset="0"/>
              </a:rPr>
              <a:t>Meton</a:t>
            </a:r>
            <a:r>
              <a:rPr lang="en-US" dirty="0">
                <a:solidFill>
                  <a:srgbClr val="404040"/>
                </a:solidFill>
                <a:highlight>
                  <a:srgbClr val="FFFF00"/>
                </a:highlight>
                <a:latin typeface="Arial" panose="020B0604020202020204" pitchFamily="34" charset="0"/>
                <a:ea typeface="Times New Roman" panose="02020603050405020304" pitchFamily="18" charset="0"/>
              </a:rPr>
              <a:t> in 433 B.C</a:t>
            </a:r>
            <a:r>
              <a:rPr lang="en-US" dirty="0">
                <a:solidFill>
                  <a:srgbClr val="404040"/>
                </a:solidFill>
                <a:latin typeface="Arial" panose="020B0604020202020204" pitchFamily="34" charset="0"/>
                <a:ea typeface="Times New Roman" panose="02020603050405020304" pitchFamily="18" charset="0"/>
              </a:rPr>
              <a:t>. </a:t>
            </a:r>
            <a:r>
              <a:rPr lang="en-US" dirty="0">
                <a:solidFill>
                  <a:srgbClr val="404040"/>
                </a:solidFill>
                <a:effectLst>
                  <a:glow rad="215900">
                    <a:srgbClr val="00FF00"/>
                  </a:glow>
                </a:effectLst>
                <a:latin typeface="Arial" panose="020B0604020202020204" pitchFamily="34" charset="0"/>
                <a:ea typeface="Times New Roman" panose="02020603050405020304" pitchFamily="18" charset="0"/>
              </a:rPr>
              <a:t>It is used in determining the date </a:t>
            </a:r>
            <a:r>
              <a:rPr lang="en-US" dirty="0" smtClean="0">
                <a:solidFill>
                  <a:srgbClr val="404040"/>
                </a:solidFill>
                <a:effectLst>
                  <a:glow rad="215900">
                    <a:srgbClr val="00FF00"/>
                  </a:glow>
                </a:effectLst>
                <a:latin typeface="Arial" panose="020B0604020202020204" pitchFamily="34" charset="0"/>
                <a:ea typeface="Times New Roman" panose="02020603050405020304" pitchFamily="18" charset="0"/>
              </a:rPr>
              <a:t>of    	 on </a:t>
            </a:r>
            <a:r>
              <a:rPr lang="en-US" dirty="0">
                <a:solidFill>
                  <a:srgbClr val="404040"/>
                </a:solidFill>
                <a:effectLst>
                  <a:glow rad="215900">
                    <a:srgbClr val="00FF00"/>
                  </a:glow>
                </a:effectLst>
                <a:latin typeface="Arial" panose="020B0604020202020204" pitchFamily="34" charset="0"/>
                <a:ea typeface="Times New Roman" panose="02020603050405020304" pitchFamily="18" charset="0"/>
              </a:rPr>
              <a:t>the </a:t>
            </a:r>
            <a:r>
              <a:rPr lang="en-US" dirty="0" smtClean="0">
                <a:solidFill>
                  <a:srgbClr val="404040"/>
                </a:solidFill>
                <a:effectLst>
                  <a:glow rad="215900">
                    <a:srgbClr val="00FF00"/>
                  </a:glow>
                </a:effectLst>
                <a:latin typeface="Arial" panose="020B0604020202020204" pitchFamily="34" charset="0"/>
                <a:ea typeface="Times New Roman" panose="02020603050405020304" pitchFamily="18" charset="0"/>
              </a:rPr>
              <a:t>Gregorian calendar</a:t>
            </a:r>
            <a:r>
              <a:rPr lang="en-US" dirty="0" smtClean="0">
                <a:solidFill>
                  <a:srgbClr val="2484C6"/>
                </a:solidFill>
                <a:effectLst>
                  <a:glow rad="215900">
                    <a:srgbClr val="00FF00"/>
                  </a:glow>
                </a:effectLst>
                <a:latin typeface="Arial" panose="020B0604020202020204" pitchFamily="34" charset="0"/>
                <a:ea typeface="Times New Roman" panose="02020603050405020304" pitchFamily="18" charset="0"/>
              </a:rPr>
              <a:t>.</a:t>
            </a:r>
            <a:endParaRPr lang="en-US" dirty="0">
              <a:solidFill>
                <a:srgbClr val="2484C6"/>
              </a:solidFill>
              <a:effectLst>
                <a:glow rad="215900">
                  <a:srgbClr val="00FF00"/>
                </a:glow>
              </a:effectLst>
            </a:endParaRPr>
          </a:p>
        </p:txBody>
      </p:sp>
      <p:sp>
        <p:nvSpPr>
          <p:cNvPr id="2" name="Slide Number Placeholder 1"/>
          <p:cNvSpPr>
            <a:spLocks noGrp="1"/>
          </p:cNvSpPr>
          <p:nvPr>
            <p:ph type="sldNum" sz="quarter" idx="12"/>
          </p:nvPr>
        </p:nvSpPr>
        <p:spPr>
          <a:xfrm>
            <a:off x="9389925" y="6429087"/>
            <a:ext cx="2743200" cy="365125"/>
          </a:xfrm>
        </p:spPr>
        <p:txBody>
          <a:bodyPr/>
          <a:lstStyle/>
          <a:p>
            <a:fld id="{0B555D82-D20F-4DB7-B3E9-7B7EAC2F87A9}" type="slidenum">
              <a:rPr lang="en-US" smtClean="0">
                <a:solidFill>
                  <a:schemeClr val="tx1"/>
                </a:solidFill>
              </a:rPr>
              <a:t>79</a:t>
            </a:fld>
            <a:endParaRPr lang="en-US" dirty="0">
              <a:solidFill>
                <a:schemeClr val="tx1"/>
              </a:solidFill>
            </a:endParaRPr>
          </a:p>
        </p:txBody>
      </p:sp>
      <p:sp>
        <p:nvSpPr>
          <p:cNvPr id="3" name="Rectangle 2"/>
          <p:cNvSpPr/>
          <p:nvPr/>
        </p:nvSpPr>
        <p:spPr>
          <a:xfrm>
            <a:off x="5847152" y="5739580"/>
            <a:ext cx="1099929" cy="3710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Easter</a:t>
            </a:r>
            <a:endParaRPr lang="en-US" sz="2800" b="1" dirty="0">
              <a:solidFill>
                <a:srgbClr val="FF0000"/>
              </a:solidFill>
            </a:endParaRPr>
          </a:p>
        </p:txBody>
      </p:sp>
      <p:sp>
        <p:nvSpPr>
          <p:cNvPr id="6" name="Cloud Callout 5"/>
          <p:cNvSpPr/>
          <p:nvPr/>
        </p:nvSpPr>
        <p:spPr>
          <a:xfrm>
            <a:off x="1403798" y="888643"/>
            <a:ext cx="7199290" cy="3556897"/>
          </a:xfrm>
          <a:prstGeom prst="cloudCallout">
            <a:avLst>
              <a:gd name="adj1" fmla="val 18924"/>
              <a:gd name="adj2" fmla="val 82907"/>
            </a:avLst>
          </a:prstGeom>
          <a:pattFill prst="pct5">
            <a:fgClr>
              <a:schemeClr val="accent1"/>
            </a:fgClr>
            <a:bgClr>
              <a:schemeClr val="bg1"/>
            </a:bgClr>
          </a:pattFill>
          <a:ln w="76200">
            <a:solidFill>
              <a:srgbClr val="CC00FF"/>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0" b="1" dirty="0" smtClean="0">
                <a:solidFill>
                  <a:srgbClr val="FF0000"/>
                </a:solidFill>
                <a:effectLst>
                  <a:glow rad="342900">
                    <a:srgbClr val="00FF00"/>
                  </a:glow>
                </a:effectLst>
                <a:latin typeface="Georgia" panose="02040502050405020303" pitchFamily="18" charset="0"/>
              </a:rPr>
              <a:t>??</a:t>
            </a:r>
            <a:endParaRPr lang="en-US" sz="15000" b="1" dirty="0">
              <a:solidFill>
                <a:srgbClr val="FF0000"/>
              </a:solidFill>
              <a:effectLst>
                <a:glow rad="342900">
                  <a:srgbClr val="00FF00"/>
                </a:glow>
              </a:effectLst>
              <a:latin typeface="Georgia" panose="02040502050405020303" pitchFamily="18" charset="0"/>
            </a:endParaRPr>
          </a:p>
        </p:txBody>
      </p:sp>
    </p:spTree>
    <p:extLst>
      <p:ext uri="{BB962C8B-B14F-4D97-AF65-F5344CB8AC3E}">
        <p14:creationId xmlns:p14="http://schemas.microsoft.com/office/powerpoint/2010/main" val="3413279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 calcmode="lin" valueType="num">
                                      <p:cBhvr>
                                        <p:cTn id="9" dur="1750" fill="hold"/>
                                        <p:tgtEl>
                                          <p:spTgt spid="6"/>
                                        </p:tgtEl>
                                        <p:attrNameLst>
                                          <p:attrName>style.rotation</p:attrName>
                                        </p:attrNameLst>
                                      </p:cBhvr>
                                      <p:tavLst>
                                        <p:tav tm="0">
                                          <p:val>
                                            <p:fltVal val="90"/>
                                          </p:val>
                                        </p:tav>
                                        <p:tav tm="100000">
                                          <p:val>
                                            <p:fltVal val="0"/>
                                          </p:val>
                                        </p:tav>
                                      </p:tavLst>
                                    </p:anim>
                                    <p:animEffect transition="in" filter="fade">
                                      <p:cBhvr>
                                        <p:cTn id="10" dur="1750"/>
                                        <p:tgtEl>
                                          <p:spTgt spid="6"/>
                                        </p:tgtEl>
                                      </p:cBhvr>
                                    </p:animEffect>
                                  </p:childTnLst>
                                </p:cTn>
                              </p:par>
                              <p:par>
                                <p:cTn id="11" presetID="35" presetClass="emph" presetSubtype="0" repeatCount="3000" fill="hold" grpId="1" nodeType="withEffect">
                                  <p:stCondLst>
                                    <p:cond delay="2750"/>
                                  </p:stCondLst>
                                  <p:childTnLst>
                                    <p:anim calcmode="discrete" valueType="str">
                                      <p:cBhvr>
                                        <p:cTn id="12"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840" y="107546"/>
            <a:ext cx="10745472" cy="1325563"/>
          </a:xfrm>
          <a:solidFill>
            <a:srgbClr val="D7E7F5"/>
          </a:solidFill>
          <a:ln w="38100">
            <a:solidFill>
              <a:srgbClr val="0000FF"/>
            </a:solidFill>
          </a:ln>
          <a:scene3d>
            <a:camera prst="orthographicFront"/>
            <a:lightRig rig="threePt" dir="t"/>
          </a:scene3d>
          <a:sp3d>
            <a:bevelT w="139700" h="139700" prst="divot"/>
          </a:sp3d>
        </p:spPr>
        <p:txBody>
          <a:bodyPr>
            <a:normAutofit/>
            <a:sp3d extrusionH="57150">
              <a:bevelT w="38100" h="38100"/>
            </a:sp3d>
          </a:bodyPr>
          <a:lstStyle/>
          <a:p>
            <a:pPr algn="ctr"/>
            <a:r>
              <a:rPr lang="en-US" sz="4000" dirty="0" smtClean="0"/>
              <a:t>Was</a:t>
            </a:r>
            <a:r>
              <a:rPr lang="en-US" sz="4000" dirty="0" smtClean="0">
                <a:solidFill>
                  <a:srgbClr val="0000FF"/>
                </a:solidFill>
              </a:rPr>
              <a:t> </a:t>
            </a:r>
            <a:r>
              <a:rPr lang="en-US" sz="4000" b="1" dirty="0" smtClean="0">
                <a:solidFill>
                  <a:srgbClr val="0000FF"/>
                </a:solidFill>
              </a:rPr>
              <a:t>Yahusha</a:t>
            </a:r>
            <a:r>
              <a:rPr lang="en-US" sz="4000" dirty="0" smtClean="0">
                <a:solidFill>
                  <a:srgbClr val="0000FF"/>
                </a:solidFill>
              </a:rPr>
              <a:t> </a:t>
            </a:r>
            <a:r>
              <a:rPr lang="en-US" sz="4000" dirty="0" smtClean="0"/>
              <a:t>in agreement with the </a:t>
            </a:r>
            <a:br>
              <a:rPr lang="en-US" sz="4000" dirty="0" smtClean="0"/>
            </a:br>
            <a:r>
              <a:rPr lang="en-US" sz="4000" b="1" i="1" dirty="0" smtClean="0">
                <a:ln>
                  <a:solidFill>
                    <a:sysClr val="windowText" lastClr="000000"/>
                  </a:solidFill>
                </a:ln>
                <a:solidFill>
                  <a:srgbClr val="FF6600"/>
                </a:solidFill>
                <a:effectLst>
                  <a:glow rad="127000">
                    <a:srgbClr val="FFFF00"/>
                  </a:glow>
                </a:effectLst>
                <a:latin typeface="Comic Sans MS" pitchFamily="66" charset="0"/>
              </a:rPr>
              <a:t>TIMING</a:t>
            </a:r>
            <a:r>
              <a:rPr lang="en-US" sz="4000" dirty="0" smtClean="0"/>
              <a:t> of the </a:t>
            </a:r>
            <a:r>
              <a:rPr lang="en-US" sz="4000" dirty="0" smtClean="0">
                <a:solidFill>
                  <a:srgbClr val="CC00FF"/>
                </a:solidFill>
              </a:rPr>
              <a:t>Feast of the Yehudim </a:t>
            </a:r>
            <a:r>
              <a:rPr lang="en-US" sz="4000" dirty="0" smtClean="0"/>
              <a:t>(Jews)?</a:t>
            </a:r>
            <a:endParaRPr lang="en-US" sz="4000" dirty="0"/>
          </a:p>
        </p:txBody>
      </p:sp>
      <p:sp>
        <p:nvSpPr>
          <p:cNvPr id="3" name="Content Placeholder 2"/>
          <p:cNvSpPr>
            <a:spLocks noGrp="1"/>
          </p:cNvSpPr>
          <p:nvPr>
            <p:ph idx="1"/>
          </p:nvPr>
        </p:nvSpPr>
        <p:spPr>
          <a:xfrm>
            <a:off x="167424" y="1532586"/>
            <a:ext cx="11848564" cy="5127987"/>
          </a:xfrm>
          <a:solidFill>
            <a:srgbClr val="FDF1E9"/>
          </a:solidFill>
          <a:ln w="28575">
            <a:solidFill>
              <a:srgbClr val="00B050"/>
            </a:solidFill>
          </a:ln>
          <a:scene3d>
            <a:camera prst="orthographicFront"/>
            <a:lightRig rig="threePt" dir="t"/>
          </a:scene3d>
          <a:sp3d>
            <a:bevelT prst="angle"/>
          </a:sp3d>
        </p:spPr>
        <p:txBody>
          <a:bodyPr lIns="182880" tIns="91440">
            <a:normAutofit fontScale="92500" lnSpcReduction="10000"/>
            <a:sp3d extrusionH="57150">
              <a:bevelT w="38100" h="38100"/>
            </a:sp3d>
          </a:bodyPr>
          <a:lstStyle/>
          <a:p>
            <a:pPr marL="0" indent="0">
              <a:spcBef>
                <a:spcPts val="0"/>
              </a:spcBef>
              <a:spcAft>
                <a:spcPts val="1800"/>
              </a:spcAft>
              <a:buNone/>
            </a:pPr>
            <a:r>
              <a:rPr lang="en-US" sz="400" dirty="0" smtClean="0"/>
              <a:t/>
            </a:r>
            <a:br>
              <a:rPr lang="en-US" sz="400" dirty="0" smtClean="0"/>
            </a:br>
            <a:r>
              <a:rPr lang="en-US" dirty="0" smtClean="0"/>
              <a:t>The book of John gives us a great place to begin.</a:t>
            </a:r>
          </a:p>
          <a:p>
            <a:pPr marL="457200" marR="457200" indent="-914400">
              <a:lnSpc>
                <a:spcPct val="115000"/>
              </a:lnSpc>
              <a:spcBef>
                <a:spcPts val="0"/>
              </a:spcBef>
              <a:spcAft>
                <a:spcPts val="1200"/>
              </a:spcAft>
              <a:buNone/>
            </a:pPr>
            <a:r>
              <a:rPr lang="en-US" dirty="0" smtClean="0">
                <a:solidFill>
                  <a:srgbClr val="008080"/>
                </a:solidFill>
                <a:latin typeface="Georgia" panose="02040502050405020303" pitchFamily="18" charset="0"/>
                <a:ea typeface="Calibri" panose="020F0502020204030204" pitchFamily="34" charset="0"/>
                <a:cs typeface="Georgia" panose="02040502050405020303" pitchFamily="18" charset="0"/>
              </a:rPr>
              <a:t>John </a:t>
            </a:r>
            <a:r>
              <a:rPr lang="en-US" dirty="0">
                <a:solidFill>
                  <a:srgbClr val="008080"/>
                </a:solidFill>
                <a:latin typeface="Georgia" panose="02040502050405020303" pitchFamily="18" charset="0"/>
                <a:ea typeface="Calibri" panose="020F0502020204030204" pitchFamily="34" charset="0"/>
                <a:cs typeface="Georgia" panose="02040502050405020303" pitchFamily="18" charset="0"/>
              </a:rPr>
              <a:t>7:1</a:t>
            </a:r>
            <a:r>
              <a:rPr lang="en-US" dirty="0">
                <a:latin typeface="Georgia" panose="02040502050405020303" pitchFamily="18" charset="0"/>
                <a:ea typeface="Calibri" panose="020F0502020204030204" pitchFamily="34" charset="0"/>
                <a:cs typeface="Georgia" panose="02040502050405020303" pitchFamily="18" charset="0"/>
              </a:rPr>
              <a:t>  </a:t>
            </a:r>
            <a:r>
              <a:rPr lang="en-US" dirty="0">
                <a:solidFill>
                  <a:srgbClr val="00B050"/>
                </a:solidFill>
                <a:latin typeface="Georgia" panose="02040502050405020303" pitchFamily="18" charset="0"/>
                <a:ea typeface="Calibri" panose="020F0502020204030204" pitchFamily="34" charset="0"/>
                <a:cs typeface="Georgia" panose="02040502050405020303" pitchFamily="18" charset="0"/>
              </a:rPr>
              <a:t>And after this </a:t>
            </a:r>
            <a:r>
              <a:rPr lang="he-IL" dirty="0">
                <a:solidFill>
                  <a:srgbClr val="0000FF"/>
                </a:solidFill>
                <a:latin typeface="SBL Hebrew"/>
                <a:ea typeface="Calibri" panose="020F0502020204030204" pitchFamily="34" charset="0"/>
                <a:cs typeface="SBL Hebrew"/>
              </a:rPr>
              <a:t>יהושע</a:t>
            </a:r>
            <a:r>
              <a:rPr lang="he-IL" dirty="0">
                <a:solidFill>
                  <a:srgbClr val="0000FF"/>
                </a:solidFill>
                <a:latin typeface="Calibri" panose="020F0502020204030204" pitchFamily="34" charset="0"/>
                <a:ea typeface="Calibri" panose="020F0502020204030204" pitchFamily="34" charset="0"/>
                <a:cs typeface="Georgia" panose="02040502050405020303" pitchFamily="18" charset="0"/>
              </a:rPr>
              <a:t> </a:t>
            </a:r>
            <a:r>
              <a:rPr lang="en-US" dirty="0" smtClean="0">
                <a:solidFill>
                  <a:srgbClr val="0000FF"/>
                </a:solidFill>
                <a:latin typeface="Calibri" panose="020F0502020204030204" pitchFamily="34" charset="0"/>
                <a:ea typeface="Calibri" panose="020F0502020204030204" pitchFamily="34" charset="0"/>
                <a:cs typeface="Georgia" panose="02040502050405020303" pitchFamily="18" charset="0"/>
              </a:rPr>
              <a:t> </a:t>
            </a:r>
            <a:r>
              <a:rPr lang="en-US" sz="2600" dirty="0" smtClean="0">
                <a:solidFill>
                  <a:srgbClr val="0000FF"/>
                </a:solidFill>
                <a:latin typeface="Georgia" panose="02040502050405020303" pitchFamily="18" charset="0"/>
                <a:ea typeface="Calibri" panose="020F0502020204030204" pitchFamily="34" charset="0"/>
                <a:cs typeface="Georgia" panose="02040502050405020303" pitchFamily="18" charset="0"/>
              </a:rPr>
              <a:t>[</a:t>
            </a:r>
            <a:r>
              <a:rPr lang="en-US" sz="2600" dirty="0">
                <a:solidFill>
                  <a:srgbClr val="0000FF"/>
                </a:solidFill>
                <a:latin typeface="Georgia" panose="02040502050405020303" pitchFamily="18" charset="0"/>
                <a:ea typeface="Calibri" panose="020F0502020204030204" pitchFamily="34" charset="0"/>
                <a:cs typeface="Georgia" panose="02040502050405020303" pitchFamily="18" charset="0"/>
              </a:rPr>
              <a:t>Yahusha]</a:t>
            </a:r>
            <a:r>
              <a:rPr lang="en-US" sz="2600" dirty="0">
                <a:solidFill>
                  <a:srgbClr val="00B050"/>
                </a:solidFill>
                <a:latin typeface="Georgia" panose="02040502050405020303" pitchFamily="18" charset="0"/>
                <a:ea typeface="Calibri" panose="020F0502020204030204" pitchFamily="34" charset="0"/>
                <a:cs typeface="Georgia" panose="02040502050405020303" pitchFamily="18" charset="0"/>
              </a:rPr>
              <a:t> </a:t>
            </a:r>
            <a:r>
              <a:rPr lang="en-US" dirty="0">
                <a:solidFill>
                  <a:srgbClr val="00B050"/>
                </a:solidFill>
                <a:latin typeface="Georgia" panose="02040502050405020303" pitchFamily="18" charset="0"/>
                <a:ea typeface="Calibri" panose="020F0502020204030204" pitchFamily="34" charset="0"/>
                <a:cs typeface="Georgia" panose="02040502050405020303" pitchFamily="18" charset="0"/>
              </a:rPr>
              <a:t>was walking in </a:t>
            </a:r>
            <a:r>
              <a:rPr lang="en-US" dirty="0" err="1">
                <a:solidFill>
                  <a:srgbClr val="00B050"/>
                </a:solidFill>
                <a:latin typeface="Georgia" panose="02040502050405020303" pitchFamily="18" charset="0"/>
                <a:ea typeface="Calibri" panose="020F0502020204030204" pitchFamily="34" charset="0"/>
                <a:cs typeface="Georgia" panose="02040502050405020303" pitchFamily="18" charset="0"/>
              </a:rPr>
              <a:t>Galil</a:t>
            </a:r>
            <a:r>
              <a:rPr lang="en-US" dirty="0">
                <a:solidFill>
                  <a:srgbClr val="00B050"/>
                </a:solidFill>
                <a:latin typeface="Georgia" panose="02040502050405020303" pitchFamily="18" charset="0"/>
                <a:ea typeface="Calibri" panose="020F0502020204030204" pitchFamily="34" charset="0"/>
                <a:cs typeface="Georgia" panose="02040502050405020303" pitchFamily="18" charset="0"/>
              </a:rPr>
              <a:t>, for He did not wish to walk in Yehu</a:t>
            </a:r>
            <a:r>
              <a:rPr lang="en-US" dirty="0">
                <a:solidFill>
                  <a:srgbClr val="00B050"/>
                </a:solidFill>
                <a:latin typeface="TITUS Cyberbit Basic" panose="02020603050405020304" pitchFamily="18" charset="0"/>
                <a:ea typeface="Calibri" panose="020F0502020204030204" pitchFamily="34" charset="0"/>
                <a:cs typeface="Arial" panose="020B0604020202020204" pitchFamily="34" charset="0"/>
              </a:rPr>
              <a:t>ḏ</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ah, because the Yehu</a:t>
            </a:r>
            <a:r>
              <a:rPr lang="en-US" dirty="0">
                <a:solidFill>
                  <a:srgbClr val="00B050"/>
                </a:solidFill>
                <a:latin typeface="TITUS Cyberbit Basic" panose="02020603050405020304" pitchFamily="18" charset="0"/>
                <a:ea typeface="Calibri" panose="020F0502020204030204" pitchFamily="34" charset="0"/>
                <a:cs typeface="Arial" panose="020B0604020202020204" pitchFamily="34" charset="0"/>
              </a:rPr>
              <a:t>ḏ</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im were seeking to kill Him.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457200" marR="457200" indent="-914400">
              <a:lnSpc>
                <a:spcPct val="115000"/>
              </a:lnSpc>
              <a:spcBef>
                <a:spcPts val="0"/>
              </a:spcBef>
              <a:spcAft>
                <a:spcPts val="1200"/>
              </a:spcAft>
              <a:buNone/>
            </a:pPr>
            <a:r>
              <a:rPr lang="en-US" dirty="0" smtClean="0">
                <a:solidFill>
                  <a:srgbClr val="008080"/>
                </a:solidFill>
                <a:latin typeface="Georgia" panose="02040502050405020303" pitchFamily="18" charset="0"/>
                <a:ea typeface="TITUS Cyberbit Basic" panose="02020603050405020304" pitchFamily="18" charset="0"/>
                <a:cs typeface="Georgia" panose="02040502050405020303" pitchFamily="18" charset="0"/>
              </a:rPr>
              <a:t>John </a:t>
            </a:r>
            <a:r>
              <a:rPr lang="en-US"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7:2</a:t>
            </a:r>
            <a:r>
              <a:rPr lang="en-US" dirty="0">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And </a:t>
            </a:r>
            <a:r>
              <a:rPr lang="en-US" dirty="0">
                <a:solidFill>
                  <a:srgbClr val="E46C0A"/>
                </a:solidFill>
                <a:latin typeface="Georgia" panose="02040502050405020303" pitchFamily="18" charset="0"/>
                <a:ea typeface="TITUS Cyberbit Basic" panose="02020603050405020304" pitchFamily="18" charset="0"/>
                <a:cs typeface="Georgia" panose="02040502050405020303" pitchFamily="18" charset="0"/>
              </a:rPr>
              <a:t>the festival </a:t>
            </a:r>
            <a:r>
              <a:rPr lang="en-US" b="1" i="1" dirty="0">
                <a:solidFill>
                  <a:srgbClr val="E46C0A"/>
                </a:solidFill>
                <a:effectLst>
                  <a:glow rad="228600">
                    <a:schemeClr val="accent4">
                      <a:satMod val="175000"/>
                      <a:alpha val="40000"/>
                    </a:schemeClr>
                  </a:glow>
                </a:effectLst>
                <a:latin typeface="Georgia" panose="02040502050405020303" pitchFamily="18" charset="0"/>
                <a:ea typeface="TITUS Cyberbit Basic" panose="02020603050405020304" pitchFamily="18" charset="0"/>
                <a:cs typeface="Georgia" panose="02040502050405020303" pitchFamily="18" charset="0"/>
              </a:rPr>
              <a:t>of the </a:t>
            </a:r>
            <a:r>
              <a:rPr lang="en-US" b="1" i="1" dirty="0" smtClean="0">
                <a:solidFill>
                  <a:srgbClr val="E46C0A"/>
                </a:solidFill>
                <a:effectLst>
                  <a:glow rad="228600">
                    <a:schemeClr val="accent4">
                      <a:satMod val="175000"/>
                      <a:alpha val="40000"/>
                    </a:schemeClr>
                  </a:glow>
                </a:effectLst>
                <a:latin typeface="Georgia" panose="02040502050405020303" pitchFamily="18" charset="0"/>
                <a:ea typeface="TITUS Cyberbit Basic" panose="02020603050405020304" pitchFamily="18" charset="0"/>
                <a:cs typeface="Georgia" panose="02040502050405020303" pitchFamily="18" charset="0"/>
              </a:rPr>
              <a:t>Yehu</a:t>
            </a:r>
            <a:r>
              <a:rPr lang="en-US" b="1" i="1" dirty="0" smtClean="0">
                <a:solidFill>
                  <a:srgbClr val="E46C0A"/>
                </a:solidFill>
                <a:effectLst>
                  <a:glow rad="228600">
                    <a:schemeClr val="accent4">
                      <a:satMod val="175000"/>
                      <a:alpha val="40000"/>
                    </a:schemeClr>
                  </a:glow>
                </a:effectLst>
                <a:latin typeface="Georgia" panose="02040502050405020303" pitchFamily="18" charset="0"/>
                <a:ea typeface="Calibri" panose="020F0502020204030204" pitchFamily="34" charset="0"/>
                <a:cs typeface="Arial" panose="020B0604020202020204" pitchFamily="34" charset="0"/>
              </a:rPr>
              <a:t>d</a:t>
            </a:r>
            <a:r>
              <a:rPr lang="en-US" b="1" i="1" dirty="0" smtClean="0">
                <a:solidFill>
                  <a:srgbClr val="E46C0A"/>
                </a:solidFill>
                <a:effectLst>
                  <a:glow rad="228600">
                    <a:schemeClr val="accent4">
                      <a:satMod val="175000"/>
                      <a:alpha val="40000"/>
                    </a:schemeClr>
                  </a:glow>
                </a:effectLst>
                <a:latin typeface="Georgia" panose="02040502050405020303" pitchFamily="18" charset="0"/>
                <a:ea typeface="TITUS Cyberbit Basic" panose="02020603050405020304" pitchFamily="18" charset="0"/>
                <a:cs typeface="Georgia" panose="02040502050405020303" pitchFamily="18" charset="0"/>
              </a:rPr>
              <a:t>im</a:t>
            </a:r>
            <a:r>
              <a:rPr lang="en-US" dirty="0" smtClean="0">
                <a:solidFill>
                  <a:srgbClr val="E46C0A"/>
                </a:solidFill>
                <a:effectLst>
                  <a:glow rad="228600">
                    <a:schemeClr val="accent4">
                      <a:satMod val="175000"/>
                      <a:alpha val="40000"/>
                    </a:schemeClr>
                  </a:glow>
                </a:effectLst>
                <a:latin typeface="Georgia" panose="02040502050405020303" pitchFamily="18" charset="0"/>
                <a:ea typeface="TITUS Cyberbit Basic" panose="02020603050405020304" pitchFamily="18" charset="0"/>
                <a:cs typeface="Georgia" panose="02040502050405020303" pitchFamily="18" charset="0"/>
              </a:rPr>
              <a:t> </a:t>
            </a:r>
            <a:r>
              <a:rPr lang="en-US" sz="2600" dirty="0">
                <a:latin typeface="Georgia" panose="02040502050405020303" pitchFamily="18" charset="0"/>
                <a:ea typeface="TITUS Cyberbit Basic" panose="02020603050405020304" pitchFamily="18" charset="0"/>
                <a:cs typeface="Georgia" panose="02040502050405020303" pitchFamily="18" charset="0"/>
              </a:rPr>
              <a:t>[Jews]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was near, the Festival of </a:t>
            </a:r>
            <a:r>
              <a:rPr lang="en-US" dirty="0" smtClean="0">
                <a:solidFill>
                  <a:srgbClr val="00B050"/>
                </a:solidFill>
                <a:latin typeface="Georgia" panose="02040502050405020303" pitchFamily="18" charset="0"/>
                <a:ea typeface="TITUS Cyberbit Basic" panose="02020603050405020304" pitchFamily="18" charset="0"/>
                <a:cs typeface="Georgia" panose="02040502050405020303" pitchFamily="18" charset="0"/>
              </a:rPr>
              <a:t>Booths </a:t>
            </a:r>
            <a:r>
              <a:rPr lang="en-US" sz="2600" dirty="0">
                <a:latin typeface="Georgia" panose="02040502050405020303" pitchFamily="18" charset="0"/>
                <a:ea typeface="TITUS Cyberbit Basic" panose="02020603050405020304" pitchFamily="18" charset="0"/>
                <a:cs typeface="Georgia" panose="02040502050405020303" pitchFamily="18" charset="0"/>
              </a:rPr>
              <a:t>[Sukkot/Tabernacles</a:t>
            </a:r>
            <a:r>
              <a:rPr lang="en-US" sz="2600" dirty="0" smtClean="0">
                <a:latin typeface="Georgia" panose="02040502050405020303" pitchFamily="18" charset="0"/>
                <a:ea typeface="TITUS Cyberbit Basic" panose="02020603050405020304" pitchFamily="18" charset="0"/>
                <a:cs typeface="Georgia" panose="02040502050405020303" pitchFamily="18" charset="0"/>
              </a:rPr>
              <a:t>],</a:t>
            </a:r>
            <a:r>
              <a:rPr lang="en-US" sz="2600" dirty="0" smtClean="0">
                <a:solidFill>
                  <a:srgbClr val="00B050"/>
                </a:solidFill>
                <a:latin typeface="Georgia" panose="02040502050405020303" pitchFamily="18" charset="0"/>
                <a:ea typeface="TITUS Cyberbit Basic" panose="02020603050405020304" pitchFamily="18" charset="0"/>
                <a:cs typeface="Georgia" panose="02040502050405020303" pitchFamily="18" charset="0"/>
              </a:rPr>
              <a:t> </a:t>
            </a:r>
            <a:endParaRPr lang="en-US" sz="2600" dirty="0">
              <a:latin typeface="Calibri" panose="020F0502020204030204" pitchFamily="34" charset="0"/>
              <a:ea typeface="Calibri" panose="020F0502020204030204" pitchFamily="34" charset="0"/>
              <a:cs typeface="Arial" panose="020B0604020202020204" pitchFamily="34" charset="0"/>
            </a:endParaRPr>
          </a:p>
          <a:p>
            <a:pPr marL="457200" marR="457200" indent="-914400">
              <a:lnSpc>
                <a:spcPct val="110000"/>
              </a:lnSpc>
              <a:spcBef>
                <a:spcPts val="0"/>
              </a:spcBef>
              <a:spcAft>
                <a:spcPts val="1200"/>
              </a:spcAft>
              <a:buNone/>
            </a:pPr>
            <a:r>
              <a:rPr lang="en-US" dirty="0" smtClean="0">
                <a:solidFill>
                  <a:srgbClr val="008080"/>
                </a:solidFill>
                <a:latin typeface="Georgia" panose="02040502050405020303" pitchFamily="18" charset="0"/>
                <a:ea typeface="TITUS Cyberbit Basic" panose="02020603050405020304" pitchFamily="18" charset="0"/>
                <a:cs typeface="Georgia" panose="02040502050405020303" pitchFamily="18" charset="0"/>
              </a:rPr>
              <a:t>John </a:t>
            </a:r>
            <a:r>
              <a:rPr lang="en-US"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7:3</a:t>
            </a:r>
            <a:r>
              <a:rPr lang="en-US" dirty="0">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So His brothers said to Him, ‘Get away from here and go into </a:t>
            </a:r>
            <a:r>
              <a:rPr lang="en-US" dirty="0" err="1">
                <a:solidFill>
                  <a:srgbClr val="00B050"/>
                </a:solidFill>
                <a:latin typeface="Georgia" panose="02040502050405020303" pitchFamily="18" charset="0"/>
                <a:ea typeface="TITUS Cyberbit Basic" panose="02020603050405020304" pitchFamily="18" charset="0"/>
                <a:cs typeface="Georgia" panose="02040502050405020303" pitchFamily="18" charset="0"/>
              </a:rPr>
              <a:t>Yehu</a:t>
            </a:r>
            <a:r>
              <a:rPr lang="en-US" dirty="0" err="1">
                <a:solidFill>
                  <a:srgbClr val="00B050"/>
                </a:solidFill>
                <a:latin typeface="TITUS Cyberbit Basic" panose="02020603050405020304" pitchFamily="18" charset="0"/>
                <a:ea typeface="Calibri" panose="020F0502020204030204" pitchFamily="34" charset="0"/>
                <a:cs typeface="Arial" panose="020B0604020202020204" pitchFamily="34" charset="0"/>
              </a:rPr>
              <a:t>ḏ</a:t>
            </a:r>
            <a:r>
              <a:rPr lang="en-US" dirty="0" err="1">
                <a:solidFill>
                  <a:srgbClr val="00B050"/>
                </a:solidFill>
                <a:latin typeface="Georgia" panose="02040502050405020303" pitchFamily="18" charset="0"/>
                <a:ea typeface="TITUS Cyberbit Basic" panose="02020603050405020304" pitchFamily="18" charset="0"/>
                <a:cs typeface="Georgia" panose="02040502050405020303" pitchFamily="18" charset="0"/>
              </a:rPr>
              <a:t>ah</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 so that Your taught ones also see the works that You are doing.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457200" marR="457200" indent="-914400">
              <a:lnSpc>
                <a:spcPct val="115000"/>
              </a:lnSpc>
              <a:spcBef>
                <a:spcPts val="0"/>
              </a:spcBef>
              <a:buNone/>
            </a:pPr>
            <a:r>
              <a:rPr lang="en-US" dirty="0" smtClean="0">
                <a:solidFill>
                  <a:srgbClr val="008080"/>
                </a:solidFill>
                <a:latin typeface="Georgia" panose="02040502050405020303" pitchFamily="18" charset="0"/>
                <a:ea typeface="TITUS Cyberbit Basic" panose="02020603050405020304" pitchFamily="18" charset="0"/>
                <a:cs typeface="Georgia" panose="02040502050405020303" pitchFamily="18" charset="0"/>
              </a:rPr>
              <a:t>John 7:4</a:t>
            </a:r>
            <a:r>
              <a:rPr lang="en-US" dirty="0" smtClean="0">
                <a:latin typeface="Georgia" panose="02040502050405020303" pitchFamily="18" charset="0"/>
                <a:ea typeface="TITUS Cyberbit Basic" panose="02020603050405020304" pitchFamily="18" charset="0"/>
                <a:cs typeface="Georgia" panose="02040502050405020303" pitchFamily="18" charset="0"/>
              </a:rPr>
              <a:t>  </a:t>
            </a:r>
            <a:r>
              <a:rPr lang="en-US" dirty="0" smtClean="0">
                <a:solidFill>
                  <a:srgbClr val="00B050"/>
                </a:solidFill>
                <a:latin typeface="Georgia" panose="02040502050405020303" pitchFamily="18" charset="0"/>
                <a:ea typeface="TITUS Cyberbit Basic" panose="02020603050405020304" pitchFamily="18" charset="0"/>
                <a:cs typeface="Georgia" panose="02040502050405020303" pitchFamily="18" charset="0"/>
              </a:rPr>
              <a:t>“For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no one acts in secret while he himself seeks to be known openly. If You do these </a:t>
            </a:r>
            <a:r>
              <a:rPr lang="en-US" i="1"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works</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 show Yourself to the world</a:t>
            </a:r>
            <a:r>
              <a:rPr lang="en-US" dirty="0" smtClean="0">
                <a:solidFill>
                  <a:srgbClr val="00B050"/>
                </a:solidFill>
                <a:latin typeface="Georgia" panose="02040502050405020303" pitchFamily="18" charset="0"/>
                <a:ea typeface="TITUS Cyberbit Basic" panose="02020603050405020304" pitchFamily="18" charset="0"/>
                <a:cs typeface="Georgia" panose="02040502050405020303" pitchFamily="18" charset="0"/>
              </a:rPr>
              <a:t>.”</a:t>
            </a:r>
          </a:p>
          <a:p>
            <a:pPr marL="457200" marR="457200" lvl="0" indent="-914400">
              <a:lnSpc>
                <a:spcPct val="115000"/>
              </a:lnSpc>
              <a:spcBef>
                <a:spcPts val="0"/>
              </a:spcBef>
              <a:buNone/>
            </a:pPr>
            <a:r>
              <a:rPr lang="en-US" sz="3000" dirty="0" smtClean="0">
                <a:solidFill>
                  <a:schemeClr val="tx1">
                    <a:lumMod val="95000"/>
                    <a:lumOff val="5000"/>
                  </a:schemeClr>
                </a:solidFill>
                <a:latin typeface="Georgia" panose="02040502050405020303" pitchFamily="18" charset="0"/>
                <a:ea typeface="TITUS Cyberbit Basic" panose="02020603050405020304" pitchFamily="18" charset="0"/>
                <a:cs typeface="Arial" panose="020B0604020202020204" pitchFamily="34" charset="0"/>
              </a:rPr>
              <a:t>Paraphrased: Show us your works!   -     </a:t>
            </a:r>
            <a:r>
              <a:rPr lang="en-US" sz="3000" i="1" dirty="0" smtClean="0">
                <a:solidFill>
                  <a:prstClr val="black">
                    <a:lumMod val="95000"/>
                    <a:lumOff val="5000"/>
                  </a:prstClr>
                </a:solidFill>
                <a:latin typeface="Arial Black" pitchFamily="34" charset="0"/>
                <a:ea typeface="TITUS Cyberbit Basic" panose="02020603050405020304" pitchFamily="18" charset="0"/>
                <a:cs typeface="Arial" panose="020B0604020202020204" pitchFamily="34" charset="0"/>
              </a:rPr>
              <a:t>Prove </a:t>
            </a:r>
            <a:r>
              <a:rPr lang="en-US" sz="3000" i="1" dirty="0">
                <a:solidFill>
                  <a:prstClr val="black">
                    <a:lumMod val="95000"/>
                    <a:lumOff val="5000"/>
                  </a:prstClr>
                </a:solidFill>
                <a:latin typeface="Arial Black" pitchFamily="34" charset="0"/>
                <a:ea typeface="TITUS Cyberbit Basic" panose="02020603050405020304" pitchFamily="18" charset="0"/>
                <a:cs typeface="Arial" panose="020B0604020202020204" pitchFamily="34" charset="0"/>
              </a:rPr>
              <a:t>your </a:t>
            </a:r>
            <a:r>
              <a:rPr lang="en-US" sz="3000" i="1" dirty="0" smtClean="0">
                <a:solidFill>
                  <a:prstClr val="black">
                    <a:lumMod val="95000"/>
                    <a:lumOff val="5000"/>
                  </a:prstClr>
                </a:solidFill>
                <a:latin typeface="Arial Black" pitchFamily="34" charset="0"/>
                <a:ea typeface="TITUS Cyberbit Basic" panose="02020603050405020304" pitchFamily="18" charset="0"/>
                <a:cs typeface="Arial" panose="020B0604020202020204" pitchFamily="34" charset="0"/>
              </a:rPr>
              <a:t>worth</a:t>
            </a:r>
            <a:r>
              <a:rPr lang="en-US" sz="3000" i="1" dirty="0" smtClean="0">
                <a:solidFill>
                  <a:schemeClr val="tx1">
                    <a:lumMod val="95000"/>
                    <a:lumOff val="5000"/>
                  </a:schemeClr>
                </a:solidFill>
                <a:latin typeface="Arial Black" pitchFamily="34" charset="0"/>
                <a:ea typeface="TITUS Cyberbit Basic" panose="02020603050405020304" pitchFamily="18" charset="0"/>
                <a:cs typeface="Arial" panose="020B0604020202020204" pitchFamily="34" charset="0"/>
              </a:rPr>
              <a:t>!</a:t>
            </a:r>
            <a:endParaRPr lang="en-US" sz="3000" i="1" dirty="0">
              <a:solidFill>
                <a:schemeClr val="tx1">
                  <a:lumMod val="95000"/>
                  <a:lumOff val="5000"/>
                </a:schemeClr>
              </a:solidFill>
              <a:latin typeface="Arial Black"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9159240" y="6191538"/>
            <a:ext cx="2743200" cy="365125"/>
          </a:xfrm>
        </p:spPr>
        <p:txBody>
          <a:bodyPr/>
          <a:lstStyle/>
          <a:p>
            <a:fld id="{0B555D82-D20F-4DB7-B3E9-7B7EAC2F87A9}" type="slidenum">
              <a:rPr lang="en-US" smtClean="0">
                <a:solidFill>
                  <a:schemeClr val="tx1"/>
                </a:solidFill>
              </a:rPr>
              <a:t>8</a:t>
            </a:fld>
            <a:endParaRPr lang="en-US" dirty="0">
              <a:solidFill>
                <a:schemeClr val="tx1"/>
              </a:solidFill>
            </a:endParaRPr>
          </a:p>
        </p:txBody>
      </p:sp>
      <p:sp>
        <p:nvSpPr>
          <p:cNvPr id="5" name="Curved Up Arrow 4"/>
          <p:cNvSpPr/>
          <p:nvPr/>
        </p:nvSpPr>
        <p:spPr>
          <a:xfrm flipH="1">
            <a:off x="5605670" y="3617843"/>
            <a:ext cx="1683026" cy="467802"/>
          </a:xfrm>
          <a:prstGeom prst="curvedUpArrow">
            <a:avLst>
              <a:gd name="adj1" fmla="val 47309"/>
              <a:gd name="adj2" fmla="val 155797"/>
              <a:gd name="adj3" fmla="val 25000"/>
            </a:avLst>
          </a:prstGeom>
          <a:solidFill>
            <a:srgbClr val="00FF00"/>
          </a:solidFill>
          <a:ln w="38100">
            <a:solidFill>
              <a:srgbClr val="0000CC"/>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85302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500"/>
                                        <p:tgtEl>
                                          <p:spTgt spid="3">
                                            <p:txEl>
                                              <p:pRg st="2" end="2"/>
                                            </p:txEl>
                                          </p:spTgt>
                                        </p:tgtEl>
                                      </p:cBhvr>
                                    </p:animEffect>
                                  </p:childTnLst>
                                </p:cTn>
                              </p:par>
                              <p:par>
                                <p:cTn id="8" presetID="31"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1000"/>
                                        <p:tgtEl>
                                          <p:spTgt spid="3">
                                            <p:txEl>
                                              <p:pRg st="3" end="3"/>
                                            </p:txEl>
                                          </p:spTgt>
                                        </p:tgtEl>
                                      </p:cBhvr>
                                    </p:animEffect>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1000"/>
                                        <p:tgtEl>
                                          <p:spTgt spid="3">
                                            <p:txEl>
                                              <p:pRg st="4" end="4"/>
                                            </p:txEl>
                                          </p:spTgt>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ounded Rectangle 2"/>
          <p:cNvSpPr/>
          <p:nvPr/>
        </p:nvSpPr>
        <p:spPr>
          <a:xfrm>
            <a:off x="623148" y="5931412"/>
            <a:ext cx="10992896" cy="793822"/>
          </a:xfrm>
          <a:prstGeom prst="roundRect">
            <a:avLst>
              <a:gd name="adj" fmla="val 48925"/>
            </a:avLst>
          </a:prstGeom>
          <a:solidFill>
            <a:srgbClr val="D5B8EA"/>
          </a:solidFill>
          <a:ln>
            <a:solidFill>
              <a:srgbClr val="7030A0"/>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Rectangle 3"/>
          <p:cNvSpPr/>
          <p:nvPr/>
        </p:nvSpPr>
        <p:spPr>
          <a:xfrm>
            <a:off x="998643" y="5928525"/>
            <a:ext cx="10382530" cy="70788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cap="none" spc="0" dirty="0" smtClean="0">
                <a:ln w="11430"/>
                <a:solidFill>
                  <a:srgbClr val="7030A0"/>
                </a:solidFill>
                <a:effectLst>
                  <a:outerShdw blurRad="80000" dist="40000" dir="5040000" algn="tl">
                    <a:srgbClr val="000000">
                      <a:alpha val="30000"/>
                    </a:srgbClr>
                  </a:outerShdw>
                </a:effectLst>
                <a:latin typeface="Comic Sans MS" pitchFamily="66" charset="0"/>
              </a:rPr>
              <a:t>Would that apply to the </a:t>
            </a:r>
            <a:r>
              <a:rPr lang="en-US" sz="4000" b="1" cap="none" spc="0" dirty="0" smtClean="0">
                <a:ln w="11430"/>
                <a:solidFill>
                  <a:srgbClr val="C00000"/>
                </a:solidFill>
                <a:effectLst>
                  <a:outerShdw blurRad="80000" dist="40000" dir="5040000" algn="tl">
                    <a:srgbClr val="000000">
                      <a:alpha val="30000"/>
                    </a:srgbClr>
                  </a:outerShdw>
                </a:effectLst>
                <a:latin typeface="Comic Sans MS" pitchFamily="66" charset="0"/>
              </a:rPr>
              <a:t>synodic</a:t>
            </a:r>
            <a:r>
              <a:rPr lang="en-US" sz="4000" b="1" cap="none" spc="0" dirty="0" smtClean="0">
                <a:ln w="11430"/>
                <a:solidFill>
                  <a:srgbClr val="7030A0"/>
                </a:solidFill>
                <a:effectLst>
                  <a:outerShdw blurRad="80000" dist="40000" dir="5040000" algn="tl">
                    <a:srgbClr val="000000">
                      <a:alpha val="30000"/>
                    </a:srgbClr>
                  </a:outerShdw>
                </a:effectLst>
                <a:latin typeface="Comic Sans MS" pitchFamily="66" charset="0"/>
              </a:rPr>
              <a:t> month?</a:t>
            </a:r>
            <a:endParaRPr lang="en-US" sz="4000" b="1" cap="none" spc="0" dirty="0">
              <a:ln w="11430"/>
              <a:solidFill>
                <a:srgbClr val="7030A0"/>
              </a:solidFill>
              <a:effectLst>
                <a:outerShdw blurRad="80000" dist="40000" dir="5040000" algn="tl">
                  <a:srgbClr val="000000">
                    <a:alpha val="30000"/>
                  </a:srgbClr>
                </a:outerShdw>
              </a:effectLst>
              <a:latin typeface="Comic Sans MS" pitchFamily="66" charset="0"/>
            </a:endParaRPr>
          </a:p>
        </p:txBody>
      </p:sp>
      <p:sp>
        <p:nvSpPr>
          <p:cNvPr id="5" name="Slide Number Placeholder 1"/>
          <p:cNvSpPr txBox="1">
            <a:spLocks/>
          </p:cNvSpPr>
          <p:nvPr/>
        </p:nvSpPr>
        <p:spPr>
          <a:xfrm>
            <a:off x="9446387" y="6459548"/>
            <a:ext cx="2743200" cy="365125"/>
          </a:xfrm>
          <a:prstGeom prst="rect">
            <a:avLst/>
          </a:prstGeom>
        </p:spPr>
        <p:txBody>
          <a:bodyPr vert="horz" lIns="91440" tIns="45720" rIns="91440" bIns="45720" rtlCol="0" anchor="ctr">
            <a:scene3d>
              <a:camera prst="orthographicFront"/>
              <a:lightRig rig="threePt" dir="t"/>
            </a:scene3d>
            <a:sp3d extrusionH="57150">
              <a:bevelT w="38100" h="38100"/>
            </a:sp3d>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555D82-D20F-4DB7-B3E9-7B7EAC2F87A9}" type="slidenum">
              <a:rPr lang="en-US" smtClean="0">
                <a:solidFill>
                  <a:schemeClr val="tx1"/>
                </a:solidFill>
              </a:rPr>
              <a:pPr/>
              <a:t>80</a:t>
            </a:fld>
            <a:endParaRPr lang="en-US" dirty="0">
              <a:solidFill>
                <a:schemeClr val="tx1"/>
              </a:solidFill>
            </a:endParaRPr>
          </a:p>
        </p:txBody>
      </p:sp>
    </p:spTree>
    <p:extLst>
      <p:ext uri="{BB962C8B-B14F-4D97-AF65-F5344CB8AC3E}">
        <p14:creationId xmlns:p14="http://schemas.microsoft.com/office/powerpoint/2010/main" val="1265298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3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rotWithShape="1">
          <a:gsLst>
            <a:gs pos="14000">
              <a:srgbClr val="FFFF00"/>
            </a:gs>
            <a:gs pos="90000">
              <a:schemeClr val="bg2">
                <a:tint val="98000"/>
                <a:satMod val="130000"/>
                <a:shade val="90000"/>
                <a:lumMod val="103000"/>
              </a:schemeClr>
            </a:gs>
            <a:gs pos="100000">
              <a:schemeClr val="bg2">
                <a:shade val="63000"/>
                <a:satMod val="120000"/>
              </a:schemeClr>
            </a:gs>
          </a:gsLst>
          <a:lin ang="1800000" scaled="0"/>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69750" y="116465"/>
            <a:ext cx="11627841" cy="707938"/>
          </a:xfrm>
          <a:gradFill>
            <a:gsLst>
              <a:gs pos="30000">
                <a:schemeClr val="bg1">
                  <a:lumMod val="50000"/>
                </a:schemeClr>
              </a:gs>
              <a:gs pos="47000">
                <a:schemeClr val="bg2">
                  <a:tint val="98000"/>
                  <a:satMod val="130000"/>
                  <a:shade val="90000"/>
                  <a:lumMod val="103000"/>
                </a:schemeClr>
              </a:gs>
              <a:gs pos="100000">
                <a:schemeClr val="bg2">
                  <a:shade val="63000"/>
                  <a:satMod val="120000"/>
                </a:schemeClr>
              </a:gs>
            </a:gsLst>
            <a:lin ang="4800000" scaled="0"/>
          </a:gradFill>
          <a:ln w="76200">
            <a:solidFill>
              <a:srgbClr val="34E9FC"/>
            </a:solidFill>
          </a:ln>
          <a:scene3d>
            <a:camera prst="orthographicFront"/>
            <a:lightRig rig="threePt" dir="t"/>
          </a:scene3d>
          <a:sp3d>
            <a:bevelT w="139700" h="139700" prst="divot"/>
          </a:sp3d>
        </p:spPr>
        <p:txBody>
          <a:bodyPr>
            <a:normAutofit fontScale="90000"/>
            <a:sp3d extrusionH="57150">
              <a:bevelT w="38100" h="38100"/>
            </a:sp3d>
          </a:bodyPr>
          <a:lstStyle/>
          <a:p>
            <a:pPr algn="ctr"/>
            <a:r>
              <a:rPr lang="en-US" sz="4000" dirty="0" smtClean="0">
                <a:solidFill>
                  <a:srgbClr val="9900CC"/>
                </a:solidFill>
                <a:effectLst>
                  <a:outerShdw blurRad="50800" dist="38100" algn="l" rotWithShape="0">
                    <a:prstClr val="black">
                      <a:alpha val="40000"/>
                    </a:prstClr>
                  </a:outerShdw>
                </a:effectLst>
                <a:latin typeface="Arial Black" panose="020B0A04020102020204" pitchFamily="34" charset="0"/>
              </a:rPr>
              <a:t>Who</a:t>
            </a:r>
            <a:r>
              <a:rPr lang="en-US" sz="4000" dirty="0" smtClean="0">
                <a:solidFill>
                  <a:srgbClr val="9900CC"/>
                </a:solidFill>
                <a:effectLst>
                  <a:outerShdw blurRad="50800" dist="38100" algn="l" rotWithShape="0">
                    <a:prstClr val="black">
                      <a:alpha val="40000"/>
                    </a:prstClr>
                  </a:outerShdw>
                </a:effectLst>
              </a:rPr>
              <a:t> </a:t>
            </a:r>
            <a:r>
              <a:rPr lang="en-US" sz="4000" b="1" dirty="0" smtClean="0"/>
              <a:t>attempted to change times and laws? </a:t>
            </a:r>
            <a:r>
              <a:rPr lang="en-US" sz="2400" b="1" dirty="0" smtClean="0">
                <a:solidFill>
                  <a:srgbClr val="FF3399"/>
                </a:solidFill>
              </a:rPr>
              <a:t>(Dan 7:25)</a:t>
            </a:r>
            <a:endParaRPr lang="en-US" sz="2400" b="1" dirty="0">
              <a:solidFill>
                <a:srgbClr val="FF3399"/>
              </a:solidFill>
            </a:endParaRPr>
          </a:p>
        </p:txBody>
      </p:sp>
      <p:sp>
        <p:nvSpPr>
          <p:cNvPr id="5" name="Content Placeholder 2"/>
          <p:cNvSpPr>
            <a:spLocks noGrp="1"/>
          </p:cNvSpPr>
          <p:nvPr>
            <p:ph idx="1"/>
          </p:nvPr>
        </p:nvSpPr>
        <p:spPr>
          <a:xfrm>
            <a:off x="182584" y="1012874"/>
            <a:ext cx="11849582" cy="5708602"/>
          </a:xfrm>
          <a:solidFill>
            <a:srgbClr val="F8E5FF"/>
          </a:solidFill>
          <a:ln w="57150">
            <a:solidFill>
              <a:srgbClr val="FF3399"/>
            </a:solidFill>
          </a:ln>
          <a:scene3d>
            <a:camera prst="orthographicFront"/>
            <a:lightRig rig="threePt" dir="t"/>
          </a:scene3d>
          <a:sp3d>
            <a:bevelT w="114300" prst="artDeco"/>
          </a:sp3d>
        </p:spPr>
        <p:txBody>
          <a:bodyPr lIns="182880" tIns="274320">
            <a:normAutofit/>
            <a:sp3d extrusionH="57150">
              <a:bevelT w="38100" h="38100"/>
            </a:sp3d>
          </a:bodyPr>
          <a:lstStyle/>
          <a:p>
            <a:pPr marL="0" indent="0">
              <a:spcBef>
                <a:spcPts val="0"/>
              </a:spcBef>
              <a:spcAft>
                <a:spcPts val="1800"/>
              </a:spcAft>
              <a:buClr>
                <a:srgbClr val="FF33CC"/>
              </a:buClr>
              <a:buNone/>
            </a:pPr>
            <a:r>
              <a:rPr lang="en-US" sz="3200" dirty="0" smtClean="0">
                <a:solidFill>
                  <a:srgbClr val="9900CC"/>
                </a:solidFill>
                <a:effectLst>
                  <a:outerShdw blurRad="50800" dist="38100" algn="l" rotWithShape="0">
                    <a:prstClr val="black">
                      <a:alpha val="40000"/>
                    </a:prstClr>
                  </a:outerShdw>
                </a:effectLst>
                <a:latin typeface="Arial Black" panose="020B0A04020102020204" pitchFamily="34" charset="0"/>
              </a:rPr>
              <a:t>       Who</a:t>
            </a:r>
            <a:r>
              <a:rPr lang="en-US" sz="3200" dirty="0" smtClean="0">
                <a:solidFill>
                  <a:srgbClr val="9900CC"/>
                </a:solidFill>
                <a:effectLst>
                  <a:outerShdw blurRad="50800" dist="38100" algn="l" rotWithShape="0">
                    <a:prstClr val="black">
                      <a:alpha val="40000"/>
                    </a:prstClr>
                  </a:outerShdw>
                </a:effectLst>
              </a:rPr>
              <a:t> </a:t>
            </a:r>
            <a:r>
              <a:rPr lang="en-US" sz="3200" dirty="0" smtClean="0"/>
              <a:t>decided to </a:t>
            </a:r>
            <a:r>
              <a:rPr lang="en-US" sz="3200" b="1" dirty="0" smtClean="0">
                <a:solidFill>
                  <a:srgbClr val="FF0000"/>
                </a:solidFill>
              </a:rPr>
              <a:t>“stretch” </a:t>
            </a:r>
            <a:r>
              <a:rPr lang="en-US" sz="3200" dirty="0" smtClean="0"/>
              <a:t>the lunar month by altering -</a:t>
            </a:r>
            <a:br>
              <a:rPr lang="en-US" sz="3200" dirty="0" smtClean="0"/>
            </a:br>
            <a:r>
              <a:rPr lang="en-US" sz="3200" dirty="0" smtClean="0"/>
              <a:t>   </a:t>
            </a:r>
            <a:r>
              <a:rPr lang="en-US" sz="3200" b="1" dirty="0" smtClean="0">
                <a:solidFill>
                  <a:srgbClr val="FF0000"/>
                </a:solidFill>
              </a:rPr>
              <a:t>(re-designing) – </a:t>
            </a:r>
            <a:r>
              <a:rPr lang="en-US" sz="3200" b="1" dirty="0" smtClean="0">
                <a:solidFill>
                  <a:srgbClr val="0000FF"/>
                </a:solidFill>
              </a:rPr>
              <a:t>Yahuah’s</a:t>
            </a:r>
            <a:r>
              <a:rPr lang="en-US" sz="3200" dirty="0" smtClean="0"/>
              <a:t> boundaries of a full 360 degree circuit?</a:t>
            </a:r>
          </a:p>
          <a:p>
            <a:pPr marL="0" indent="0">
              <a:spcBef>
                <a:spcPts val="0"/>
              </a:spcBef>
              <a:spcAft>
                <a:spcPts val="1800"/>
              </a:spcAft>
              <a:buClr>
                <a:srgbClr val="FF33CC"/>
              </a:buClr>
              <a:buNone/>
            </a:pPr>
            <a:r>
              <a:rPr lang="en-US" sz="3200" dirty="0" smtClean="0"/>
              <a:t> 	 </a:t>
            </a:r>
            <a:r>
              <a:rPr lang="en-US" sz="3200" b="1" dirty="0" smtClean="0">
                <a:solidFill>
                  <a:srgbClr val="9900CC"/>
                </a:solidFill>
                <a:effectLst>
                  <a:outerShdw blurRad="50800" dist="38100" algn="l" rotWithShape="0">
                    <a:prstClr val="black">
                      <a:alpha val="40000"/>
                    </a:prstClr>
                  </a:outerShdw>
                </a:effectLst>
                <a:latin typeface="Arial Black" panose="020B0A04020102020204" pitchFamily="34" charset="0"/>
              </a:rPr>
              <a:t>Who</a:t>
            </a:r>
            <a:r>
              <a:rPr lang="en-US" sz="3200" dirty="0" smtClean="0"/>
              <a:t> desires to achieve a monthly circuit that </a:t>
            </a:r>
            <a:r>
              <a:rPr lang="en-US" sz="3200" b="1" dirty="0" smtClean="0">
                <a:solidFill>
                  <a:srgbClr val="FF0000"/>
                </a:solidFill>
              </a:rPr>
              <a:t>NEARLY REFLECTS THAT OF </a:t>
            </a:r>
            <a:r>
              <a:rPr lang="en-US" sz="3200" b="1" dirty="0" smtClean="0">
                <a:solidFill>
                  <a:srgbClr val="0000FF"/>
                </a:solidFill>
              </a:rPr>
              <a:t>YAHUAH’S</a:t>
            </a:r>
            <a:r>
              <a:rPr lang="en-US" sz="3200" b="1" dirty="0" smtClean="0">
                <a:solidFill>
                  <a:srgbClr val="FF0000"/>
                </a:solidFill>
              </a:rPr>
              <a:t> </a:t>
            </a:r>
            <a:r>
              <a:rPr lang="en-US" sz="3200" b="1" dirty="0" smtClean="0">
                <a:solidFill>
                  <a:srgbClr val="9900CC"/>
                </a:solidFill>
              </a:rPr>
              <a:t>MAZZAROTH BASED </a:t>
            </a:r>
            <a:r>
              <a:rPr lang="en-US" sz="3200" b="1" dirty="0" smtClean="0"/>
              <a:t>30 DAY MONTH?</a:t>
            </a:r>
          </a:p>
          <a:p>
            <a:pPr marL="0" indent="0">
              <a:spcBef>
                <a:spcPts val="0"/>
              </a:spcBef>
              <a:spcAft>
                <a:spcPts val="1800"/>
              </a:spcAft>
              <a:buClr>
                <a:srgbClr val="FF33CC"/>
              </a:buClr>
              <a:buNone/>
            </a:pPr>
            <a:r>
              <a:rPr lang="en-US" sz="3200" dirty="0" smtClean="0"/>
              <a:t>						     that can achieve</a:t>
            </a:r>
            <a:r>
              <a:rPr lang="en-US" sz="3200" b="1" dirty="0" smtClean="0"/>
              <a:t> </a:t>
            </a:r>
            <a:r>
              <a:rPr lang="en-US" sz="3200" b="1" dirty="0" smtClean="0">
                <a:solidFill>
                  <a:schemeClr val="accent4">
                    <a:lumMod val="60000"/>
                    <a:lumOff val="40000"/>
                  </a:schemeClr>
                </a:solidFill>
                <a:effectLst>
                  <a:glow rad="127000">
                    <a:srgbClr val="9900CC"/>
                  </a:glow>
                </a:effectLst>
              </a:rPr>
              <a:t>replacing</a:t>
            </a:r>
            <a:r>
              <a:rPr lang="en-US" sz="3200" b="1" dirty="0" smtClean="0"/>
              <a:t> </a:t>
            </a:r>
            <a:r>
              <a:rPr lang="en-US" sz="3200" b="1" dirty="0">
                <a:solidFill>
                  <a:srgbClr val="0000FF"/>
                </a:solidFill>
              </a:rPr>
              <a:t>Y</a:t>
            </a:r>
            <a:r>
              <a:rPr lang="en-US" sz="3200" b="1" dirty="0" smtClean="0">
                <a:solidFill>
                  <a:srgbClr val="0000FF"/>
                </a:solidFill>
              </a:rPr>
              <a:t>ahuah’s</a:t>
            </a:r>
            <a:r>
              <a:rPr lang="en-US" sz="3200" dirty="0" smtClean="0"/>
              <a:t> selected celestial identities – </a:t>
            </a:r>
          </a:p>
          <a:p>
            <a:pPr>
              <a:spcBef>
                <a:spcPts val="0"/>
              </a:spcBef>
              <a:spcAft>
                <a:spcPts val="1800"/>
              </a:spcAft>
              <a:buClr>
                <a:srgbClr val="FF33CC"/>
              </a:buClr>
              <a:buFont typeface="Wingdings" panose="05000000000000000000" pitchFamily="2" charset="2"/>
              <a:buChar char="ü"/>
            </a:pPr>
            <a:r>
              <a:rPr lang="en-US" sz="3200" b="1" dirty="0" smtClean="0">
                <a:solidFill>
                  <a:srgbClr val="9900CC"/>
                </a:solidFill>
              </a:rPr>
              <a:t>  Sun-</a:t>
            </a:r>
            <a:r>
              <a:rPr lang="en-US" sz="3200" b="1" dirty="0" smtClean="0">
                <a:solidFill>
                  <a:srgbClr val="9900CC"/>
                </a:solidFill>
                <a:effectLst>
                  <a:glow rad="190500">
                    <a:srgbClr val="FFFF00"/>
                  </a:glow>
                </a:effectLst>
              </a:rPr>
              <a:t>Light</a:t>
            </a:r>
            <a:r>
              <a:rPr lang="en-US" sz="3200" b="1" dirty="0">
                <a:solidFill>
                  <a:srgbClr val="9900CC"/>
                </a:solidFill>
                <a:effectLst>
                  <a:glow rad="190500">
                    <a:srgbClr val="FFFF00"/>
                  </a:glow>
                </a:effectLst>
              </a:rPr>
              <a:t> </a:t>
            </a:r>
            <a:r>
              <a:rPr lang="en-US" sz="3200" b="1" dirty="0" smtClean="0">
                <a:solidFill>
                  <a:srgbClr val="9900CC"/>
                </a:solidFill>
                <a:effectLst/>
              </a:rPr>
              <a:t>and the </a:t>
            </a:r>
            <a:r>
              <a:rPr lang="en-US" sz="3200" b="1" dirty="0" err="1" smtClean="0">
                <a:solidFill>
                  <a:srgbClr val="9900CC"/>
                </a:solidFill>
              </a:rPr>
              <a:t>Mazzaroth</a:t>
            </a:r>
            <a:r>
              <a:rPr lang="en-US" sz="3200" dirty="0">
                <a:solidFill>
                  <a:srgbClr val="9900CC"/>
                </a:solidFill>
              </a:rPr>
              <a:t>,</a:t>
            </a:r>
            <a:r>
              <a:rPr lang="en-US" sz="3200" dirty="0" smtClean="0">
                <a:solidFill>
                  <a:srgbClr val="9900CC"/>
                </a:solidFill>
              </a:rPr>
              <a:t> </a:t>
            </a:r>
            <a:r>
              <a:rPr lang="en-US" sz="3200" dirty="0" smtClean="0">
                <a:solidFill>
                  <a:schemeClr val="tx1">
                    <a:lumMod val="95000"/>
                    <a:lumOff val="5000"/>
                  </a:schemeClr>
                </a:solidFill>
              </a:rPr>
              <a:t>as the </a:t>
            </a:r>
          </a:p>
          <a:p>
            <a:pPr marL="0" indent="0">
              <a:spcBef>
                <a:spcPts val="0"/>
              </a:spcBef>
              <a:spcAft>
                <a:spcPts val="1800"/>
              </a:spcAft>
              <a:buClr>
                <a:srgbClr val="FF33CC"/>
              </a:buClr>
              <a:buNone/>
            </a:pPr>
            <a:r>
              <a:rPr lang="en-US" sz="3200" b="1" dirty="0" smtClean="0">
                <a:solidFill>
                  <a:srgbClr val="0000CC"/>
                </a:solidFill>
              </a:rPr>
              <a:t>Yahuah</a:t>
            </a:r>
            <a:r>
              <a:rPr lang="en-US" sz="3200" dirty="0" smtClean="0"/>
              <a:t> determined that these  </a:t>
            </a:r>
            <a:r>
              <a:rPr lang="en-US" sz="3200" b="1" i="1" dirty="0" smtClean="0">
                <a:solidFill>
                  <a:srgbClr val="0000CC"/>
                </a:solidFill>
              </a:rPr>
              <a:t>divine institutions </a:t>
            </a:r>
            <a:r>
              <a:rPr lang="en-US" sz="3200" dirty="0" smtClean="0"/>
              <a:t>founded at creation defined a completed year and a 360 degree - 30 day monthly cyclical pattern! </a:t>
            </a:r>
          </a:p>
        </p:txBody>
      </p:sp>
      <p:sp>
        <p:nvSpPr>
          <p:cNvPr id="2" name="Slide Number Placeholder 1"/>
          <p:cNvSpPr>
            <a:spLocks noGrp="1"/>
          </p:cNvSpPr>
          <p:nvPr>
            <p:ph type="sldNum" sz="quarter" idx="12"/>
          </p:nvPr>
        </p:nvSpPr>
        <p:spPr>
          <a:xfrm>
            <a:off x="8880766" y="6283613"/>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81</a:t>
            </a:fld>
            <a:endParaRPr lang="en-US" dirty="0">
              <a:solidFill>
                <a:schemeClr val="tx1"/>
              </a:solidFill>
            </a:endParaRPr>
          </a:p>
        </p:txBody>
      </p:sp>
      <p:sp>
        <p:nvSpPr>
          <p:cNvPr id="3" name="Lightning Bolt 2"/>
          <p:cNvSpPr/>
          <p:nvPr/>
        </p:nvSpPr>
        <p:spPr>
          <a:xfrm rot="20011978">
            <a:off x="233292" y="793978"/>
            <a:ext cx="914400" cy="914400"/>
          </a:xfrm>
          <a:prstGeom prst="lightningBolt">
            <a:avLst/>
          </a:prstGeom>
          <a:solidFill>
            <a:schemeClr val="tx1"/>
          </a:solidFill>
          <a:ln w="38100">
            <a:solidFill>
              <a:srgbClr val="34E9FC"/>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Lightning Bolt 5"/>
          <p:cNvSpPr/>
          <p:nvPr/>
        </p:nvSpPr>
        <p:spPr>
          <a:xfrm rot="19650667">
            <a:off x="367761" y="3073097"/>
            <a:ext cx="914400" cy="914400"/>
          </a:xfrm>
          <a:prstGeom prst="lightningBolt">
            <a:avLst/>
          </a:prstGeom>
          <a:solidFill>
            <a:schemeClr val="tx1"/>
          </a:solidFill>
          <a:ln w="38100">
            <a:solidFill>
              <a:srgbClr val="34E9FC"/>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7" name="Lightning Bolt 6"/>
          <p:cNvSpPr/>
          <p:nvPr/>
        </p:nvSpPr>
        <p:spPr>
          <a:xfrm rot="19737409">
            <a:off x="291620" y="1944531"/>
            <a:ext cx="914400" cy="914400"/>
          </a:xfrm>
          <a:prstGeom prst="lightningBolt">
            <a:avLst/>
          </a:prstGeom>
          <a:solidFill>
            <a:schemeClr val="tx1"/>
          </a:solidFill>
          <a:ln w="38100">
            <a:solidFill>
              <a:srgbClr val="34E9FC"/>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8" name="Rectangle 7"/>
          <p:cNvSpPr/>
          <p:nvPr/>
        </p:nvSpPr>
        <p:spPr>
          <a:xfrm>
            <a:off x="1419830" y="3389040"/>
            <a:ext cx="4783319" cy="586061"/>
          </a:xfrm>
          <a:prstGeom prst="rect">
            <a:avLst/>
          </a:prstGeom>
          <a:gradFill>
            <a:gsLst>
              <a:gs pos="14000">
                <a:srgbClr val="FF3399"/>
              </a:gs>
              <a:gs pos="90000">
                <a:schemeClr val="bg2">
                  <a:tint val="98000"/>
                  <a:satMod val="130000"/>
                  <a:shade val="90000"/>
                  <a:lumMod val="103000"/>
                </a:schemeClr>
              </a:gs>
              <a:gs pos="100000">
                <a:schemeClr val="bg2">
                  <a:shade val="63000"/>
                  <a:satMod val="120000"/>
                </a:schemeClr>
              </a:gs>
            </a:gsLst>
            <a:lin ang="54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dirty="0" smtClean="0">
                <a:solidFill>
                  <a:srgbClr val="9900CC"/>
                </a:solidFill>
                <a:latin typeface="Arial Black" panose="020B0A04020102020204" pitchFamily="34" charset="0"/>
              </a:rPr>
              <a:t>WHO</a:t>
            </a:r>
            <a:r>
              <a:rPr lang="en-US" sz="2800" dirty="0" smtClean="0"/>
              <a:t> </a:t>
            </a:r>
            <a:r>
              <a:rPr lang="en-US" sz="2800" b="1" dirty="0" smtClean="0">
                <a:solidFill>
                  <a:srgbClr val="C00000"/>
                </a:solidFill>
              </a:rPr>
              <a:t>PRODUCES AUTHORITY</a:t>
            </a:r>
            <a:endParaRPr lang="en-US" sz="2800" b="1" dirty="0">
              <a:solidFill>
                <a:srgbClr val="C00000"/>
              </a:solidFill>
            </a:endParaRPr>
          </a:p>
        </p:txBody>
      </p:sp>
      <p:sp>
        <p:nvSpPr>
          <p:cNvPr id="10" name="Rectangle 9"/>
          <p:cNvSpPr/>
          <p:nvPr/>
        </p:nvSpPr>
        <p:spPr>
          <a:xfrm>
            <a:off x="7048327" y="4462103"/>
            <a:ext cx="4563286" cy="629353"/>
          </a:xfrm>
          <a:prstGeom prst="rect">
            <a:avLst/>
          </a:prstGeom>
          <a:gradFill>
            <a:gsLst>
              <a:gs pos="15000">
                <a:srgbClr val="FFFF00"/>
              </a:gs>
              <a:gs pos="90000">
                <a:schemeClr val="bg2">
                  <a:tint val="98000"/>
                  <a:satMod val="130000"/>
                  <a:shade val="90000"/>
                  <a:lumMod val="103000"/>
                </a:schemeClr>
              </a:gs>
              <a:gs pos="100000">
                <a:schemeClr val="bg2">
                  <a:shade val="63000"/>
                  <a:satMod val="120000"/>
                </a:schemeClr>
              </a:gs>
            </a:gsLst>
            <a:lin ang="1800000" scaled="0"/>
          </a:gradFill>
          <a:ln w="38100">
            <a:solidFill>
              <a:srgbClr val="00FF00"/>
            </a:solidFill>
          </a:ln>
          <a:effectLst>
            <a:glow rad="228600">
              <a:schemeClr val="accent1">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smtClean="0">
                <a:solidFill>
                  <a:srgbClr val="9900CC"/>
                </a:solidFill>
              </a:rPr>
              <a:t>Tequfah Combination?</a:t>
            </a:r>
            <a:endParaRPr lang="en-US" sz="3600" b="1" dirty="0">
              <a:solidFill>
                <a:srgbClr val="9900CC"/>
              </a:solidFill>
            </a:endParaRPr>
          </a:p>
        </p:txBody>
      </p:sp>
    </p:spTree>
    <p:extLst>
      <p:ext uri="{BB962C8B-B14F-4D97-AF65-F5344CB8AC3E}">
        <p14:creationId xmlns:p14="http://schemas.microsoft.com/office/powerpoint/2010/main" val="3031656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grpId="0" nodeType="withEffect">
                                  <p:stCondLst>
                                    <p:cond delay="500"/>
                                  </p:stCondLst>
                                  <p:childTnLst>
                                    <p:animRot by="21600000">
                                      <p:cBhvr>
                                        <p:cTn id="6" dur="1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right)">
                                      <p:cBhvr>
                                        <p:cTn id="11" dur="500"/>
                                        <p:tgtEl>
                                          <p:spTgt spid="5">
                                            <p:txEl>
                                              <p:pRg st="1" end="1"/>
                                            </p:txEl>
                                          </p:spTgt>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1000"/>
                                        <p:tgtEl>
                                          <p:spTgt spid="5">
                                            <p:txEl>
                                              <p:pRg st="2" end="2"/>
                                            </p:txEl>
                                          </p:spTgt>
                                        </p:tgtEl>
                                      </p:cBhvr>
                                    </p:animEffect>
                                  </p:childTnLst>
                                </p:cTn>
                              </p:par>
                              <p:par>
                                <p:cTn id="21" presetID="31" presetClass="entr" presetSubtype="0" fill="hold" grpId="0" nodeType="withEffect">
                                  <p:stCondLst>
                                    <p:cond delay="0"/>
                                  </p:stCondLst>
                                  <p:iterate type="lt">
                                    <p:tmPct val="0"/>
                                  </p:iterate>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par>
                                <p:cTn id="33" presetID="36" presetClass="emph" presetSubtype="0" fill="hold" grpId="1" nodeType="withEffect">
                                  <p:stCondLst>
                                    <p:cond delay="1000"/>
                                  </p:stCondLst>
                                  <p:iterate type="lt">
                                    <p:tmPct val="10000"/>
                                  </p:iterate>
                                  <p:childTnLst>
                                    <p:animScale>
                                      <p:cBhvr>
                                        <p:cTn id="34" dur="250" autoRev="1" fill="hold">
                                          <p:stCondLst>
                                            <p:cond delay="0"/>
                                          </p:stCondLst>
                                        </p:cTn>
                                        <p:tgtEl>
                                          <p:spTgt spid="8"/>
                                        </p:tgtEl>
                                      </p:cBhvr>
                                      <p:to x="80000" y="100000"/>
                                    </p:animScale>
                                    <p:anim by="(#ppt_w*0.10)" calcmode="lin" valueType="num">
                                      <p:cBhvr>
                                        <p:cTn id="35" dur="250" autoRev="1" fill="hold">
                                          <p:stCondLst>
                                            <p:cond delay="0"/>
                                          </p:stCondLst>
                                        </p:cTn>
                                        <p:tgtEl>
                                          <p:spTgt spid="8"/>
                                        </p:tgtEl>
                                        <p:attrNameLst>
                                          <p:attrName>ppt_x</p:attrName>
                                        </p:attrNameLst>
                                      </p:cBhvr>
                                    </p:anim>
                                    <p:anim by="(-#ppt_w*0.10)" calcmode="lin" valueType="num">
                                      <p:cBhvr>
                                        <p:cTn id="36" dur="250" autoRev="1" fill="hold">
                                          <p:stCondLst>
                                            <p:cond delay="0"/>
                                          </p:stCondLst>
                                        </p:cTn>
                                        <p:tgtEl>
                                          <p:spTgt spid="8"/>
                                        </p:tgtEl>
                                        <p:attrNameLst>
                                          <p:attrName>ppt_y</p:attrName>
                                        </p:attrNameLst>
                                      </p:cBhvr>
                                    </p:anim>
                                    <p:animRot by="-480000">
                                      <p:cBhvr>
                                        <p:cTn id="37" dur="250" autoRev="1" fill="hold">
                                          <p:stCondLst>
                                            <p:cond delay="0"/>
                                          </p:stCondLst>
                                        </p:cTn>
                                        <p:tgtEl>
                                          <p:spTgt spid="8"/>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wipe(down)">
                                      <p:cBhvr>
                                        <p:cTn id="42" dur="580">
                                          <p:stCondLst>
                                            <p:cond delay="0"/>
                                          </p:stCondLst>
                                        </p:cTn>
                                        <p:tgtEl>
                                          <p:spTgt spid="5">
                                            <p:txEl>
                                              <p:pRg st="3" end="3"/>
                                            </p:txEl>
                                          </p:spTgt>
                                        </p:tgtEl>
                                      </p:cBhvr>
                                    </p:animEffect>
                                    <p:anim calcmode="lin" valueType="num">
                                      <p:cBhvr>
                                        <p:cTn id="43"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5">
                                            <p:txEl>
                                              <p:pRg st="3" end="3"/>
                                            </p:txEl>
                                          </p:spTgt>
                                        </p:tgtEl>
                                      </p:cBhvr>
                                      <p:to x="100000" y="60000"/>
                                    </p:animScale>
                                    <p:animScale>
                                      <p:cBhvr>
                                        <p:cTn id="49" dur="166" decel="50000">
                                          <p:stCondLst>
                                            <p:cond delay="676"/>
                                          </p:stCondLst>
                                        </p:cTn>
                                        <p:tgtEl>
                                          <p:spTgt spid="5">
                                            <p:txEl>
                                              <p:pRg st="3" end="3"/>
                                            </p:txEl>
                                          </p:spTgt>
                                        </p:tgtEl>
                                      </p:cBhvr>
                                      <p:to x="100000" y="100000"/>
                                    </p:animScale>
                                    <p:animScale>
                                      <p:cBhvr>
                                        <p:cTn id="50" dur="26">
                                          <p:stCondLst>
                                            <p:cond delay="1312"/>
                                          </p:stCondLst>
                                        </p:cTn>
                                        <p:tgtEl>
                                          <p:spTgt spid="5">
                                            <p:txEl>
                                              <p:pRg st="3" end="3"/>
                                            </p:txEl>
                                          </p:spTgt>
                                        </p:tgtEl>
                                      </p:cBhvr>
                                      <p:to x="100000" y="80000"/>
                                    </p:animScale>
                                    <p:animScale>
                                      <p:cBhvr>
                                        <p:cTn id="51" dur="166" decel="50000">
                                          <p:stCondLst>
                                            <p:cond delay="1338"/>
                                          </p:stCondLst>
                                        </p:cTn>
                                        <p:tgtEl>
                                          <p:spTgt spid="5">
                                            <p:txEl>
                                              <p:pRg st="3" end="3"/>
                                            </p:txEl>
                                          </p:spTgt>
                                        </p:tgtEl>
                                      </p:cBhvr>
                                      <p:to x="100000" y="100000"/>
                                    </p:animScale>
                                    <p:animScale>
                                      <p:cBhvr>
                                        <p:cTn id="52" dur="26">
                                          <p:stCondLst>
                                            <p:cond delay="1642"/>
                                          </p:stCondLst>
                                        </p:cTn>
                                        <p:tgtEl>
                                          <p:spTgt spid="5">
                                            <p:txEl>
                                              <p:pRg st="3" end="3"/>
                                            </p:txEl>
                                          </p:spTgt>
                                        </p:tgtEl>
                                      </p:cBhvr>
                                      <p:to x="100000" y="90000"/>
                                    </p:animScale>
                                    <p:animScale>
                                      <p:cBhvr>
                                        <p:cTn id="53" dur="166" decel="50000">
                                          <p:stCondLst>
                                            <p:cond delay="1668"/>
                                          </p:stCondLst>
                                        </p:cTn>
                                        <p:tgtEl>
                                          <p:spTgt spid="5">
                                            <p:txEl>
                                              <p:pRg st="3" end="3"/>
                                            </p:txEl>
                                          </p:spTgt>
                                        </p:tgtEl>
                                      </p:cBhvr>
                                      <p:to x="100000" y="100000"/>
                                    </p:animScale>
                                    <p:animScale>
                                      <p:cBhvr>
                                        <p:cTn id="54" dur="26">
                                          <p:stCondLst>
                                            <p:cond delay="1808"/>
                                          </p:stCondLst>
                                        </p:cTn>
                                        <p:tgtEl>
                                          <p:spTgt spid="5">
                                            <p:txEl>
                                              <p:pRg st="3" end="3"/>
                                            </p:txEl>
                                          </p:spTgt>
                                        </p:tgtEl>
                                      </p:cBhvr>
                                      <p:to x="100000" y="95000"/>
                                    </p:animScale>
                                    <p:animScale>
                                      <p:cBhvr>
                                        <p:cTn id="55" dur="166" decel="50000">
                                          <p:stCondLst>
                                            <p:cond delay="1834"/>
                                          </p:stCondLst>
                                        </p:cTn>
                                        <p:tgtEl>
                                          <p:spTgt spid="5">
                                            <p:txEl>
                                              <p:pRg st="3" end="3"/>
                                            </p:txEl>
                                          </p:spTgt>
                                        </p:tgtEl>
                                      </p:cBhvr>
                                      <p:to x="100000" y="100000"/>
                                    </p:animScale>
                                  </p:childTnLst>
                                </p:cTn>
                              </p:par>
                              <p:par>
                                <p:cTn id="56" presetID="31"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3000" fill="hold"/>
                                        <p:tgtEl>
                                          <p:spTgt spid="10"/>
                                        </p:tgtEl>
                                        <p:attrNameLst>
                                          <p:attrName>ppt_w</p:attrName>
                                        </p:attrNameLst>
                                      </p:cBhvr>
                                      <p:tavLst>
                                        <p:tav tm="0">
                                          <p:val>
                                            <p:fltVal val="0"/>
                                          </p:val>
                                        </p:tav>
                                        <p:tav tm="100000">
                                          <p:val>
                                            <p:strVal val="#ppt_w"/>
                                          </p:val>
                                        </p:tav>
                                      </p:tavLst>
                                    </p:anim>
                                    <p:anim calcmode="lin" valueType="num">
                                      <p:cBhvr>
                                        <p:cTn id="59" dur="3000" fill="hold"/>
                                        <p:tgtEl>
                                          <p:spTgt spid="10"/>
                                        </p:tgtEl>
                                        <p:attrNameLst>
                                          <p:attrName>ppt_h</p:attrName>
                                        </p:attrNameLst>
                                      </p:cBhvr>
                                      <p:tavLst>
                                        <p:tav tm="0">
                                          <p:val>
                                            <p:fltVal val="0"/>
                                          </p:val>
                                        </p:tav>
                                        <p:tav tm="100000">
                                          <p:val>
                                            <p:strVal val="#ppt_h"/>
                                          </p:val>
                                        </p:tav>
                                      </p:tavLst>
                                    </p:anim>
                                    <p:anim calcmode="lin" valueType="num">
                                      <p:cBhvr>
                                        <p:cTn id="60" dur="3000" fill="hold"/>
                                        <p:tgtEl>
                                          <p:spTgt spid="10"/>
                                        </p:tgtEl>
                                        <p:attrNameLst>
                                          <p:attrName>style.rotation</p:attrName>
                                        </p:attrNameLst>
                                      </p:cBhvr>
                                      <p:tavLst>
                                        <p:tav tm="0">
                                          <p:val>
                                            <p:fltVal val="90"/>
                                          </p:val>
                                        </p:tav>
                                        <p:tav tm="100000">
                                          <p:val>
                                            <p:fltVal val="0"/>
                                          </p:val>
                                        </p:tav>
                                      </p:tavLst>
                                    </p:anim>
                                    <p:animEffect transition="in" filter="fade">
                                      <p:cBhvr>
                                        <p:cTn id="61" dur="3000"/>
                                        <p:tgtEl>
                                          <p:spTgt spid="10"/>
                                        </p:tgtEl>
                                      </p:cBhvr>
                                    </p:animEffect>
                                  </p:childTnLst>
                                </p:cTn>
                              </p:par>
                              <p:par>
                                <p:cTn id="62" presetID="35" presetClass="emph" presetSubtype="0" repeatCount="3000" fill="hold" grpId="1" nodeType="withEffect">
                                  <p:stCondLst>
                                    <p:cond delay="4000"/>
                                  </p:stCondLst>
                                  <p:childTnLst>
                                    <p:anim calcmode="discrete" valueType="str">
                                      <p:cBhvr>
                                        <p:cTn id="63"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5">
                                            <p:txEl>
                                              <p:pRg st="4" end="4"/>
                                            </p:txEl>
                                          </p:spTgt>
                                        </p:tgtEl>
                                        <p:attrNameLst>
                                          <p:attrName>style.visibility</p:attrName>
                                        </p:attrNameLst>
                                      </p:cBhvr>
                                      <p:to>
                                        <p:strVal val="visible"/>
                                      </p:to>
                                    </p:set>
                                    <p:animEffect transition="in" filter="wipe(up)">
                                      <p:cBhvr>
                                        <p:cTn id="68" dur="17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8" grpId="1" animBg="1"/>
      <p:bldP spid="10" grpId="0" animBg="1"/>
      <p:bldP spid="10"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rotWithShape="1">
          <a:gsLst>
            <a:gs pos="14000">
              <a:srgbClr val="FFFF00"/>
            </a:gs>
            <a:gs pos="90000">
              <a:schemeClr val="bg2">
                <a:tint val="98000"/>
                <a:satMod val="130000"/>
                <a:shade val="90000"/>
                <a:lumMod val="103000"/>
              </a:schemeClr>
            </a:gs>
            <a:gs pos="100000">
              <a:schemeClr val="bg2">
                <a:shade val="63000"/>
                <a:satMod val="120000"/>
              </a:schemeClr>
            </a:gs>
          </a:gsLst>
          <a:lin ang="1800000" scaled="0"/>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03648" y="116465"/>
            <a:ext cx="11804737" cy="707938"/>
          </a:xfrm>
          <a:gradFill>
            <a:gsLst>
              <a:gs pos="30000">
                <a:schemeClr val="bg1">
                  <a:lumMod val="50000"/>
                </a:schemeClr>
              </a:gs>
              <a:gs pos="47000">
                <a:schemeClr val="bg2">
                  <a:tint val="98000"/>
                  <a:satMod val="130000"/>
                  <a:shade val="90000"/>
                  <a:lumMod val="103000"/>
                </a:schemeClr>
              </a:gs>
              <a:gs pos="100000">
                <a:schemeClr val="bg2">
                  <a:shade val="63000"/>
                  <a:satMod val="120000"/>
                </a:schemeClr>
              </a:gs>
            </a:gsLst>
            <a:lin ang="4800000" scaled="0"/>
          </a:gradFill>
          <a:ln w="76200">
            <a:solidFill>
              <a:srgbClr val="34E9FC"/>
            </a:solidFill>
          </a:ln>
          <a:scene3d>
            <a:camera prst="orthographicFront"/>
            <a:lightRig rig="threePt" dir="t"/>
          </a:scene3d>
          <a:sp3d>
            <a:bevelT w="139700" h="139700" prst="divot"/>
          </a:sp3d>
        </p:spPr>
        <p:txBody>
          <a:bodyPr>
            <a:normAutofit fontScale="90000"/>
            <a:sp3d extrusionH="57150">
              <a:bevelT w="38100" h="38100"/>
            </a:sp3d>
          </a:bodyPr>
          <a:lstStyle/>
          <a:p>
            <a:pPr algn="ctr"/>
            <a:r>
              <a:rPr lang="en-US" sz="4000" dirty="0" smtClean="0">
                <a:solidFill>
                  <a:srgbClr val="FF0066"/>
                </a:solidFill>
                <a:effectLst>
                  <a:outerShdw blurRad="50800" dist="38100" algn="l" rotWithShape="0">
                    <a:prstClr val="black">
                      <a:alpha val="40000"/>
                    </a:prstClr>
                  </a:outerShdw>
                </a:effectLst>
                <a:latin typeface="Arial Black" panose="020B0A04020102020204" pitchFamily="34" charset="0"/>
              </a:rPr>
              <a:t>What is the significance of this </a:t>
            </a:r>
            <a:r>
              <a:rPr lang="en-US" sz="4000" dirty="0" smtClean="0">
                <a:ln>
                  <a:solidFill>
                    <a:sysClr val="windowText" lastClr="000000"/>
                  </a:solidFill>
                </a:ln>
                <a:solidFill>
                  <a:srgbClr val="FF0066"/>
                </a:solidFill>
                <a:effectLst>
                  <a:glow rad="127000">
                    <a:srgbClr val="FFFF00"/>
                  </a:glow>
                  <a:outerShdw blurRad="50800" dist="38100" algn="l" rotWithShape="0">
                    <a:prstClr val="black">
                      <a:alpha val="40000"/>
                    </a:prstClr>
                  </a:outerShdw>
                </a:effectLst>
                <a:latin typeface="Arial Black" panose="020B0A04020102020204" pitchFamily="34" charset="0"/>
              </a:rPr>
              <a:t>replacement?</a:t>
            </a:r>
            <a:endParaRPr lang="en-US" sz="2400" b="1" dirty="0">
              <a:ln>
                <a:solidFill>
                  <a:sysClr val="windowText" lastClr="000000"/>
                </a:solidFill>
              </a:ln>
              <a:solidFill>
                <a:srgbClr val="FF0066"/>
              </a:solidFill>
              <a:effectLst>
                <a:glow rad="127000">
                  <a:srgbClr val="FFFF00"/>
                </a:glow>
                <a:outerShdw blurRad="50800" dist="38100" algn="l" rotWithShape="0">
                  <a:prstClr val="black">
                    <a:alpha val="40000"/>
                  </a:prstClr>
                </a:outerShdw>
              </a:effectLst>
            </a:endParaRPr>
          </a:p>
        </p:txBody>
      </p:sp>
      <p:sp>
        <p:nvSpPr>
          <p:cNvPr id="5" name="Content Placeholder 2"/>
          <p:cNvSpPr>
            <a:spLocks noGrp="1"/>
          </p:cNvSpPr>
          <p:nvPr>
            <p:ph idx="1"/>
          </p:nvPr>
        </p:nvSpPr>
        <p:spPr>
          <a:xfrm>
            <a:off x="182584" y="1012874"/>
            <a:ext cx="11849582" cy="5708602"/>
          </a:xfrm>
          <a:solidFill>
            <a:srgbClr val="F8E5FF"/>
          </a:solidFill>
          <a:ln w="57150">
            <a:solidFill>
              <a:srgbClr val="FF3399"/>
            </a:solidFill>
          </a:ln>
          <a:scene3d>
            <a:camera prst="orthographicFront"/>
            <a:lightRig rig="threePt" dir="t"/>
          </a:scene3d>
          <a:sp3d>
            <a:bevelT w="114300" prst="artDeco"/>
          </a:sp3d>
        </p:spPr>
        <p:txBody>
          <a:bodyPr lIns="182880" tIns="274320">
            <a:normAutofit/>
            <a:sp3d extrusionH="57150">
              <a:bevelT w="38100" h="38100"/>
            </a:sp3d>
          </a:bodyPr>
          <a:lstStyle/>
          <a:p>
            <a:pPr marL="0" indent="0">
              <a:spcBef>
                <a:spcPts val="0"/>
              </a:spcBef>
              <a:spcAft>
                <a:spcPts val="1800"/>
              </a:spcAft>
              <a:buClr>
                <a:srgbClr val="FF33CC"/>
              </a:buClr>
              <a:buNone/>
            </a:pPr>
            <a:r>
              <a:rPr lang="en-US" sz="3200" b="1" dirty="0" smtClean="0"/>
              <a:t>When man chose to </a:t>
            </a:r>
            <a:r>
              <a:rPr lang="en-US" sz="3200" b="1" dirty="0">
                <a:solidFill>
                  <a:srgbClr val="CC0099"/>
                </a:solidFill>
              </a:rPr>
              <a:t>#</a:t>
            </a:r>
            <a:r>
              <a:rPr lang="en-US" sz="3200" b="1" dirty="0" smtClean="0">
                <a:solidFill>
                  <a:srgbClr val="CC0099"/>
                </a:solidFill>
              </a:rPr>
              <a:t>1) </a:t>
            </a:r>
            <a:r>
              <a:rPr lang="en-US" sz="3200" b="1" u="sng" dirty="0" smtClean="0"/>
              <a:t>replace the</a:t>
            </a:r>
            <a:r>
              <a:rPr lang="en-US" sz="3200" b="1" dirty="0" smtClean="0"/>
              <a:t> </a:t>
            </a:r>
            <a:r>
              <a:rPr lang="en-US" sz="3200" b="1" dirty="0" smtClean="0">
                <a:effectLst>
                  <a:glow rad="127000">
                    <a:srgbClr val="FFFF00"/>
                  </a:glow>
                </a:effectLst>
              </a:rPr>
              <a:t>LIGHT</a:t>
            </a:r>
            <a:r>
              <a:rPr lang="en-US" sz="3200" b="1" dirty="0" smtClean="0"/>
              <a:t> </a:t>
            </a:r>
            <a:r>
              <a:rPr lang="en-US" sz="3200" b="1" u="sng" dirty="0" smtClean="0"/>
              <a:t>of the sun</a:t>
            </a:r>
            <a:r>
              <a:rPr lang="en-US" sz="3200" b="1" dirty="0" smtClean="0"/>
              <a:t> and instead 	reference the </a:t>
            </a:r>
            <a:r>
              <a:rPr lang="en-US" sz="3200" b="1" dirty="0" smtClean="0">
                <a:solidFill>
                  <a:srgbClr val="FF0000"/>
                </a:solidFill>
              </a:rPr>
              <a:t>reflected light from the moon - </a:t>
            </a:r>
          </a:p>
          <a:p>
            <a:pPr marL="0" indent="0">
              <a:spcBef>
                <a:spcPts val="0"/>
              </a:spcBef>
              <a:spcAft>
                <a:spcPts val="1800"/>
              </a:spcAft>
              <a:buClr>
                <a:srgbClr val="FF33CC"/>
              </a:buClr>
              <a:buNone/>
            </a:pPr>
            <a:r>
              <a:rPr lang="en-US" sz="3200" b="1" dirty="0" smtClean="0">
                <a:solidFill>
                  <a:schemeClr val="tx1">
                    <a:lumMod val="95000"/>
                    <a:lumOff val="5000"/>
                  </a:schemeClr>
                </a:solidFill>
              </a:rPr>
              <a:t>When man chose to </a:t>
            </a:r>
            <a:r>
              <a:rPr lang="en-US" sz="3200" b="1" dirty="0" smtClean="0">
                <a:solidFill>
                  <a:srgbClr val="CC0099"/>
                </a:solidFill>
              </a:rPr>
              <a:t>#2) </a:t>
            </a:r>
            <a:r>
              <a:rPr lang="en-US" sz="3200" b="1" dirty="0" smtClean="0">
                <a:solidFill>
                  <a:schemeClr val="tx1">
                    <a:lumMod val="95000"/>
                    <a:lumOff val="5000"/>
                  </a:schemeClr>
                </a:solidFill>
              </a:rPr>
              <a:t>remove the </a:t>
            </a:r>
            <a:r>
              <a:rPr lang="en-US" sz="3200" b="1" dirty="0" err="1" smtClean="0">
                <a:solidFill>
                  <a:schemeClr val="tx1">
                    <a:lumMod val="95000"/>
                    <a:lumOff val="5000"/>
                  </a:schemeClr>
                </a:solidFill>
              </a:rPr>
              <a:t>Mazzaroth’s</a:t>
            </a:r>
            <a:r>
              <a:rPr lang="en-US" sz="3200" b="1" dirty="0" smtClean="0">
                <a:solidFill>
                  <a:schemeClr val="tx1">
                    <a:lumMod val="95000"/>
                    <a:lumOff val="5000"/>
                  </a:schemeClr>
                </a:solidFill>
              </a:rPr>
              <a:t>  </a:t>
            </a:r>
            <a:r>
              <a:rPr lang="en-US" sz="3200" b="1" dirty="0" smtClean="0">
                <a:solidFill>
                  <a:srgbClr val="CC0099"/>
                </a:solidFill>
                <a:effectLst>
                  <a:glow rad="228600">
                    <a:srgbClr val="FFFF00"/>
                  </a:glow>
                </a:effectLst>
                <a:latin typeface="Arial Black" pitchFamily="34" charset="0"/>
              </a:rPr>
              <a:t>TEQUFAH</a:t>
            </a:r>
            <a:r>
              <a:rPr lang="en-US" sz="3200" b="1" dirty="0" smtClean="0">
                <a:solidFill>
                  <a:schemeClr val="tx1">
                    <a:lumMod val="95000"/>
                    <a:lumOff val="5000"/>
                  </a:schemeClr>
                </a:solidFill>
              </a:rPr>
              <a:t>  - </a:t>
            </a:r>
          </a:p>
          <a:p>
            <a:pPr marL="0" indent="0">
              <a:spcBef>
                <a:spcPts val="0"/>
              </a:spcBef>
              <a:spcAft>
                <a:spcPts val="1800"/>
              </a:spcAft>
              <a:buClr>
                <a:srgbClr val="FF33CC"/>
              </a:buClr>
              <a:buNone/>
            </a:pPr>
            <a:r>
              <a:rPr lang="en-US" sz="6000" b="1" dirty="0" smtClean="0">
                <a:solidFill>
                  <a:schemeClr val="tx1">
                    <a:lumMod val="95000"/>
                    <a:lumOff val="5000"/>
                  </a:schemeClr>
                </a:solidFill>
                <a:effectLst>
                  <a:glow rad="127000">
                    <a:srgbClr val="00FF00"/>
                  </a:glow>
                </a:effectLst>
              </a:rPr>
              <a:t>What then did man in effect do?</a:t>
            </a:r>
            <a:endParaRPr lang="en-US" sz="6000" dirty="0" smtClean="0">
              <a:solidFill>
                <a:schemeClr val="tx1">
                  <a:lumMod val="95000"/>
                  <a:lumOff val="5000"/>
                </a:schemeClr>
              </a:solidFill>
              <a:effectLst>
                <a:glow rad="127000">
                  <a:srgbClr val="00FF00"/>
                </a:glow>
              </a:effectLst>
            </a:endParaRPr>
          </a:p>
        </p:txBody>
      </p:sp>
      <p:sp>
        <p:nvSpPr>
          <p:cNvPr id="2" name="Slide Number Placeholder 1"/>
          <p:cNvSpPr>
            <a:spLocks noGrp="1"/>
          </p:cNvSpPr>
          <p:nvPr>
            <p:ph type="sldNum" sz="quarter" idx="12"/>
          </p:nvPr>
        </p:nvSpPr>
        <p:spPr>
          <a:xfrm>
            <a:off x="9310429" y="6415817"/>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82</a:t>
            </a:fld>
            <a:endParaRPr lang="en-US" dirty="0">
              <a:solidFill>
                <a:schemeClr val="tx1"/>
              </a:solidFill>
            </a:endParaRPr>
          </a:p>
        </p:txBody>
      </p:sp>
      <p:sp>
        <p:nvSpPr>
          <p:cNvPr id="3" name="Lightning Bolt 2"/>
          <p:cNvSpPr/>
          <p:nvPr/>
        </p:nvSpPr>
        <p:spPr>
          <a:xfrm rot="9623800">
            <a:off x="9052202" y="1486405"/>
            <a:ext cx="1226690" cy="912487"/>
          </a:xfrm>
          <a:prstGeom prst="lightningBolt">
            <a:avLst/>
          </a:prstGeom>
          <a:solidFill>
            <a:schemeClr val="tx1"/>
          </a:solidFill>
          <a:ln w="38100">
            <a:solidFill>
              <a:srgbClr val="34E9FC"/>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Lightning Bolt 5"/>
          <p:cNvSpPr/>
          <p:nvPr/>
        </p:nvSpPr>
        <p:spPr>
          <a:xfrm rot="9730962">
            <a:off x="10345223" y="2527159"/>
            <a:ext cx="1380354" cy="1397211"/>
          </a:xfrm>
          <a:prstGeom prst="lightningBolt">
            <a:avLst/>
          </a:prstGeom>
          <a:solidFill>
            <a:schemeClr val="tx1"/>
          </a:solidFill>
          <a:ln w="38100">
            <a:solidFill>
              <a:srgbClr val="34E9FC"/>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8" name="Rectangle 7"/>
          <p:cNvSpPr/>
          <p:nvPr/>
        </p:nvSpPr>
        <p:spPr>
          <a:xfrm>
            <a:off x="429656" y="4052220"/>
            <a:ext cx="11369407" cy="2371336"/>
          </a:xfrm>
          <a:prstGeom prst="rect">
            <a:avLst/>
          </a:prstGeom>
          <a:gradFill>
            <a:gsLst>
              <a:gs pos="14000">
                <a:srgbClr val="FF3399"/>
              </a:gs>
              <a:gs pos="90000">
                <a:schemeClr val="bg2">
                  <a:tint val="98000"/>
                  <a:satMod val="130000"/>
                  <a:shade val="90000"/>
                  <a:lumMod val="103000"/>
                </a:schemeClr>
              </a:gs>
              <a:gs pos="100000">
                <a:schemeClr val="bg2">
                  <a:shade val="63000"/>
                  <a:satMod val="120000"/>
                </a:schemeClr>
              </a:gs>
            </a:gsLst>
            <a:lin ang="5400000" scaled="0"/>
          </a:gradFill>
          <a:ln>
            <a:noFill/>
          </a:ln>
          <a:effectLst>
            <a:glow rad="127000">
              <a:schemeClr val="tx1"/>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dirty="0" smtClean="0">
                <a:solidFill>
                  <a:srgbClr val="800000"/>
                </a:solidFill>
                <a:latin typeface="Arial Black" panose="020B0A04020102020204" pitchFamily="34" charset="0"/>
              </a:rPr>
              <a:t>Man has in effect; </a:t>
            </a:r>
            <a:r>
              <a:rPr lang="en-US" sz="3600" dirty="0" smtClean="0">
                <a:solidFill>
                  <a:srgbClr val="9900CC"/>
                </a:solidFill>
                <a:latin typeface="Arial Black" panose="020B0A04020102020204" pitchFamily="34" charset="0"/>
              </a:rPr>
              <a:t/>
            </a:r>
            <a:br>
              <a:rPr lang="en-US" sz="3600" dirty="0" smtClean="0">
                <a:solidFill>
                  <a:srgbClr val="9900CC"/>
                </a:solidFill>
                <a:latin typeface="Arial Black" panose="020B0A04020102020204" pitchFamily="34" charset="0"/>
              </a:rPr>
            </a:br>
            <a:r>
              <a:rPr lang="en-US" sz="3600" dirty="0" smtClean="0">
                <a:solidFill>
                  <a:schemeClr val="tx1"/>
                </a:solidFill>
                <a:effectLst>
                  <a:glow rad="127000">
                    <a:srgbClr val="34E9FC"/>
                  </a:glow>
                </a:effectLst>
                <a:latin typeface="Arial Black" panose="020B0A04020102020204" pitchFamily="34" charset="0"/>
              </a:rPr>
              <a:t>REMOVED THE TWO GREAT LIGHTS OF </a:t>
            </a:r>
            <a:r>
              <a:rPr lang="en-US" sz="3600" dirty="0" smtClean="0">
                <a:solidFill>
                  <a:srgbClr val="9900CC"/>
                </a:solidFill>
                <a:effectLst>
                  <a:glow rad="127000">
                    <a:srgbClr val="FFFF00"/>
                  </a:glow>
                </a:effectLst>
                <a:latin typeface="Arial Black" panose="020B0A04020102020204" pitchFamily="34" charset="0"/>
              </a:rPr>
              <a:t>Genesis 1:16 </a:t>
            </a:r>
            <a:r>
              <a:rPr lang="en-US" sz="3600" dirty="0" smtClean="0">
                <a:solidFill>
                  <a:srgbClr val="9900CC"/>
                </a:solidFill>
                <a:latin typeface="Arial Black" panose="020B0A04020102020204" pitchFamily="34" charset="0"/>
              </a:rPr>
              <a:t>from </a:t>
            </a:r>
            <a:r>
              <a:rPr lang="en-US" sz="3600" dirty="0" smtClean="0">
                <a:solidFill>
                  <a:srgbClr val="9900CC"/>
                </a:solidFill>
                <a:latin typeface="Arial Black" panose="020B0A04020102020204" pitchFamily="34" charset="0"/>
              </a:rPr>
              <a:t>having any </a:t>
            </a:r>
            <a:br>
              <a:rPr lang="en-US" sz="3600" dirty="0" smtClean="0">
                <a:solidFill>
                  <a:srgbClr val="9900CC"/>
                </a:solidFill>
                <a:latin typeface="Arial Black" panose="020B0A04020102020204" pitchFamily="34" charset="0"/>
              </a:rPr>
            </a:br>
            <a:r>
              <a:rPr lang="en-US" sz="3600" dirty="0" smtClean="0">
                <a:solidFill>
                  <a:srgbClr val="9900CC"/>
                </a:solidFill>
                <a:latin typeface="Arial Black" panose="020B0A04020102020204" pitchFamily="34" charset="0"/>
              </a:rPr>
              <a:t>importance </a:t>
            </a:r>
            <a:r>
              <a:rPr lang="en-US" sz="3600" dirty="0" smtClean="0">
                <a:solidFill>
                  <a:srgbClr val="9900CC"/>
                </a:solidFill>
                <a:latin typeface="Arial Black" panose="020B0A04020102020204" pitchFamily="34" charset="0"/>
              </a:rPr>
              <a:t>whatsoever!</a:t>
            </a:r>
            <a:endParaRPr lang="en-US" sz="3600" b="1" dirty="0">
              <a:solidFill>
                <a:srgbClr val="C00000"/>
              </a:solidFill>
            </a:endParaRPr>
          </a:p>
        </p:txBody>
      </p:sp>
    </p:spTree>
    <p:extLst>
      <p:ext uri="{BB962C8B-B14F-4D97-AF65-F5344CB8AC3E}">
        <p14:creationId xmlns:p14="http://schemas.microsoft.com/office/powerpoint/2010/main" val="3118121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grpId="0" nodeType="withEffect">
                                  <p:stCondLst>
                                    <p:cond delay="500"/>
                                  </p:stCondLst>
                                  <p:childTnLst>
                                    <p:animRot by="21600000">
                                      <p:cBhvr>
                                        <p:cTn id="6" dur="1000" fill="hold"/>
                                        <p:tgtEl>
                                          <p:spTgt spid="3"/>
                                        </p:tgtEl>
                                        <p:attrNameLst>
                                          <p:attrName>r</p:attrName>
                                        </p:attrNameLst>
                                      </p:cBhvr>
                                    </p:animRot>
                                  </p:childTnLst>
                                </p:cTn>
                              </p:par>
                              <p:par>
                                <p:cTn id="7" presetID="22" presetClass="entr" presetSubtype="2" fill="hold" nodeType="withEffect">
                                  <p:stCondLst>
                                    <p:cond delay="1000"/>
                                  </p:stCondLst>
                                  <p:childTnLst>
                                    <p:set>
                                      <p:cBhvr>
                                        <p:cTn id="8" dur="1" fill="hold">
                                          <p:stCondLst>
                                            <p:cond delay="0"/>
                                          </p:stCondLst>
                                        </p:cTn>
                                        <p:tgtEl>
                                          <p:spTgt spid="5">
                                            <p:txEl>
                                              <p:pRg st="0" end="0"/>
                                            </p:txEl>
                                          </p:spTgt>
                                        </p:tgtEl>
                                        <p:attrNameLst>
                                          <p:attrName>style.visibility</p:attrName>
                                        </p:attrNameLst>
                                      </p:cBhvr>
                                      <p:to>
                                        <p:strVal val="visible"/>
                                      </p:to>
                                    </p:set>
                                    <p:animEffect transition="in" filter="wipe(right)">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right)">
                                      <p:cBhvr>
                                        <p:cTn id="14" dur="500"/>
                                        <p:tgtEl>
                                          <p:spTgt spid="5">
                                            <p:txEl>
                                              <p:pRg st="1" end="1"/>
                                            </p:txEl>
                                          </p:spTgt>
                                        </p:tgtEl>
                                      </p:cBhvr>
                                    </p:animEffect>
                                  </p:childTnLst>
                                </p:cTn>
                              </p:par>
                              <p:par>
                                <p:cTn id="15" presetID="31" presetClass="entr" presetSubtype="0" fill="hold" grpId="0" nodeType="withEffect">
                                  <p:stCondLst>
                                    <p:cond delay="175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right)">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iterate type="lt">
                                    <p:tmPct val="0"/>
                                  </p:iterate>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6" presetClass="emph" presetSubtype="0" fill="hold" grpId="1" nodeType="clickEffect">
                                  <p:stCondLst>
                                    <p:cond delay="0"/>
                                  </p:stCondLst>
                                  <p:iterate type="lt">
                                    <p:tmPct val="10000"/>
                                  </p:iterate>
                                  <p:childTnLst>
                                    <p:animScale>
                                      <p:cBhvr>
                                        <p:cTn id="37" dur="250" autoRev="1" fill="hold">
                                          <p:stCondLst>
                                            <p:cond delay="0"/>
                                          </p:stCondLst>
                                        </p:cTn>
                                        <p:tgtEl>
                                          <p:spTgt spid="8"/>
                                        </p:tgtEl>
                                      </p:cBhvr>
                                      <p:to x="80000" y="100000"/>
                                    </p:animScale>
                                    <p:anim by="(#ppt_w*0.10)" calcmode="lin" valueType="num">
                                      <p:cBhvr>
                                        <p:cTn id="38" dur="250" autoRev="1" fill="hold">
                                          <p:stCondLst>
                                            <p:cond delay="0"/>
                                          </p:stCondLst>
                                        </p:cTn>
                                        <p:tgtEl>
                                          <p:spTgt spid="8"/>
                                        </p:tgtEl>
                                        <p:attrNameLst>
                                          <p:attrName>ppt_x</p:attrName>
                                        </p:attrNameLst>
                                      </p:cBhvr>
                                    </p:anim>
                                    <p:anim by="(-#ppt_w*0.10)" calcmode="lin" valueType="num">
                                      <p:cBhvr>
                                        <p:cTn id="39" dur="250" autoRev="1" fill="hold">
                                          <p:stCondLst>
                                            <p:cond delay="0"/>
                                          </p:stCondLst>
                                        </p:cTn>
                                        <p:tgtEl>
                                          <p:spTgt spid="8"/>
                                        </p:tgtEl>
                                        <p:attrNameLst>
                                          <p:attrName>ppt_y</p:attrName>
                                        </p:attrNameLst>
                                      </p:cBhvr>
                                    </p:anim>
                                    <p:animRot by="-480000">
                                      <p:cBhvr>
                                        <p:cTn id="40"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8"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pattFill prst="sphere">
          <a:fgClr>
            <a:srgbClr val="FF0000"/>
          </a:fgClr>
          <a:bgClr>
            <a:schemeClr val="bg1"/>
          </a:bgClr>
        </a:patt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270455" y="347730"/>
            <a:ext cx="11578108" cy="6259132"/>
          </a:xfrm>
          <a:solidFill>
            <a:srgbClr val="EFFFFF"/>
          </a:solidFill>
          <a:ln w="57150">
            <a:solidFill>
              <a:srgbClr val="008080"/>
            </a:solidFill>
          </a:ln>
          <a:scene3d>
            <a:camera prst="orthographicFront"/>
            <a:lightRig rig="threePt" dir="t"/>
          </a:scene3d>
          <a:sp3d>
            <a:bevelT w="139700" h="139700" prst="divot"/>
          </a:sp3d>
        </p:spPr>
        <p:txBody>
          <a:bodyPr lIns="182880" tIns="182880" anchor="ctr">
            <a:normAutofit/>
            <a:sp3d extrusionH="57150">
              <a:bevelT w="38100" h="38100"/>
            </a:sp3d>
          </a:bodyPr>
          <a:lstStyle/>
          <a:p>
            <a:pPr marL="0" indent="0">
              <a:spcBef>
                <a:spcPts val="0"/>
              </a:spcBef>
              <a:spcAft>
                <a:spcPts val="1800"/>
              </a:spcAft>
              <a:buNone/>
            </a:pPr>
            <a:r>
              <a:rPr lang="en-US" dirty="0" err="1" smtClean="0"/>
              <a:t>Ya’aqov</a:t>
            </a:r>
            <a:r>
              <a:rPr lang="en-US" dirty="0" smtClean="0"/>
              <a:t> (James) assures us the </a:t>
            </a:r>
            <a:r>
              <a:rPr lang="en-US" u="sng" dirty="0" smtClean="0"/>
              <a:t>Mazzaroth based</a:t>
            </a:r>
            <a:r>
              <a:rPr lang="en-US" dirty="0" smtClean="0"/>
              <a:t> calendar that Noah operated on, has not, </a:t>
            </a:r>
            <a:r>
              <a:rPr lang="en-US" u="sng" dirty="0" smtClean="0">
                <a:solidFill>
                  <a:srgbClr val="00B0F0"/>
                </a:solidFill>
                <a:latin typeface="Arial Black" panose="020B0A04020102020204" pitchFamily="34" charset="0"/>
              </a:rPr>
              <a:t>nor ever will be changed</a:t>
            </a:r>
            <a:r>
              <a:rPr lang="en-US" dirty="0" smtClean="0">
                <a:solidFill>
                  <a:srgbClr val="00B0F0"/>
                </a:solidFill>
                <a:latin typeface="Arial Black" panose="020B0A04020102020204" pitchFamily="34" charset="0"/>
              </a:rPr>
              <a:t> </a:t>
            </a:r>
            <a:r>
              <a:rPr lang="en-US" dirty="0" smtClean="0"/>
              <a:t>by </a:t>
            </a:r>
            <a:r>
              <a:rPr lang="en-US" b="1" dirty="0" smtClean="0">
                <a:solidFill>
                  <a:srgbClr val="0000FF"/>
                </a:solidFill>
              </a:rPr>
              <a:t>Yahuah.</a:t>
            </a:r>
          </a:p>
          <a:p>
            <a:pPr marL="0" indent="0">
              <a:spcBef>
                <a:spcPts val="0"/>
              </a:spcBef>
              <a:spcAft>
                <a:spcPts val="1800"/>
              </a:spcAft>
              <a:buNone/>
            </a:pPr>
            <a:r>
              <a:rPr lang="en-US" dirty="0" smtClean="0"/>
              <a:t>This information comes directly from the half brother of </a:t>
            </a:r>
            <a:r>
              <a:rPr lang="en-US" b="1" dirty="0" smtClean="0">
                <a:solidFill>
                  <a:srgbClr val="0000FF"/>
                </a:solidFill>
              </a:rPr>
              <a:t>Yahusha</a:t>
            </a:r>
            <a:r>
              <a:rPr lang="en-US" dirty="0" smtClean="0"/>
              <a:t> after </a:t>
            </a:r>
            <a:r>
              <a:rPr lang="en-US" dirty="0" smtClean="0">
                <a:solidFill>
                  <a:srgbClr val="0000CC"/>
                </a:solidFill>
              </a:rPr>
              <a:t>His</a:t>
            </a:r>
            <a:r>
              <a:rPr lang="en-US" dirty="0" smtClean="0"/>
              <a:t> crucifixion at Golgotha.</a:t>
            </a:r>
          </a:p>
          <a:p>
            <a:pPr marL="0" indent="0">
              <a:spcBef>
                <a:spcPts val="0"/>
              </a:spcBef>
              <a:spcAft>
                <a:spcPts val="1800"/>
              </a:spcAft>
              <a:buNone/>
            </a:pPr>
            <a:r>
              <a:rPr lang="en-US" b="1" dirty="0" smtClean="0">
                <a:solidFill>
                  <a:srgbClr val="0000FF"/>
                </a:solidFill>
              </a:rPr>
              <a:t>Yahusha</a:t>
            </a:r>
            <a:r>
              <a:rPr lang="en-US" dirty="0" smtClean="0"/>
              <a:t> was </a:t>
            </a:r>
            <a:r>
              <a:rPr lang="en-US" dirty="0" smtClean="0">
                <a:latin typeface="Arial Black" panose="020B0A04020102020204" pitchFamily="34" charset="0"/>
              </a:rPr>
              <a:t>NOT in agreement </a:t>
            </a:r>
            <a:r>
              <a:rPr lang="en-US" dirty="0" smtClean="0"/>
              <a:t>with the Pharisee’s </a:t>
            </a:r>
            <a:r>
              <a:rPr lang="en-US" b="1" dirty="0" smtClean="0">
                <a:effectLst>
                  <a:glow rad="127000">
                    <a:srgbClr val="00FF00"/>
                  </a:glow>
                </a:effectLst>
              </a:rPr>
              <a:t>LUNAR BASED TRADITIONS.</a:t>
            </a:r>
            <a:r>
              <a:rPr lang="en-US" dirty="0" smtClean="0"/>
              <a:t>  Consider </a:t>
            </a:r>
            <a:r>
              <a:rPr lang="en-US" b="1" dirty="0" err="1" smtClean="0">
                <a:solidFill>
                  <a:srgbClr val="0000CC"/>
                </a:solidFill>
              </a:rPr>
              <a:t>Yahusha’s</a:t>
            </a:r>
            <a:r>
              <a:rPr lang="en-US" dirty="0" smtClean="0"/>
              <a:t> cutting statement to them!</a:t>
            </a:r>
          </a:p>
          <a:p>
            <a:pPr marL="1828800" indent="-1828800">
              <a:spcBef>
                <a:spcPts val="0"/>
              </a:spcBef>
              <a:spcAft>
                <a:spcPts val="1800"/>
              </a:spcAft>
              <a:buNone/>
            </a:pPr>
            <a:r>
              <a:rPr lang="en-US" dirty="0" smtClean="0">
                <a:solidFill>
                  <a:srgbClr val="008080"/>
                </a:solidFill>
                <a:latin typeface="Georgia" panose="02040502050405020303" pitchFamily="18" charset="0"/>
              </a:rPr>
              <a:t>Matt 23:15</a:t>
            </a:r>
            <a:r>
              <a:rPr lang="en-US" dirty="0">
                <a:solidFill>
                  <a:prstClr val="black"/>
                </a:solidFill>
                <a:latin typeface="Georgia" panose="02040502050405020303" pitchFamily="18" charset="0"/>
              </a:rPr>
              <a:t>	</a:t>
            </a:r>
            <a:r>
              <a:rPr lang="en-US" dirty="0" smtClean="0">
                <a:solidFill>
                  <a:srgbClr val="0000FF"/>
                </a:solidFill>
                <a:latin typeface="Georgia" panose="02040502050405020303" pitchFamily="18" charset="0"/>
              </a:rPr>
              <a:t>“Woe </a:t>
            </a:r>
            <a:r>
              <a:rPr lang="en-US" dirty="0">
                <a:solidFill>
                  <a:srgbClr val="0000FF"/>
                </a:solidFill>
                <a:latin typeface="Georgia" panose="02040502050405020303" pitchFamily="18" charset="0"/>
              </a:rPr>
              <a:t>to you, scribes and Pharisees, hypocrites! Because you go about the land and the sea to win one convert, and when he is won, </a:t>
            </a:r>
            <a:r>
              <a:rPr lang="en-US" b="1" u="sng" dirty="0">
                <a:solidFill>
                  <a:srgbClr val="0000FF"/>
                </a:solidFill>
                <a:latin typeface="Georgia" panose="02040502050405020303" pitchFamily="18" charset="0"/>
              </a:rPr>
              <a:t>you make him a son of </a:t>
            </a:r>
            <a:r>
              <a:rPr lang="en-US" b="1" u="sng" dirty="0" err="1">
                <a:solidFill>
                  <a:srgbClr val="0000FF"/>
                </a:solidFill>
                <a:latin typeface="Georgia" panose="02040502050405020303" pitchFamily="18" charset="0"/>
              </a:rPr>
              <a:t>Gehenna</a:t>
            </a:r>
            <a:r>
              <a:rPr lang="en-US" b="1" u="sng" dirty="0">
                <a:solidFill>
                  <a:srgbClr val="0000FF"/>
                </a:solidFill>
                <a:latin typeface="Georgia" panose="02040502050405020303" pitchFamily="18" charset="0"/>
              </a:rPr>
              <a:t> twofold more than yourselves</a:t>
            </a:r>
            <a:r>
              <a:rPr lang="en-US" b="1" dirty="0">
                <a:solidFill>
                  <a:srgbClr val="0000FF"/>
                </a:solidFill>
                <a:latin typeface="Georgia" panose="02040502050405020303" pitchFamily="18" charset="0"/>
              </a:rPr>
              <a:t>. </a:t>
            </a:r>
            <a:endParaRPr lang="en-US" dirty="0" smtClean="0"/>
          </a:p>
          <a:p>
            <a:pPr marL="0" indent="0">
              <a:spcBef>
                <a:spcPts val="0"/>
              </a:spcBef>
              <a:spcAft>
                <a:spcPts val="1800"/>
              </a:spcAft>
              <a:buNone/>
            </a:pPr>
            <a:r>
              <a:rPr lang="en-US" dirty="0" smtClean="0"/>
              <a:t>Why?  </a:t>
            </a:r>
            <a:r>
              <a:rPr lang="en-US" u="sng" dirty="0" smtClean="0"/>
              <a:t>One reason</a:t>
            </a:r>
            <a:r>
              <a:rPr lang="en-US" dirty="0" smtClean="0"/>
              <a:t> is that they converted a person and placed that person on the </a:t>
            </a:r>
            <a:r>
              <a:rPr lang="en-US" b="1" dirty="0" smtClean="0">
                <a:effectLst>
                  <a:glow rad="190500">
                    <a:srgbClr val="FFFF00"/>
                  </a:glow>
                </a:effectLst>
              </a:rPr>
              <a:t>LUNAR BASED CALENDAR </a:t>
            </a:r>
            <a:r>
              <a:rPr lang="en-US" dirty="0" smtClean="0"/>
              <a:t>that </a:t>
            </a:r>
            <a:r>
              <a:rPr lang="en-US" b="1" dirty="0" smtClean="0">
                <a:solidFill>
                  <a:srgbClr val="0000FF"/>
                </a:solidFill>
              </a:rPr>
              <a:t>Yahuah</a:t>
            </a:r>
            <a:r>
              <a:rPr lang="en-US" dirty="0" smtClean="0"/>
              <a:t> </a:t>
            </a:r>
            <a:r>
              <a:rPr lang="en-US" b="1" spc="50" dirty="0" smtClean="0">
                <a:ln w="9525" cmpd="sng">
                  <a:solidFill>
                    <a:sysClr val="windowText" lastClr="000000"/>
                  </a:solidFill>
                  <a:prstDash val="solid"/>
                </a:ln>
                <a:solidFill>
                  <a:srgbClr val="34E9FC"/>
                </a:solidFill>
                <a:effectLst>
                  <a:glow rad="228600">
                    <a:schemeClr val="accent4">
                      <a:satMod val="175000"/>
                      <a:alpha val="40000"/>
                    </a:schemeClr>
                  </a:glow>
                  <a:outerShdw blurRad="38100" dist="38100" dir="2700000" algn="tl">
                    <a:srgbClr val="000000">
                      <a:alpha val="43137"/>
                    </a:srgbClr>
                  </a:outerShdw>
                </a:effectLst>
              </a:rPr>
              <a:t>PASSIONATELY DESPISES!</a:t>
            </a:r>
            <a:endParaRPr lang="en-US" b="1" spc="50" dirty="0">
              <a:ln w="9525" cmpd="sng">
                <a:solidFill>
                  <a:sysClr val="windowText" lastClr="000000"/>
                </a:solidFill>
                <a:prstDash val="solid"/>
              </a:ln>
              <a:solidFill>
                <a:srgbClr val="34E9FC"/>
              </a:solidFill>
              <a:effectLst>
                <a:glow rad="228600">
                  <a:schemeClr val="accent4">
                    <a:satMod val="175000"/>
                    <a:alpha val="40000"/>
                  </a:schemeClr>
                </a:glow>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a:xfrm>
            <a:off x="11407697" y="6169000"/>
            <a:ext cx="353759"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83</a:t>
            </a:fld>
            <a:endParaRPr lang="en-US" dirty="0">
              <a:solidFill>
                <a:schemeClr val="tx1"/>
              </a:solidFill>
            </a:endParaRPr>
          </a:p>
        </p:txBody>
      </p:sp>
    </p:spTree>
    <p:extLst>
      <p:ext uri="{BB962C8B-B14F-4D97-AF65-F5344CB8AC3E}">
        <p14:creationId xmlns:p14="http://schemas.microsoft.com/office/powerpoint/2010/main" val="3777555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arn(inVertical)">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rotWithShape="1">
          <a:gsLst>
            <a:gs pos="46000">
              <a:schemeClr val="tx1">
                <a:lumMod val="95000"/>
                <a:lumOff val="5000"/>
              </a:schemeClr>
            </a:gs>
            <a:gs pos="81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0590" y="64395"/>
            <a:ext cx="7793536" cy="639427"/>
          </a:xfrm>
          <a:blipFill>
            <a:blip r:embed="rId2"/>
            <a:tile tx="0" ty="0" sx="100000" sy="100000" flip="none" algn="tl"/>
          </a:blipFill>
          <a:ln w="57150">
            <a:solidFill>
              <a:srgbClr val="00FF00"/>
            </a:solidFill>
          </a:ln>
          <a:effectLst>
            <a:glow rad="228600">
              <a:schemeClr val="accent6">
                <a:satMod val="175000"/>
                <a:alpha val="40000"/>
              </a:schemeClr>
            </a:glow>
          </a:effectLst>
          <a:scene3d>
            <a:camera prst="orthographicFront"/>
            <a:lightRig rig="threePt" dir="t"/>
          </a:scene3d>
          <a:sp3d>
            <a:bevelT/>
          </a:sp3d>
        </p:spPr>
        <p:txBody>
          <a:bodyPr>
            <a:normAutofit fontScale="90000"/>
            <a:sp3d extrusionH="57150">
              <a:bevelT w="38100" h="38100"/>
            </a:sp3d>
          </a:bodyPr>
          <a:lstStyle/>
          <a:p>
            <a:pPr algn="ctr"/>
            <a:r>
              <a:rPr lang="en-US" b="1" dirty="0" smtClean="0"/>
              <a:t>Another Scathing Statement</a:t>
            </a:r>
            <a:endParaRPr lang="en-US" b="1" dirty="0"/>
          </a:p>
        </p:txBody>
      </p:sp>
      <p:sp>
        <p:nvSpPr>
          <p:cNvPr id="3" name="Content Placeholder 2"/>
          <p:cNvSpPr>
            <a:spLocks noGrp="1"/>
          </p:cNvSpPr>
          <p:nvPr>
            <p:ph idx="1"/>
          </p:nvPr>
        </p:nvSpPr>
        <p:spPr>
          <a:xfrm>
            <a:off x="182881" y="805683"/>
            <a:ext cx="11830928" cy="5915792"/>
          </a:xfrm>
          <a:solidFill>
            <a:schemeClr val="bg1">
              <a:lumMod val="95000"/>
            </a:schemeClr>
          </a:solidFill>
          <a:ln w="57150">
            <a:solidFill>
              <a:srgbClr val="FF0000"/>
            </a:solidFill>
          </a:ln>
          <a:scene3d>
            <a:camera prst="orthographicFront"/>
            <a:lightRig rig="threePt" dir="t"/>
          </a:scene3d>
          <a:sp3d>
            <a:bevelT w="114300" prst="artDeco"/>
          </a:sp3d>
        </p:spPr>
        <p:txBody>
          <a:bodyPr lIns="182880" tIns="182880" anchor="ctr">
            <a:normAutofit/>
            <a:sp3d extrusionH="57150">
              <a:bevelT w="38100" h="38100"/>
            </a:sp3d>
          </a:bodyPr>
          <a:lstStyle/>
          <a:p>
            <a:pPr marL="365760" indent="-914400">
              <a:lnSpc>
                <a:spcPct val="100000"/>
              </a:lnSpc>
              <a:spcBef>
                <a:spcPts val="0"/>
              </a:spcBef>
              <a:spcAft>
                <a:spcPts val="1200"/>
              </a:spcAft>
              <a:buNone/>
            </a:pPr>
            <a:r>
              <a:rPr lang="en-US" dirty="0" smtClean="0">
                <a:solidFill>
                  <a:srgbClr val="008080"/>
                </a:solidFill>
                <a:latin typeface="Georgia" panose="02040502050405020303" pitchFamily="18" charset="0"/>
              </a:rPr>
              <a:t>Matt </a:t>
            </a:r>
            <a:r>
              <a:rPr lang="en-US" dirty="0">
                <a:solidFill>
                  <a:srgbClr val="008080"/>
                </a:solidFill>
                <a:latin typeface="Georgia" panose="02040502050405020303" pitchFamily="18" charset="0"/>
              </a:rPr>
              <a:t>23:13</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“But woe to you, scribes and Pharisees, hypocrites! </a:t>
            </a:r>
            <a:endParaRPr lang="en-US" dirty="0" smtClean="0">
              <a:solidFill>
                <a:schemeClr val="accent2">
                  <a:lumMod val="75000"/>
                </a:schemeClr>
              </a:solidFill>
              <a:latin typeface="Georgia" panose="02040502050405020303" pitchFamily="18" charset="0"/>
            </a:endParaRPr>
          </a:p>
          <a:p>
            <a:pPr marL="365760" indent="-914400">
              <a:lnSpc>
                <a:spcPct val="150000"/>
              </a:lnSpc>
              <a:spcBef>
                <a:spcPts val="0"/>
              </a:spcBef>
              <a:spcAft>
                <a:spcPts val="1200"/>
              </a:spcAft>
              <a:buNone/>
            </a:pPr>
            <a:r>
              <a:rPr lang="en-US" dirty="0" smtClean="0">
                <a:solidFill>
                  <a:srgbClr val="9900CC"/>
                </a:solidFill>
                <a:latin typeface="Georgia" panose="02040502050405020303" pitchFamily="18" charset="0"/>
              </a:rPr>
              <a:t>      for </a:t>
            </a:r>
            <a:r>
              <a:rPr lang="en-US" dirty="0">
                <a:solidFill>
                  <a:srgbClr val="9900CC"/>
                </a:solidFill>
                <a:latin typeface="Georgia" panose="02040502050405020303" pitchFamily="18" charset="0"/>
              </a:rPr>
              <a:t>you do not go in, nor do you allow those who are entering to go in. </a:t>
            </a:r>
            <a:endParaRPr lang="en-US" dirty="0" smtClean="0">
              <a:solidFill>
                <a:srgbClr val="9900CC"/>
              </a:solidFill>
              <a:latin typeface="Georgia" panose="02040502050405020303" pitchFamily="18" charset="0"/>
            </a:endParaRPr>
          </a:p>
          <a:p>
            <a:pPr marL="0" indent="0">
              <a:lnSpc>
                <a:spcPct val="100000"/>
              </a:lnSpc>
              <a:spcBef>
                <a:spcPts val="0"/>
              </a:spcBef>
              <a:spcAft>
                <a:spcPts val="1200"/>
              </a:spcAft>
              <a:buNone/>
            </a:pPr>
            <a:r>
              <a:rPr lang="en-US" sz="3000" dirty="0" smtClean="0"/>
              <a:t>How have the Pharisees accomplished this heresy</a:t>
            </a:r>
            <a:r>
              <a:rPr lang="en-US" sz="3000" dirty="0"/>
              <a:t> </a:t>
            </a:r>
            <a:r>
              <a:rPr lang="en-US" sz="3000" dirty="0" smtClean="0"/>
              <a:t>of silencing the governing authority of the heavens - (Mazzaroth)?</a:t>
            </a:r>
            <a:endParaRPr lang="en-US" sz="3000" dirty="0"/>
          </a:p>
          <a:p>
            <a:pPr marL="0" indent="0">
              <a:lnSpc>
                <a:spcPct val="100000"/>
              </a:lnSpc>
              <a:spcBef>
                <a:spcPts val="0"/>
              </a:spcBef>
              <a:spcAft>
                <a:spcPts val="1200"/>
              </a:spcAft>
              <a:buNone/>
            </a:pPr>
            <a:r>
              <a:rPr lang="en-US" sz="3000" b="1" dirty="0" smtClean="0">
                <a:solidFill>
                  <a:srgbClr val="FF0000"/>
                </a:solidFill>
                <a:latin typeface="Georgia" panose="02040502050405020303" pitchFamily="18" charset="0"/>
              </a:rPr>
              <a:t> “...</a:t>
            </a:r>
            <a:r>
              <a:rPr lang="en-US" sz="3000" b="1" u="sng" dirty="0" smtClean="0">
                <a:solidFill>
                  <a:srgbClr val="FF0000"/>
                </a:solidFill>
                <a:latin typeface="Georgia" panose="02040502050405020303" pitchFamily="18" charset="0"/>
              </a:rPr>
              <a:t>because </a:t>
            </a:r>
            <a:r>
              <a:rPr lang="en-US" sz="3000" b="1" u="sng" dirty="0">
                <a:solidFill>
                  <a:srgbClr val="FF0000"/>
                </a:solidFill>
                <a:latin typeface="Georgia" panose="02040502050405020303" pitchFamily="18" charset="0"/>
              </a:rPr>
              <a:t>you took </a:t>
            </a:r>
            <a:r>
              <a:rPr lang="en-US" sz="3000" b="1" u="sng" dirty="0" smtClean="0">
                <a:solidFill>
                  <a:srgbClr val="FF0000"/>
                </a:solidFill>
                <a:latin typeface="Georgia" panose="02040502050405020303" pitchFamily="18" charset="0"/>
              </a:rPr>
              <a:t>away the</a:t>
            </a:r>
            <a:r>
              <a:rPr lang="en-US" sz="3000" b="1" dirty="0" smtClean="0">
                <a:solidFill>
                  <a:srgbClr val="FF0000"/>
                </a:solidFill>
                <a:latin typeface="Georgia" panose="02040502050405020303" pitchFamily="18" charset="0"/>
              </a:rPr>
              <a:t>					 </a:t>
            </a:r>
            <a:r>
              <a:rPr lang="en-US" sz="1800" dirty="0" smtClean="0">
                <a:solidFill>
                  <a:schemeClr val="accent5">
                    <a:lumMod val="75000"/>
                  </a:schemeClr>
                </a:solidFill>
                <a:latin typeface="Georgia" panose="02040502050405020303" pitchFamily="18" charset="0"/>
              </a:rPr>
              <a:t>Luke 11:52</a:t>
            </a:r>
          </a:p>
          <a:p>
            <a:pPr marL="0" indent="0">
              <a:lnSpc>
                <a:spcPct val="100000"/>
              </a:lnSpc>
              <a:spcBef>
                <a:spcPts val="0"/>
              </a:spcBef>
              <a:spcAft>
                <a:spcPts val="1200"/>
              </a:spcAft>
              <a:buNone/>
            </a:pPr>
            <a:r>
              <a:rPr lang="en-US" sz="3000" dirty="0" smtClean="0">
                <a:solidFill>
                  <a:srgbClr val="FF0000"/>
                </a:solidFill>
                <a:latin typeface="Georgia" panose="02040502050405020303" pitchFamily="18" charset="0"/>
              </a:rPr>
              <a:t>How was this evil accomplished?</a:t>
            </a:r>
          </a:p>
          <a:p>
            <a:pPr marL="0" indent="0">
              <a:lnSpc>
                <a:spcPct val="100000"/>
              </a:lnSpc>
              <a:spcBef>
                <a:spcPts val="0"/>
              </a:spcBef>
              <a:spcAft>
                <a:spcPts val="1200"/>
              </a:spcAft>
              <a:buNone/>
            </a:pPr>
            <a:r>
              <a:rPr lang="en-US" sz="3000" dirty="0" smtClean="0"/>
              <a:t>The Pharisees abandoned the Word of </a:t>
            </a:r>
            <a:r>
              <a:rPr lang="en-US" sz="3000" b="1" dirty="0" smtClean="0">
                <a:solidFill>
                  <a:srgbClr val="0000FF"/>
                </a:solidFill>
              </a:rPr>
              <a:t>Yahuah</a:t>
            </a:r>
            <a:r>
              <a:rPr lang="en-US" sz="3000" dirty="0" smtClean="0"/>
              <a:t> where we are told about the </a:t>
            </a:r>
            <a:r>
              <a:rPr lang="en-US" sz="3000" b="1" dirty="0" smtClean="0">
                <a:effectLst>
                  <a:glow rad="127000">
                    <a:srgbClr val="00FF00"/>
                  </a:glow>
                </a:effectLst>
              </a:rPr>
              <a:t>Tequfah</a:t>
            </a:r>
            <a:r>
              <a:rPr lang="en-US" sz="3000" dirty="0" smtClean="0"/>
              <a:t> (equinox) ending and starting the new year and gave us their tradition of giving allegiance to the moon instead.</a:t>
            </a:r>
          </a:p>
        </p:txBody>
      </p:sp>
      <p:sp>
        <p:nvSpPr>
          <p:cNvPr id="4" name="Slide Number Placeholder 3"/>
          <p:cNvSpPr>
            <a:spLocks noGrp="1"/>
          </p:cNvSpPr>
          <p:nvPr>
            <p:ph type="sldNum" sz="quarter" idx="12"/>
          </p:nvPr>
        </p:nvSpPr>
        <p:spPr>
          <a:xfrm>
            <a:off x="9206648" y="6294004"/>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84</a:t>
            </a:fld>
            <a:endParaRPr lang="en-US" dirty="0">
              <a:solidFill>
                <a:schemeClr val="tx1"/>
              </a:solidFill>
            </a:endParaRPr>
          </a:p>
        </p:txBody>
      </p:sp>
      <p:sp>
        <p:nvSpPr>
          <p:cNvPr id="5" name="Rectangle 4"/>
          <p:cNvSpPr/>
          <p:nvPr/>
        </p:nvSpPr>
        <p:spPr>
          <a:xfrm>
            <a:off x="661530" y="1645310"/>
            <a:ext cx="10930597" cy="407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lnSpc>
                <a:spcPct val="150000"/>
              </a:lnSpc>
            </a:pPr>
            <a:r>
              <a:rPr lang="en-US" sz="2800" b="1" i="1" dirty="0" smtClean="0">
                <a:solidFill>
                  <a:srgbClr val="9900CC"/>
                </a:solidFill>
                <a:latin typeface="Georgia" panose="02040502050405020303" pitchFamily="18" charset="0"/>
              </a:rPr>
              <a:t>Because you </a:t>
            </a:r>
            <a:r>
              <a:rPr lang="en-US" sz="2800" b="1" i="1" dirty="0" smtClean="0">
                <a:solidFill>
                  <a:srgbClr val="9900CC"/>
                </a:solidFill>
                <a:effectLst>
                  <a:glow rad="228600">
                    <a:schemeClr val="accent4">
                      <a:satMod val="175000"/>
                      <a:alpha val="80000"/>
                    </a:schemeClr>
                  </a:glow>
                </a:effectLst>
                <a:latin typeface="Georgia" panose="02040502050405020303" pitchFamily="18" charset="0"/>
              </a:rPr>
              <a:t>shut up the reign of the heavens </a:t>
            </a:r>
            <a:r>
              <a:rPr lang="en-US" sz="2800" b="1" i="1" dirty="0" smtClean="0">
                <a:solidFill>
                  <a:srgbClr val="9900CC"/>
                </a:solidFill>
                <a:latin typeface="Georgia" panose="02040502050405020303" pitchFamily="18" charset="0"/>
              </a:rPr>
              <a:t>before men,</a:t>
            </a:r>
            <a:endParaRPr lang="en-US" sz="2800" b="1" i="1" dirty="0">
              <a:solidFill>
                <a:srgbClr val="9900CC"/>
              </a:solidFill>
              <a:latin typeface="Georgia" panose="02040502050405020303" pitchFamily="18" charset="0"/>
            </a:endParaRPr>
          </a:p>
        </p:txBody>
      </p:sp>
      <p:sp>
        <p:nvSpPr>
          <p:cNvPr id="6" name="Rectangle 5"/>
          <p:cNvSpPr/>
          <p:nvPr/>
        </p:nvSpPr>
        <p:spPr>
          <a:xfrm>
            <a:off x="6391872" y="3706232"/>
            <a:ext cx="3896139" cy="544749"/>
          </a:xfrm>
          <a:prstGeom prst="rect">
            <a:avLst/>
          </a:prstGeom>
          <a:gradFill>
            <a:gsLst>
              <a:gs pos="0">
                <a:srgbClr val="34E9FC"/>
              </a:gs>
              <a:gs pos="81000">
                <a:schemeClr val="bg2">
                  <a:tint val="98000"/>
                  <a:satMod val="130000"/>
                  <a:shade val="90000"/>
                  <a:lumMod val="103000"/>
                </a:schemeClr>
              </a:gs>
              <a:gs pos="100000">
                <a:schemeClr val="bg2">
                  <a:shade val="63000"/>
                  <a:satMod val="120000"/>
                </a:schemeClr>
              </a:gs>
            </a:gsLst>
            <a:lin ang="5400000" scaled="0"/>
          </a:gradFill>
          <a:ln>
            <a:noFill/>
          </a:ln>
          <a:effectLst>
            <a:glow rad="317500">
              <a:srgbClr val="FFFF00"/>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000" b="1" dirty="0">
                <a:solidFill>
                  <a:srgbClr val="FF0000"/>
                </a:solidFill>
                <a:latin typeface="Georgia" panose="02040502050405020303" pitchFamily="18" charset="0"/>
              </a:rPr>
              <a:t>k</a:t>
            </a:r>
            <a:r>
              <a:rPr lang="en-US" sz="3000" b="1" dirty="0" smtClean="0">
                <a:solidFill>
                  <a:srgbClr val="FF0000"/>
                </a:solidFill>
                <a:latin typeface="Georgia" panose="02040502050405020303" pitchFamily="18" charset="0"/>
              </a:rPr>
              <a:t>ey of knowledge.”</a:t>
            </a:r>
            <a:endParaRPr lang="en-US" sz="3000" b="1" dirty="0">
              <a:solidFill>
                <a:srgbClr val="FF0000"/>
              </a:solidFill>
              <a:latin typeface="Georgia" panose="02040502050405020303" pitchFamily="18" charset="0"/>
            </a:endParaRPr>
          </a:p>
        </p:txBody>
      </p:sp>
    </p:spTree>
    <p:extLst>
      <p:ext uri="{BB962C8B-B14F-4D97-AF65-F5344CB8AC3E}">
        <p14:creationId xmlns:p14="http://schemas.microsoft.com/office/powerpoint/2010/main" val="1595608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580">
                                          <p:stCondLst>
                                            <p:cond delay="0"/>
                                          </p:stCondLst>
                                        </p:cTn>
                                        <p:tgtEl>
                                          <p:spTgt spid="3">
                                            <p:txEl>
                                              <p:pRg st="2" end="2"/>
                                            </p:txEl>
                                          </p:spTgt>
                                        </p:tgtEl>
                                      </p:cBhvr>
                                    </p:animEffect>
                                    <p:anim calcmode="lin" valueType="num">
                                      <p:cBhvr>
                                        <p:cTn id="1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2" end="2"/>
                                            </p:txEl>
                                          </p:spTgt>
                                        </p:tgtEl>
                                      </p:cBhvr>
                                      <p:to x="100000" y="60000"/>
                                    </p:animScale>
                                    <p:animScale>
                                      <p:cBhvr>
                                        <p:cTn id="21" dur="166" decel="50000">
                                          <p:stCondLst>
                                            <p:cond delay="676"/>
                                          </p:stCondLst>
                                        </p:cTn>
                                        <p:tgtEl>
                                          <p:spTgt spid="3">
                                            <p:txEl>
                                              <p:pRg st="2" end="2"/>
                                            </p:txEl>
                                          </p:spTgt>
                                        </p:tgtEl>
                                      </p:cBhvr>
                                      <p:to x="100000" y="100000"/>
                                    </p:animScale>
                                    <p:animScale>
                                      <p:cBhvr>
                                        <p:cTn id="22" dur="26">
                                          <p:stCondLst>
                                            <p:cond delay="1312"/>
                                          </p:stCondLst>
                                        </p:cTn>
                                        <p:tgtEl>
                                          <p:spTgt spid="3">
                                            <p:txEl>
                                              <p:pRg st="2" end="2"/>
                                            </p:txEl>
                                          </p:spTgt>
                                        </p:tgtEl>
                                      </p:cBhvr>
                                      <p:to x="100000" y="80000"/>
                                    </p:animScale>
                                    <p:animScale>
                                      <p:cBhvr>
                                        <p:cTn id="23" dur="166" decel="50000">
                                          <p:stCondLst>
                                            <p:cond delay="1338"/>
                                          </p:stCondLst>
                                        </p:cTn>
                                        <p:tgtEl>
                                          <p:spTgt spid="3">
                                            <p:txEl>
                                              <p:pRg st="2" end="2"/>
                                            </p:txEl>
                                          </p:spTgt>
                                        </p:tgtEl>
                                      </p:cBhvr>
                                      <p:to x="100000" y="100000"/>
                                    </p:animScale>
                                    <p:animScale>
                                      <p:cBhvr>
                                        <p:cTn id="24" dur="26">
                                          <p:stCondLst>
                                            <p:cond delay="1642"/>
                                          </p:stCondLst>
                                        </p:cTn>
                                        <p:tgtEl>
                                          <p:spTgt spid="3">
                                            <p:txEl>
                                              <p:pRg st="2" end="2"/>
                                            </p:txEl>
                                          </p:spTgt>
                                        </p:tgtEl>
                                      </p:cBhvr>
                                      <p:to x="100000" y="90000"/>
                                    </p:animScale>
                                    <p:animScale>
                                      <p:cBhvr>
                                        <p:cTn id="25" dur="166" decel="50000">
                                          <p:stCondLst>
                                            <p:cond delay="1668"/>
                                          </p:stCondLst>
                                        </p:cTn>
                                        <p:tgtEl>
                                          <p:spTgt spid="3">
                                            <p:txEl>
                                              <p:pRg st="2" end="2"/>
                                            </p:txEl>
                                          </p:spTgt>
                                        </p:tgtEl>
                                      </p:cBhvr>
                                      <p:to x="100000" y="100000"/>
                                    </p:animScale>
                                    <p:animScale>
                                      <p:cBhvr>
                                        <p:cTn id="26" dur="26">
                                          <p:stCondLst>
                                            <p:cond delay="1808"/>
                                          </p:stCondLst>
                                        </p:cTn>
                                        <p:tgtEl>
                                          <p:spTgt spid="3">
                                            <p:txEl>
                                              <p:pRg st="2" end="2"/>
                                            </p:txEl>
                                          </p:spTgt>
                                        </p:tgtEl>
                                      </p:cBhvr>
                                      <p:to x="100000" y="95000"/>
                                    </p:animScale>
                                    <p:animScale>
                                      <p:cBhvr>
                                        <p:cTn id="27" dur="166" decel="50000">
                                          <p:stCondLst>
                                            <p:cond delay="1834"/>
                                          </p:stCondLst>
                                        </p:cTn>
                                        <p:tgtEl>
                                          <p:spTgt spid="3">
                                            <p:txEl>
                                              <p:pRg st="2" end="2"/>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80">
                                          <p:stCondLst>
                                            <p:cond delay="0"/>
                                          </p:stCondLst>
                                        </p:cTn>
                                        <p:tgtEl>
                                          <p:spTgt spid="3">
                                            <p:txEl>
                                              <p:pRg st="3" end="3"/>
                                            </p:txEl>
                                          </p:spTgt>
                                        </p:tgtEl>
                                      </p:cBhvr>
                                    </p:animEffect>
                                    <p:anim calcmode="lin" valueType="num">
                                      <p:cBhvr>
                                        <p:cTn id="3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3" end="3"/>
                                            </p:txEl>
                                          </p:spTgt>
                                        </p:tgtEl>
                                      </p:cBhvr>
                                      <p:to x="100000" y="60000"/>
                                    </p:animScale>
                                    <p:animScale>
                                      <p:cBhvr>
                                        <p:cTn id="39" dur="166" decel="50000">
                                          <p:stCondLst>
                                            <p:cond delay="676"/>
                                          </p:stCondLst>
                                        </p:cTn>
                                        <p:tgtEl>
                                          <p:spTgt spid="3">
                                            <p:txEl>
                                              <p:pRg st="3" end="3"/>
                                            </p:txEl>
                                          </p:spTgt>
                                        </p:tgtEl>
                                      </p:cBhvr>
                                      <p:to x="100000" y="100000"/>
                                    </p:animScale>
                                    <p:animScale>
                                      <p:cBhvr>
                                        <p:cTn id="40" dur="26">
                                          <p:stCondLst>
                                            <p:cond delay="1312"/>
                                          </p:stCondLst>
                                        </p:cTn>
                                        <p:tgtEl>
                                          <p:spTgt spid="3">
                                            <p:txEl>
                                              <p:pRg st="3" end="3"/>
                                            </p:txEl>
                                          </p:spTgt>
                                        </p:tgtEl>
                                      </p:cBhvr>
                                      <p:to x="100000" y="80000"/>
                                    </p:animScale>
                                    <p:animScale>
                                      <p:cBhvr>
                                        <p:cTn id="41" dur="166" decel="50000">
                                          <p:stCondLst>
                                            <p:cond delay="1338"/>
                                          </p:stCondLst>
                                        </p:cTn>
                                        <p:tgtEl>
                                          <p:spTgt spid="3">
                                            <p:txEl>
                                              <p:pRg st="3" end="3"/>
                                            </p:txEl>
                                          </p:spTgt>
                                        </p:tgtEl>
                                      </p:cBhvr>
                                      <p:to x="100000" y="100000"/>
                                    </p:animScale>
                                    <p:animScale>
                                      <p:cBhvr>
                                        <p:cTn id="42" dur="26">
                                          <p:stCondLst>
                                            <p:cond delay="1642"/>
                                          </p:stCondLst>
                                        </p:cTn>
                                        <p:tgtEl>
                                          <p:spTgt spid="3">
                                            <p:txEl>
                                              <p:pRg st="3" end="3"/>
                                            </p:txEl>
                                          </p:spTgt>
                                        </p:tgtEl>
                                      </p:cBhvr>
                                      <p:to x="100000" y="90000"/>
                                    </p:animScale>
                                    <p:animScale>
                                      <p:cBhvr>
                                        <p:cTn id="43" dur="166" decel="50000">
                                          <p:stCondLst>
                                            <p:cond delay="1668"/>
                                          </p:stCondLst>
                                        </p:cTn>
                                        <p:tgtEl>
                                          <p:spTgt spid="3">
                                            <p:txEl>
                                              <p:pRg st="3" end="3"/>
                                            </p:txEl>
                                          </p:spTgt>
                                        </p:tgtEl>
                                      </p:cBhvr>
                                      <p:to x="100000" y="100000"/>
                                    </p:animScale>
                                    <p:animScale>
                                      <p:cBhvr>
                                        <p:cTn id="44" dur="26">
                                          <p:stCondLst>
                                            <p:cond delay="1808"/>
                                          </p:stCondLst>
                                        </p:cTn>
                                        <p:tgtEl>
                                          <p:spTgt spid="3">
                                            <p:txEl>
                                              <p:pRg st="3" end="3"/>
                                            </p:txEl>
                                          </p:spTgt>
                                        </p:tgtEl>
                                      </p:cBhvr>
                                      <p:to x="100000" y="95000"/>
                                    </p:animScale>
                                    <p:animScale>
                                      <p:cBhvr>
                                        <p:cTn id="45" dur="166" decel="50000">
                                          <p:stCondLst>
                                            <p:cond delay="1834"/>
                                          </p:stCondLst>
                                        </p:cTn>
                                        <p:tgtEl>
                                          <p:spTgt spid="3">
                                            <p:txEl>
                                              <p:pRg st="3" end="3"/>
                                            </p:txEl>
                                          </p:spTgt>
                                        </p:tgtEl>
                                      </p:cBhvr>
                                      <p:to x="100000" y="100000"/>
                                    </p:animScale>
                                  </p:childTnLst>
                                </p:cTn>
                              </p:par>
                              <p:par>
                                <p:cTn id="46" presetID="31" presetClass="entr" presetSubtype="0" fill="hold" grpId="0" nodeType="withEffect">
                                  <p:stCondLst>
                                    <p:cond delay="1000"/>
                                  </p:stCondLst>
                                  <p:childTnLst>
                                    <p:set>
                                      <p:cBhvr>
                                        <p:cTn id="47" dur="1" fill="hold">
                                          <p:stCondLst>
                                            <p:cond delay="0"/>
                                          </p:stCondLst>
                                        </p:cTn>
                                        <p:tgtEl>
                                          <p:spTgt spid="6"/>
                                        </p:tgtEl>
                                        <p:attrNameLst>
                                          <p:attrName>style.visibility</p:attrName>
                                        </p:attrNameLst>
                                      </p:cBhvr>
                                      <p:to>
                                        <p:strVal val="visible"/>
                                      </p:to>
                                    </p:set>
                                    <p:anim calcmode="lin" valueType="num">
                                      <p:cBhvr>
                                        <p:cTn id="48" dur="3000" fill="hold"/>
                                        <p:tgtEl>
                                          <p:spTgt spid="6"/>
                                        </p:tgtEl>
                                        <p:attrNameLst>
                                          <p:attrName>ppt_w</p:attrName>
                                        </p:attrNameLst>
                                      </p:cBhvr>
                                      <p:tavLst>
                                        <p:tav tm="0">
                                          <p:val>
                                            <p:fltVal val="0"/>
                                          </p:val>
                                        </p:tav>
                                        <p:tav tm="100000">
                                          <p:val>
                                            <p:strVal val="#ppt_w"/>
                                          </p:val>
                                        </p:tav>
                                      </p:tavLst>
                                    </p:anim>
                                    <p:anim calcmode="lin" valueType="num">
                                      <p:cBhvr>
                                        <p:cTn id="49" dur="3000" fill="hold"/>
                                        <p:tgtEl>
                                          <p:spTgt spid="6"/>
                                        </p:tgtEl>
                                        <p:attrNameLst>
                                          <p:attrName>ppt_h</p:attrName>
                                        </p:attrNameLst>
                                      </p:cBhvr>
                                      <p:tavLst>
                                        <p:tav tm="0">
                                          <p:val>
                                            <p:fltVal val="0"/>
                                          </p:val>
                                        </p:tav>
                                        <p:tav tm="100000">
                                          <p:val>
                                            <p:strVal val="#ppt_h"/>
                                          </p:val>
                                        </p:tav>
                                      </p:tavLst>
                                    </p:anim>
                                    <p:anim calcmode="lin" valueType="num">
                                      <p:cBhvr>
                                        <p:cTn id="50" dur="3000" fill="hold"/>
                                        <p:tgtEl>
                                          <p:spTgt spid="6"/>
                                        </p:tgtEl>
                                        <p:attrNameLst>
                                          <p:attrName>style.rotation</p:attrName>
                                        </p:attrNameLst>
                                      </p:cBhvr>
                                      <p:tavLst>
                                        <p:tav tm="0">
                                          <p:val>
                                            <p:fltVal val="90"/>
                                          </p:val>
                                        </p:tav>
                                        <p:tav tm="100000">
                                          <p:val>
                                            <p:fltVal val="0"/>
                                          </p:val>
                                        </p:tav>
                                      </p:tavLst>
                                    </p:anim>
                                    <p:animEffect transition="in" filter="fade">
                                      <p:cBhvr>
                                        <p:cTn id="51" dur="30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wipe(left)">
                                      <p:cBhvr>
                                        <p:cTn id="56" dur="1500"/>
                                        <p:tgtEl>
                                          <p:spTgt spid="3">
                                            <p:txEl>
                                              <p:pRg st="4" end="4"/>
                                            </p:txEl>
                                          </p:spTgt>
                                        </p:tgtEl>
                                      </p:cBhvr>
                                    </p:animEffect>
                                  </p:childTnLst>
                                </p:cTn>
                              </p:par>
                            </p:childTnLst>
                          </p:cTn>
                        </p:par>
                        <p:par>
                          <p:cTn id="57" fill="hold">
                            <p:stCondLst>
                              <p:cond delay="1500"/>
                            </p:stCondLst>
                            <p:childTnLst>
                              <p:par>
                                <p:cTn id="58" presetID="22" presetClass="entr" presetSubtype="1" fill="hold" nodeType="after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wipe(up)">
                                      <p:cBhvr>
                                        <p:cTn id="60"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3452" y="149798"/>
            <a:ext cx="7282855" cy="771316"/>
          </a:xfrm>
          <a:gradFill>
            <a:gsLst>
              <a:gs pos="47000">
                <a:schemeClr val="tx1"/>
              </a:gs>
              <a:gs pos="50000">
                <a:schemeClr val="bg2">
                  <a:tint val="98000"/>
                  <a:satMod val="130000"/>
                  <a:shade val="90000"/>
                  <a:lumMod val="103000"/>
                </a:schemeClr>
              </a:gs>
              <a:gs pos="100000">
                <a:schemeClr val="bg2">
                  <a:shade val="63000"/>
                  <a:satMod val="120000"/>
                </a:schemeClr>
              </a:gs>
            </a:gsLst>
            <a:lin ang="5400000" scaled="0"/>
          </a:gradFill>
          <a:ln w="76200">
            <a:solidFill>
              <a:srgbClr val="FF99FF"/>
            </a:solidFill>
          </a:ln>
          <a:effectLst>
            <a:glow rad="228600">
              <a:schemeClr val="accent6">
                <a:satMod val="175000"/>
                <a:alpha val="40000"/>
              </a:schemeClr>
            </a:glow>
          </a:effectLst>
          <a:scene3d>
            <a:camera prst="orthographicFront"/>
            <a:lightRig rig="threePt" dir="t"/>
          </a:scene3d>
          <a:sp3d>
            <a:bevelT w="101600" prst="riblet"/>
          </a:sp3d>
        </p:spPr>
        <p:txBody>
          <a:bodyPr>
            <a:normAutofit/>
            <a:sp3d extrusionH="57150">
              <a:bevelT w="38100" h="38100"/>
            </a:sp3d>
          </a:bodyPr>
          <a:lstStyle/>
          <a:p>
            <a:pPr algn="ctr"/>
            <a:r>
              <a:rPr lang="en-US" sz="4800" b="1" dirty="0" smtClean="0">
                <a:solidFill>
                  <a:srgbClr val="00B050"/>
                </a:solidFill>
                <a:latin typeface="Arial Black" panose="020B0A04020102020204" pitchFamily="34" charset="0"/>
              </a:rPr>
              <a:t>Tequfah Abandoned </a:t>
            </a:r>
            <a:r>
              <a:rPr lang="en-US" sz="4800" b="1" dirty="0" smtClean="0">
                <a:solidFill>
                  <a:srgbClr val="FF0000"/>
                </a:solidFill>
                <a:latin typeface="Arial Black" panose="020B0A04020102020204" pitchFamily="34" charset="0"/>
              </a:rPr>
              <a:t> </a:t>
            </a:r>
            <a:endParaRPr lang="en-US" sz="4800" b="1" dirty="0">
              <a:solidFill>
                <a:schemeClr val="bg1">
                  <a:lumMod val="85000"/>
                </a:schemeClr>
              </a:solidFill>
              <a:latin typeface="Arial Black" panose="020B0A04020102020204" pitchFamily="34" charset="0"/>
            </a:endParaRPr>
          </a:p>
        </p:txBody>
      </p:sp>
      <p:sp>
        <p:nvSpPr>
          <p:cNvPr id="3" name="Content Placeholder 2"/>
          <p:cNvSpPr>
            <a:spLocks noGrp="1"/>
          </p:cNvSpPr>
          <p:nvPr>
            <p:ph idx="1"/>
          </p:nvPr>
        </p:nvSpPr>
        <p:spPr>
          <a:xfrm>
            <a:off x="229771" y="1825625"/>
            <a:ext cx="11732455" cy="4895850"/>
          </a:xfrm>
          <a:solidFill>
            <a:schemeClr val="bg1"/>
          </a:solidFill>
          <a:ln w="76200">
            <a:solidFill>
              <a:schemeClr val="bg2">
                <a:lumMod val="50000"/>
              </a:schemeClr>
            </a:solidFill>
          </a:ln>
          <a:effectLst>
            <a:glow rad="228600">
              <a:schemeClr val="accent3">
                <a:satMod val="175000"/>
                <a:alpha val="40000"/>
              </a:schemeClr>
            </a:glow>
          </a:effectLst>
          <a:scene3d>
            <a:camera prst="orthographicFront"/>
            <a:lightRig rig="threePt" dir="t"/>
          </a:scene3d>
          <a:sp3d>
            <a:bevelT w="114300" prst="artDeco"/>
          </a:sp3d>
        </p:spPr>
        <p:txBody>
          <a:bodyPr>
            <a:normAutofit/>
            <a:sp3d extrusionH="57150">
              <a:bevelT w="38100" h="38100"/>
            </a:sp3d>
          </a:bodyPr>
          <a:lstStyle/>
          <a:p>
            <a:r>
              <a:rPr lang="en-US" dirty="0" smtClean="0"/>
              <a:t>What occurs when </a:t>
            </a:r>
            <a:r>
              <a:rPr lang="en-US" b="1" dirty="0" smtClean="0">
                <a:solidFill>
                  <a:srgbClr val="0000CC"/>
                </a:solidFill>
              </a:rPr>
              <a:t>Yahuah’s</a:t>
            </a:r>
            <a:r>
              <a:rPr lang="en-US" dirty="0" smtClean="0"/>
              <a:t>  </a:t>
            </a:r>
            <a:r>
              <a:rPr lang="en-US" b="1" i="1" dirty="0" smtClean="0">
                <a:solidFill>
                  <a:srgbClr val="00B050"/>
                </a:solidFill>
              </a:rPr>
              <a:t>Celestial Governing </a:t>
            </a:r>
            <a:r>
              <a:rPr lang="en-US" b="1" i="1" dirty="0">
                <a:solidFill>
                  <a:srgbClr val="00B050"/>
                </a:solidFill>
              </a:rPr>
              <a:t>E</a:t>
            </a:r>
            <a:r>
              <a:rPr lang="en-US" b="1" i="1" dirty="0" smtClean="0">
                <a:solidFill>
                  <a:srgbClr val="00B050"/>
                </a:solidFill>
              </a:rPr>
              <a:t>vent </a:t>
            </a:r>
            <a:r>
              <a:rPr lang="en-US" dirty="0" smtClean="0"/>
              <a:t>– the </a:t>
            </a:r>
            <a:r>
              <a:rPr lang="en-US" b="1" i="1" dirty="0" smtClean="0">
                <a:solidFill>
                  <a:srgbClr val="00B050"/>
                </a:solidFill>
              </a:rPr>
              <a:t>Tequfah</a:t>
            </a:r>
            <a:r>
              <a:rPr lang="en-US" dirty="0" smtClean="0"/>
              <a:t> – is abandoned for a </a:t>
            </a:r>
            <a:r>
              <a:rPr lang="en-US" b="1" dirty="0" smtClean="0">
                <a:solidFill>
                  <a:srgbClr val="FF0000"/>
                </a:solidFill>
              </a:rPr>
              <a:t>dogmatic imposter?</a:t>
            </a:r>
          </a:p>
          <a:p>
            <a:r>
              <a:rPr lang="en-US" b="1" dirty="0" smtClean="0">
                <a:solidFill>
                  <a:srgbClr val="FF0000"/>
                </a:solidFill>
              </a:rPr>
              <a:t>It is then </a:t>
            </a:r>
            <a:r>
              <a:rPr lang="en-US" b="1" dirty="0" smtClean="0">
                <a:effectLst>
                  <a:glow rad="228600">
                    <a:schemeClr val="accent6">
                      <a:satMod val="175000"/>
                      <a:alpha val="40000"/>
                    </a:schemeClr>
                  </a:glow>
                </a:effectLst>
                <a:latin typeface="Arial Black" pitchFamily="34" charset="0"/>
              </a:rPr>
              <a:t>IMPOSSIBLE</a:t>
            </a:r>
            <a:r>
              <a:rPr lang="en-US" b="1" dirty="0" smtClean="0">
                <a:solidFill>
                  <a:srgbClr val="FF0000"/>
                </a:solidFill>
              </a:rPr>
              <a:t> to enter into </a:t>
            </a:r>
            <a:r>
              <a:rPr lang="en-US" b="1" dirty="0" smtClean="0">
                <a:solidFill>
                  <a:srgbClr val="0000CC"/>
                </a:solidFill>
              </a:rPr>
              <a:t>Covenant</a:t>
            </a:r>
            <a:r>
              <a:rPr lang="en-US" b="1" dirty="0" smtClean="0">
                <a:solidFill>
                  <a:srgbClr val="FF0000"/>
                </a:solidFill>
              </a:rPr>
              <a:t> with your </a:t>
            </a:r>
            <a:r>
              <a:rPr lang="en-US" b="1" dirty="0" smtClean="0">
                <a:solidFill>
                  <a:srgbClr val="0000CC"/>
                </a:solidFill>
              </a:rPr>
              <a:t>Creator!</a:t>
            </a:r>
          </a:p>
          <a:p>
            <a:r>
              <a:rPr lang="en-US" dirty="0"/>
              <a:t>What was it that the Pharisees did </a:t>
            </a:r>
            <a:r>
              <a:rPr lang="en-US" dirty="0" smtClean="0"/>
              <a:t>not, </a:t>
            </a:r>
            <a:r>
              <a:rPr lang="en-US" b="1" dirty="0" smtClean="0">
                <a:effectLst>
                  <a:glow rad="127000">
                    <a:srgbClr val="00FF00"/>
                  </a:glow>
                </a:effectLst>
              </a:rPr>
              <a:t>AND COULD NOT,  </a:t>
            </a:r>
            <a:r>
              <a:rPr lang="en-US" dirty="0" smtClean="0"/>
              <a:t>“enter into” </a:t>
            </a:r>
            <a:r>
              <a:rPr lang="en-US" dirty="0"/>
              <a:t>themselves? </a:t>
            </a:r>
            <a:endParaRPr lang="en-US" dirty="0" smtClean="0"/>
          </a:p>
          <a:p>
            <a:r>
              <a:rPr lang="en-US" b="1" dirty="0" smtClean="0">
                <a:solidFill>
                  <a:srgbClr val="0000CC"/>
                </a:solidFill>
              </a:rPr>
              <a:t>Covenant</a:t>
            </a:r>
            <a:r>
              <a:rPr lang="en-US" dirty="0" smtClean="0"/>
              <a:t> with </a:t>
            </a:r>
            <a:r>
              <a:rPr lang="en-US" b="1" dirty="0" smtClean="0">
                <a:solidFill>
                  <a:srgbClr val="0000CC"/>
                </a:solidFill>
              </a:rPr>
              <a:t>Yahuah!</a:t>
            </a:r>
          </a:p>
          <a:p>
            <a:r>
              <a:rPr lang="en-US" dirty="0" smtClean="0">
                <a:solidFill>
                  <a:schemeClr val="tx1">
                    <a:lumMod val="95000"/>
                    <a:lumOff val="5000"/>
                  </a:schemeClr>
                </a:solidFill>
              </a:rPr>
              <a:t>Why could not the Pharisees enter into </a:t>
            </a:r>
            <a:r>
              <a:rPr lang="en-US" b="1" dirty="0" smtClean="0">
                <a:solidFill>
                  <a:srgbClr val="0000CC"/>
                </a:solidFill>
              </a:rPr>
              <a:t>Covenant </a:t>
            </a:r>
            <a:r>
              <a:rPr lang="en-US" dirty="0" smtClean="0">
                <a:solidFill>
                  <a:schemeClr val="tx1">
                    <a:lumMod val="95000"/>
                    <a:lumOff val="5000"/>
                  </a:schemeClr>
                </a:solidFill>
              </a:rPr>
              <a:t>with</a:t>
            </a:r>
            <a:r>
              <a:rPr lang="en-US" b="1" dirty="0" smtClean="0">
                <a:solidFill>
                  <a:srgbClr val="0000CC"/>
                </a:solidFill>
              </a:rPr>
              <a:t> Yahuah?</a:t>
            </a:r>
          </a:p>
          <a:p>
            <a:r>
              <a:rPr lang="en-US" dirty="0" smtClean="0">
                <a:solidFill>
                  <a:schemeClr val="tx1">
                    <a:lumMod val="95000"/>
                    <a:lumOff val="5000"/>
                  </a:schemeClr>
                </a:solidFill>
              </a:rPr>
              <a:t>Because they </a:t>
            </a:r>
            <a:r>
              <a:rPr lang="en-US" b="1" dirty="0" smtClean="0">
                <a:solidFill>
                  <a:srgbClr val="FF0000"/>
                </a:solidFill>
              </a:rPr>
              <a:t>rejected</a:t>
            </a:r>
            <a:r>
              <a:rPr lang="en-US" dirty="0" smtClean="0">
                <a:solidFill>
                  <a:schemeClr val="tx1">
                    <a:lumMod val="95000"/>
                    <a:lumOff val="5000"/>
                  </a:schemeClr>
                </a:solidFill>
              </a:rPr>
              <a:t> the divine institution from Creation that initiated the Qodesh Worship Calendar upon which are the Mo-</a:t>
            </a:r>
            <a:r>
              <a:rPr lang="en-US" dirty="0" err="1" smtClean="0">
                <a:solidFill>
                  <a:schemeClr val="tx1">
                    <a:lumMod val="95000"/>
                    <a:lumOff val="5000"/>
                  </a:schemeClr>
                </a:solidFill>
              </a:rPr>
              <a:t>edim</a:t>
            </a:r>
            <a:r>
              <a:rPr lang="en-US" dirty="0" smtClean="0">
                <a:solidFill>
                  <a:schemeClr val="tx1">
                    <a:lumMod val="95000"/>
                    <a:lumOff val="5000"/>
                  </a:schemeClr>
                </a:solidFill>
              </a:rPr>
              <a:t> (Feasts and Festivals).</a:t>
            </a:r>
          </a:p>
          <a:p>
            <a:r>
              <a:rPr lang="en-US" dirty="0" smtClean="0">
                <a:solidFill>
                  <a:schemeClr val="tx1">
                    <a:lumMod val="95000"/>
                    <a:lumOff val="5000"/>
                  </a:schemeClr>
                </a:solidFill>
              </a:rPr>
              <a:t>The Pharisees thought it better to follow the moon than </a:t>
            </a:r>
            <a:r>
              <a:rPr lang="en-US" b="1" dirty="0" smtClean="0">
                <a:solidFill>
                  <a:srgbClr val="0000CC"/>
                </a:solidFill>
              </a:rPr>
              <a:t>Yahuah’s Tequfah! </a:t>
            </a:r>
            <a:endParaRPr lang="en-US" b="1" dirty="0">
              <a:solidFill>
                <a:srgbClr val="0000CC"/>
              </a:solidFill>
            </a:endParaRPr>
          </a:p>
        </p:txBody>
      </p:sp>
      <p:sp>
        <p:nvSpPr>
          <p:cNvPr id="4" name="Slide Number Placeholder 3"/>
          <p:cNvSpPr>
            <a:spLocks noGrp="1"/>
          </p:cNvSpPr>
          <p:nvPr>
            <p:ph type="sldNum" sz="quarter" idx="12"/>
          </p:nvPr>
        </p:nvSpPr>
        <p:spPr>
          <a:xfrm>
            <a:off x="9150932" y="6294004"/>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85</a:t>
            </a:fld>
            <a:endParaRPr lang="en-US" dirty="0">
              <a:solidFill>
                <a:schemeClr val="tx1"/>
              </a:solidFill>
            </a:endParaRPr>
          </a:p>
        </p:txBody>
      </p:sp>
      <p:sp>
        <p:nvSpPr>
          <p:cNvPr id="5" name="Rectangle 4"/>
          <p:cNvSpPr/>
          <p:nvPr/>
        </p:nvSpPr>
        <p:spPr>
          <a:xfrm>
            <a:off x="3244278" y="1054330"/>
            <a:ext cx="5542671" cy="680952"/>
          </a:xfrm>
          <a:prstGeom prst="rect">
            <a:avLst/>
          </a:prstGeom>
          <a:pattFill prst="pct10">
            <a:fgClr>
              <a:schemeClr val="tx1">
                <a:lumMod val="95000"/>
                <a:lumOff val="5000"/>
              </a:schemeClr>
            </a:fgClr>
            <a:bgClr>
              <a:schemeClr val="bg1"/>
            </a:bgClr>
          </a:pattFill>
          <a:effectLst>
            <a:glow rad="228600">
              <a:schemeClr val="accent1">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400" b="1" dirty="0">
                <a:solidFill>
                  <a:srgbClr val="FF0000"/>
                </a:solidFill>
                <a:latin typeface="Arial Black" panose="020B0A04020102020204" pitchFamily="34" charset="0"/>
              </a:rPr>
              <a:t>Out Of Covenant!</a:t>
            </a:r>
            <a:endParaRPr lang="en-US" sz="4400" dirty="0"/>
          </a:p>
        </p:txBody>
      </p:sp>
      <p:sp>
        <p:nvSpPr>
          <p:cNvPr id="6" name="Curved Left Arrow 5"/>
          <p:cNvSpPr/>
          <p:nvPr/>
        </p:nvSpPr>
        <p:spPr>
          <a:xfrm>
            <a:off x="9562186" y="418580"/>
            <a:ext cx="718930" cy="1242656"/>
          </a:xfrm>
          <a:prstGeom prst="curvedLeftArrow">
            <a:avLst>
              <a:gd name="adj1" fmla="val 25000"/>
              <a:gd name="adj2" fmla="val 83125"/>
              <a:gd name="adj3" fmla="val 41304"/>
            </a:avLst>
          </a:prstGeom>
          <a:solidFill>
            <a:srgbClr val="00FF00"/>
          </a:solidFill>
          <a:ln w="38100">
            <a:solidFill>
              <a:schemeClr val="tx1"/>
            </a:solidFill>
          </a:ln>
          <a:effectLst>
            <a:glow rad="342900">
              <a:srgbClr val="34E9FC"/>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endParaRPr lang="en-US">
              <a:solidFill>
                <a:schemeClr val="tx1"/>
              </a:solidFill>
            </a:endParaRPr>
          </a:p>
        </p:txBody>
      </p:sp>
    </p:spTree>
    <p:extLst>
      <p:ext uri="{BB962C8B-B14F-4D97-AF65-F5344CB8AC3E}">
        <p14:creationId xmlns:p14="http://schemas.microsoft.com/office/powerpoint/2010/main" val="1610439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10000" fill="hold" grpId="0" nodeType="with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par>
                                <p:cTn id="7" presetID="31" presetClass="entr" presetSubtype="0" fill="hold" grpId="0" nodeType="withEffect">
                                  <p:stCondLst>
                                    <p:cond delay="2000"/>
                                  </p:stCondLst>
                                  <p:childTnLst>
                                    <p:set>
                                      <p:cBhvr>
                                        <p:cTn id="8" dur="1" fill="hold">
                                          <p:stCondLst>
                                            <p:cond delay="0"/>
                                          </p:stCondLst>
                                        </p:cTn>
                                        <p:tgtEl>
                                          <p:spTgt spid="5"/>
                                        </p:tgtEl>
                                        <p:attrNameLst>
                                          <p:attrName>style.visibility</p:attrName>
                                        </p:attrNameLst>
                                      </p:cBhvr>
                                      <p:to>
                                        <p:strVal val="visible"/>
                                      </p:to>
                                    </p:set>
                                    <p:anim calcmode="lin" valueType="num">
                                      <p:cBhvr>
                                        <p:cTn id="9" dur="3000" fill="hold"/>
                                        <p:tgtEl>
                                          <p:spTgt spid="5"/>
                                        </p:tgtEl>
                                        <p:attrNameLst>
                                          <p:attrName>ppt_w</p:attrName>
                                        </p:attrNameLst>
                                      </p:cBhvr>
                                      <p:tavLst>
                                        <p:tav tm="0">
                                          <p:val>
                                            <p:fltVal val="0"/>
                                          </p:val>
                                        </p:tav>
                                        <p:tav tm="100000">
                                          <p:val>
                                            <p:strVal val="#ppt_w"/>
                                          </p:val>
                                        </p:tav>
                                      </p:tavLst>
                                    </p:anim>
                                    <p:anim calcmode="lin" valueType="num">
                                      <p:cBhvr>
                                        <p:cTn id="10" dur="3000" fill="hold"/>
                                        <p:tgtEl>
                                          <p:spTgt spid="5"/>
                                        </p:tgtEl>
                                        <p:attrNameLst>
                                          <p:attrName>ppt_h</p:attrName>
                                        </p:attrNameLst>
                                      </p:cBhvr>
                                      <p:tavLst>
                                        <p:tav tm="0">
                                          <p:val>
                                            <p:fltVal val="0"/>
                                          </p:val>
                                        </p:tav>
                                        <p:tav tm="100000">
                                          <p:val>
                                            <p:strVal val="#ppt_h"/>
                                          </p:val>
                                        </p:tav>
                                      </p:tavLst>
                                    </p:anim>
                                    <p:anim calcmode="lin" valueType="num">
                                      <p:cBhvr>
                                        <p:cTn id="11" dur="3000" fill="hold"/>
                                        <p:tgtEl>
                                          <p:spTgt spid="5"/>
                                        </p:tgtEl>
                                        <p:attrNameLst>
                                          <p:attrName>style.rotation</p:attrName>
                                        </p:attrNameLst>
                                      </p:cBhvr>
                                      <p:tavLst>
                                        <p:tav tm="0">
                                          <p:val>
                                            <p:fltVal val="90"/>
                                          </p:val>
                                        </p:tav>
                                        <p:tav tm="100000">
                                          <p:val>
                                            <p:fltVal val="0"/>
                                          </p:val>
                                        </p:tav>
                                      </p:tavLst>
                                    </p:anim>
                                    <p:animEffect transition="in" filter="fade">
                                      <p:cBhvr>
                                        <p:cTn id="12" dur="3000"/>
                                        <p:tgtEl>
                                          <p:spTgt spid="5"/>
                                        </p:tgtEl>
                                      </p:cBhvr>
                                    </p:animEffect>
                                  </p:childTnLst>
                                </p:cTn>
                              </p:par>
                              <p:par>
                                <p:cTn id="13" presetID="36" presetClass="emph" presetSubtype="0" repeatCount="5000" fill="hold" nodeType="withEffect">
                                  <p:stCondLst>
                                    <p:cond delay="4500"/>
                                  </p:stCondLst>
                                  <p:iterate type="lt">
                                    <p:tmPct val="10000"/>
                                  </p:iterate>
                                  <p:childTnLst>
                                    <p:animScale>
                                      <p:cBhvr>
                                        <p:cTn id="14" dur="250" autoRev="1" fill="hold">
                                          <p:stCondLst>
                                            <p:cond delay="0"/>
                                          </p:stCondLst>
                                        </p:cTn>
                                        <p:tgtEl>
                                          <p:spTgt spid="5">
                                            <p:txEl>
                                              <p:pRg st="0" end="0"/>
                                            </p:txEl>
                                          </p:spTgt>
                                        </p:tgtEl>
                                      </p:cBhvr>
                                      <p:to x="80000" y="100000"/>
                                    </p:animScale>
                                    <p:anim by="(#ppt_w*0.10)" calcmode="lin" valueType="num">
                                      <p:cBhvr>
                                        <p:cTn id="15" dur="250" autoRev="1" fill="hold">
                                          <p:stCondLst>
                                            <p:cond delay="0"/>
                                          </p:stCondLst>
                                        </p:cTn>
                                        <p:tgtEl>
                                          <p:spTgt spid="5">
                                            <p:txEl>
                                              <p:pRg st="0" end="0"/>
                                            </p:txEl>
                                          </p:spTgt>
                                        </p:tgtEl>
                                        <p:attrNameLst>
                                          <p:attrName>ppt_x</p:attrName>
                                        </p:attrNameLst>
                                      </p:cBhvr>
                                    </p:anim>
                                    <p:anim by="(-#ppt_w*0.10)" calcmode="lin" valueType="num">
                                      <p:cBhvr>
                                        <p:cTn id="16" dur="250" autoRev="1" fill="hold">
                                          <p:stCondLst>
                                            <p:cond delay="0"/>
                                          </p:stCondLst>
                                        </p:cTn>
                                        <p:tgtEl>
                                          <p:spTgt spid="5">
                                            <p:txEl>
                                              <p:pRg st="0" end="0"/>
                                            </p:txEl>
                                          </p:spTgt>
                                        </p:tgtEl>
                                        <p:attrNameLst>
                                          <p:attrName>ppt_y</p:attrName>
                                        </p:attrNameLst>
                                      </p:cBhvr>
                                    </p:anim>
                                    <p:animRot by="-480000">
                                      <p:cBhvr>
                                        <p:cTn id="17" dur="250" autoRev="1" fill="hold">
                                          <p:stCondLst>
                                            <p:cond delay="0"/>
                                          </p:stCondLst>
                                        </p:cTn>
                                        <p:tgtEl>
                                          <p:spTgt spid="5">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2000"/>
                                        <p:tgtEl>
                                          <p:spTgt spid="3">
                                            <p:txEl>
                                              <p:pRg st="0" end="0"/>
                                            </p:txEl>
                                          </p:spTgt>
                                        </p:tgtEl>
                                      </p:cBhvr>
                                    </p:animEffect>
                                  </p:childTnLst>
                                </p:cTn>
                              </p:par>
                              <p:par>
                                <p:cTn id="23" presetID="16" presetClass="entr" presetSubtype="21" fill="hold" nodeType="withEffect">
                                  <p:stCondLst>
                                    <p:cond delay="300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2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left)">
                                      <p:cBhvr>
                                        <p:cTn id="30" dur="2000"/>
                                        <p:tgtEl>
                                          <p:spTgt spid="3">
                                            <p:txEl>
                                              <p:pRg st="2" end="2"/>
                                            </p:txEl>
                                          </p:spTgt>
                                        </p:tgtEl>
                                      </p:cBhvr>
                                    </p:animEffect>
                                  </p:childTnLst>
                                </p:cTn>
                              </p:par>
                              <p:par>
                                <p:cTn id="31" presetID="31" presetClass="entr" presetSubtype="0" fill="hold" nodeType="withEffect">
                                  <p:stCondLst>
                                    <p:cond delay="300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6" dur="2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barn(inVertical)">
                                      <p:cBhvr>
                                        <p:cTn id="41" dur="2000"/>
                                        <p:tgtEl>
                                          <p:spTgt spid="3">
                                            <p:txEl>
                                              <p:pRg st="4" end="4"/>
                                            </p:txEl>
                                          </p:spTgt>
                                        </p:tgtEl>
                                      </p:cBhvr>
                                    </p:animEffect>
                                  </p:childTnLst>
                                </p:cTn>
                              </p:par>
                              <p:par>
                                <p:cTn id="42" presetID="16" presetClass="entr" presetSubtype="21" fill="hold" nodeType="withEffect">
                                  <p:stCondLst>
                                    <p:cond delay="300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barn(inVertical)">
                                      <p:cBhvr>
                                        <p:cTn id="44" dur="2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bg>
      <p:bgPr>
        <a:pattFill prst="shingle">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548" y="1133342"/>
            <a:ext cx="11622156" cy="5588133"/>
          </a:xfrm>
          <a:solidFill>
            <a:schemeClr val="bg1"/>
          </a:solidFill>
          <a:ln w="57150">
            <a:solidFill>
              <a:srgbClr val="C00000"/>
            </a:solidFill>
          </a:ln>
          <a:effectLst>
            <a:glow rad="228600">
              <a:schemeClr val="accent4">
                <a:satMod val="175000"/>
                <a:alpha val="40000"/>
              </a:schemeClr>
            </a:glow>
          </a:effectLst>
          <a:scene3d>
            <a:camera prst="orthographicFront"/>
            <a:lightRig rig="threePt" dir="t"/>
          </a:scene3d>
          <a:sp3d>
            <a:bevelT prst="angle"/>
          </a:sp3d>
        </p:spPr>
        <p:txBody>
          <a:bodyPr>
            <a:noAutofit/>
            <a:sp3d extrusionH="57150">
              <a:bevelT w="38100" h="38100"/>
            </a:sp3d>
          </a:bodyPr>
          <a:lstStyle/>
          <a:p>
            <a:pPr marL="0" indent="0">
              <a:buNone/>
            </a:pPr>
            <a:r>
              <a:rPr lang="en-US" dirty="0"/>
              <a:t>T</a:t>
            </a:r>
            <a:r>
              <a:rPr lang="en-US" dirty="0" smtClean="0"/>
              <a:t>he Pharisees had rejected the Tequfah for the Moon, to which </a:t>
            </a:r>
            <a:r>
              <a:rPr lang="en-US" b="1" dirty="0" smtClean="0">
                <a:solidFill>
                  <a:srgbClr val="0000CC"/>
                </a:solidFill>
              </a:rPr>
              <a:t>Yahusha</a:t>
            </a:r>
            <a:r>
              <a:rPr lang="en-US" dirty="0" smtClean="0"/>
              <a:t> said –</a:t>
            </a:r>
          </a:p>
          <a:p>
            <a:r>
              <a:rPr lang="en-US" sz="2400" dirty="0">
                <a:solidFill>
                  <a:srgbClr val="008080"/>
                </a:solidFill>
                <a:latin typeface="Georgia" panose="02040502050405020303" pitchFamily="18" charset="0"/>
              </a:rPr>
              <a:t>Mat 23:13  </a:t>
            </a:r>
            <a:r>
              <a:rPr lang="en-US" b="1" dirty="0">
                <a:solidFill>
                  <a:srgbClr val="FF0000"/>
                </a:solidFill>
                <a:latin typeface="Georgia" panose="02040502050405020303" pitchFamily="18" charset="0"/>
              </a:rPr>
              <a:t>“But woe to you, </a:t>
            </a:r>
            <a:r>
              <a:rPr lang="en-US" dirty="0">
                <a:latin typeface="Georgia" panose="02040502050405020303" pitchFamily="18" charset="0"/>
              </a:rPr>
              <a:t>scribes and Pharisees, </a:t>
            </a:r>
            <a:r>
              <a:rPr lang="en-US" b="1" dirty="0">
                <a:solidFill>
                  <a:srgbClr val="FF0000"/>
                </a:solidFill>
                <a:latin typeface="Georgia" panose="02040502050405020303" pitchFamily="18" charset="0"/>
              </a:rPr>
              <a:t>hypocrites! </a:t>
            </a:r>
            <a:r>
              <a:rPr lang="en-US" dirty="0">
                <a:solidFill>
                  <a:srgbClr val="9900CC"/>
                </a:solidFill>
                <a:latin typeface="Georgia" panose="02040502050405020303" pitchFamily="18" charset="0"/>
              </a:rPr>
              <a:t>Because you shut up the reign of the heavens before men, </a:t>
            </a:r>
            <a:r>
              <a:rPr lang="en-US" dirty="0">
                <a:latin typeface="Georgia" panose="02040502050405020303" pitchFamily="18" charset="0"/>
              </a:rPr>
              <a:t>for you do not go in, nor do you allow those who are entering to </a:t>
            </a:r>
            <a:r>
              <a:rPr lang="en-US" dirty="0" smtClean="0">
                <a:latin typeface="Georgia" panose="02040502050405020303" pitchFamily="18" charset="0"/>
              </a:rPr>
              <a:t>go.</a:t>
            </a:r>
          </a:p>
          <a:p>
            <a:r>
              <a:rPr lang="en-US" sz="2400" dirty="0">
                <a:solidFill>
                  <a:srgbClr val="008080"/>
                </a:solidFill>
                <a:latin typeface="Georgia" panose="02040502050405020303" pitchFamily="18" charset="0"/>
              </a:rPr>
              <a:t>Mat 23:15  </a:t>
            </a:r>
            <a:r>
              <a:rPr lang="en-US" b="1" dirty="0">
                <a:solidFill>
                  <a:srgbClr val="FF0000"/>
                </a:solidFill>
                <a:latin typeface="Georgia" panose="02040502050405020303" pitchFamily="18" charset="0"/>
              </a:rPr>
              <a:t>“Woe to you, scribes and Pharisees, hypocrites! </a:t>
            </a:r>
            <a:r>
              <a:rPr lang="en-US" dirty="0">
                <a:latin typeface="Georgia" panose="02040502050405020303" pitchFamily="18" charset="0"/>
              </a:rPr>
              <a:t>Because you go about the land and the sea to win one convert, and when he is won, </a:t>
            </a:r>
            <a:r>
              <a:rPr lang="en-US" b="1" dirty="0">
                <a:solidFill>
                  <a:srgbClr val="9900CC"/>
                </a:solidFill>
                <a:latin typeface="Georgia" panose="02040502050405020303" pitchFamily="18" charset="0"/>
              </a:rPr>
              <a:t>you make him a son of </a:t>
            </a:r>
            <a:r>
              <a:rPr lang="en-US" b="1" dirty="0" err="1">
                <a:solidFill>
                  <a:srgbClr val="9900CC"/>
                </a:solidFill>
                <a:latin typeface="Georgia" panose="02040502050405020303" pitchFamily="18" charset="0"/>
              </a:rPr>
              <a:t>Gehenna</a:t>
            </a:r>
            <a:r>
              <a:rPr lang="en-US" b="1" dirty="0">
                <a:solidFill>
                  <a:srgbClr val="9900CC"/>
                </a:solidFill>
                <a:latin typeface="Georgia" panose="02040502050405020303" pitchFamily="18" charset="0"/>
              </a:rPr>
              <a:t> twofold more than yourselves</a:t>
            </a:r>
            <a:r>
              <a:rPr lang="en-US" b="1" dirty="0" smtClean="0">
                <a:solidFill>
                  <a:srgbClr val="9900CC"/>
                </a:solidFill>
                <a:latin typeface="Georgia" panose="02040502050405020303" pitchFamily="18" charset="0"/>
              </a:rPr>
              <a:t>.</a:t>
            </a:r>
          </a:p>
          <a:p>
            <a:r>
              <a:rPr lang="en-US" dirty="0" smtClean="0"/>
              <a:t>How could the Pharisees lead a convert to be in </a:t>
            </a:r>
            <a:r>
              <a:rPr lang="en-US" dirty="0" smtClean="0">
                <a:solidFill>
                  <a:srgbClr val="0000CC"/>
                </a:solidFill>
              </a:rPr>
              <a:t>Covenant</a:t>
            </a:r>
            <a:r>
              <a:rPr lang="en-US" dirty="0" smtClean="0"/>
              <a:t> with </a:t>
            </a:r>
            <a:r>
              <a:rPr lang="en-US" b="1" dirty="0" smtClean="0">
                <a:solidFill>
                  <a:srgbClr val="0000CC"/>
                </a:solidFill>
              </a:rPr>
              <a:t>Yahuah</a:t>
            </a:r>
            <a:r>
              <a:rPr lang="en-US" dirty="0" smtClean="0"/>
              <a:t> when they refused it themselves?</a:t>
            </a:r>
          </a:p>
          <a:p>
            <a:r>
              <a:rPr lang="en-US" dirty="0" smtClean="0"/>
              <a:t>How could they teach about the					                which would place people on the Covenant Calendar of Shem, Noah, Abraham, Isaac, Jacob, Moses and Joshua when they had rejected the </a:t>
            </a:r>
            <a:r>
              <a:rPr lang="en-US" b="1" dirty="0" smtClean="0">
                <a:solidFill>
                  <a:srgbClr val="0000CC"/>
                </a:solidFill>
              </a:rPr>
              <a:t>Word of Yahuah? </a:t>
            </a:r>
            <a:endParaRPr lang="en-US" b="1" dirty="0">
              <a:solidFill>
                <a:srgbClr val="0000CC"/>
              </a:solidFill>
            </a:endParaRPr>
          </a:p>
        </p:txBody>
      </p:sp>
      <p:sp>
        <p:nvSpPr>
          <p:cNvPr id="4" name="Slide Number Placeholder 3"/>
          <p:cNvSpPr>
            <a:spLocks noGrp="1"/>
          </p:cNvSpPr>
          <p:nvPr>
            <p:ph type="sldNum" sz="quarter" idx="12"/>
          </p:nvPr>
        </p:nvSpPr>
        <p:spPr>
          <a:xfrm>
            <a:off x="11512627" y="5962246"/>
            <a:ext cx="371696"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solidFill>
              </a:rPr>
              <a:t>86</a:t>
            </a:fld>
            <a:endParaRPr lang="en-US" dirty="0">
              <a:solidFill>
                <a:schemeClr val="tx1"/>
              </a:solidFill>
            </a:endParaRPr>
          </a:p>
        </p:txBody>
      </p:sp>
      <p:sp>
        <p:nvSpPr>
          <p:cNvPr id="6" name="Title 5"/>
          <p:cNvSpPr>
            <a:spLocks noGrp="1"/>
          </p:cNvSpPr>
          <p:nvPr>
            <p:ph type="title"/>
          </p:nvPr>
        </p:nvSpPr>
        <p:spPr>
          <a:xfrm>
            <a:off x="221372" y="190312"/>
            <a:ext cx="11748956" cy="787814"/>
          </a:xfrm>
          <a:prstGeom prst="rect">
            <a:avLst/>
          </a:prstGeom>
          <a:gradFill>
            <a:gsLst>
              <a:gs pos="0">
                <a:srgbClr val="FF0000"/>
              </a:gs>
              <a:gs pos="50000">
                <a:schemeClr val="bg2">
                  <a:tint val="98000"/>
                  <a:satMod val="130000"/>
                  <a:shade val="90000"/>
                  <a:lumMod val="103000"/>
                </a:schemeClr>
              </a:gs>
              <a:gs pos="100000">
                <a:schemeClr val="bg2">
                  <a:shade val="63000"/>
                  <a:satMod val="120000"/>
                </a:schemeClr>
              </a:gs>
            </a:gsLst>
            <a:lin ang="5400000" scaled="0"/>
          </a:gradFill>
          <a:ln w="57150">
            <a:solidFill>
              <a:srgbClr val="C00000"/>
            </a:solidFill>
          </a:ln>
          <a:effectLst>
            <a:glow rad="228600">
              <a:srgbClr val="FFC000">
                <a:alpha val="40000"/>
              </a:srgb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400" b="1" dirty="0" err="1" smtClean="0">
                <a:solidFill>
                  <a:srgbClr val="0000CC"/>
                </a:solidFill>
                <a:latin typeface="Arial Black" panose="020B0A04020102020204" pitchFamily="34" charset="0"/>
              </a:rPr>
              <a:t>Yahusha’s</a:t>
            </a:r>
            <a:r>
              <a:rPr lang="en-US" sz="4400" b="1" dirty="0" smtClean="0">
                <a:solidFill>
                  <a:srgbClr val="FF0000"/>
                </a:solidFill>
                <a:latin typeface="Arial Black" panose="020B0A04020102020204" pitchFamily="34" charset="0"/>
              </a:rPr>
              <a:t> Response to Their Choice!</a:t>
            </a:r>
            <a:endParaRPr lang="en-US" sz="4400" dirty="0"/>
          </a:p>
        </p:txBody>
      </p:sp>
      <p:sp>
        <p:nvSpPr>
          <p:cNvPr id="7" name="Rectangle 6"/>
          <p:cNvSpPr/>
          <p:nvPr/>
        </p:nvSpPr>
        <p:spPr>
          <a:xfrm>
            <a:off x="5414653" y="5402134"/>
            <a:ext cx="5245560" cy="459997"/>
          </a:xfrm>
          <a:prstGeom prst="rect">
            <a:avLst/>
          </a:prstGeom>
          <a:gradFill>
            <a:gsLst>
              <a:gs pos="0">
                <a:srgbClr val="34E9FC"/>
              </a:gs>
              <a:gs pos="50000">
                <a:schemeClr val="bg2">
                  <a:tint val="98000"/>
                  <a:satMod val="130000"/>
                  <a:shade val="90000"/>
                  <a:lumMod val="103000"/>
                </a:schemeClr>
              </a:gs>
              <a:gs pos="100000">
                <a:schemeClr val="bg2">
                  <a:shade val="63000"/>
                  <a:satMod val="120000"/>
                </a:schemeClr>
              </a:gs>
            </a:gsLst>
            <a:lin ang="5400000" scaled="0"/>
          </a:gradFill>
          <a:ln w="57150">
            <a:solidFill>
              <a:srgbClr val="C00000"/>
            </a:solidFill>
          </a:ln>
          <a:effectLst>
            <a:glow rad="127000">
              <a:srgbClr val="FF3399"/>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solidFill>
                  <a:srgbClr val="0000CC"/>
                </a:solidFill>
              </a:rPr>
              <a:t>k</a:t>
            </a:r>
            <a:r>
              <a:rPr lang="en-US" sz="2800" b="1" dirty="0" smtClean="0">
                <a:solidFill>
                  <a:srgbClr val="0000CC"/>
                </a:solidFill>
              </a:rPr>
              <a:t>ey of knowledge – the Tequfah – </a:t>
            </a:r>
            <a:endParaRPr lang="en-US" sz="2800" b="1" dirty="0">
              <a:solidFill>
                <a:srgbClr val="0000CC"/>
              </a:solidFill>
            </a:endParaRPr>
          </a:p>
        </p:txBody>
      </p:sp>
    </p:spTree>
    <p:extLst>
      <p:ext uri="{BB962C8B-B14F-4D97-AF65-F5344CB8AC3E}">
        <p14:creationId xmlns:p14="http://schemas.microsoft.com/office/powerpoint/2010/main" val="4196138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00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 calcmode="lin" valueType="num">
                                      <p:cBhvr>
                                        <p:cTn id="9" dur="3000" fill="hold"/>
                                        <p:tgtEl>
                                          <p:spTgt spid="6"/>
                                        </p:tgtEl>
                                        <p:attrNameLst>
                                          <p:attrName>style.rotation</p:attrName>
                                        </p:attrNameLst>
                                      </p:cBhvr>
                                      <p:tavLst>
                                        <p:tav tm="0">
                                          <p:val>
                                            <p:fltVal val="90"/>
                                          </p:val>
                                        </p:tav>
                                        <p:tav tm="100000">
                                          <p:val>
                                            <p:fltVal val="0"/>
                                          </p:val>
                                        </p:tav>
                                      </p:tavLst>
                                    </p:anim>
                                    <p:animEffect transition="in" filter="fade">
                                      <p:cBhvr>
                                        <p:cTn id="10" dur="3000"/>
                                        <p:tgtEl>
                                          <p:spTgt spid="6"/>
                                        </p:tgtEl>
                                      </p:cBhvr>
                                    </p:animEffect>
                                  </p:childTnLst>
                                </p:cTn>
                              </p:par>
                              <p:par>
                                <p:cTn id="11" presetID="36" presetClass="emph" presetSubtype="0" repeatCount="5000" fill="hold" nodeType="withEffect">
                                  <p:stCondLst>
                                    <p:cond delay="4500"/>
                                  </p:stCondLst>
                                  <p:iterate type="lt">
                                    <p:tmPct val="10000"/>
                                  </p:iterate>
                                  <p:childTnLst>
                                    <p:animScale>
                                      <p:cBhvr>
                                        <p:cTn id="12" dur="250" autoRev="1" fill="hold">
                                          <p:stCondLst>
                                            <p:cond delay="0"/>
                                          </p:stCondLst>
                                        </p:cTn>
                                        <p:tgtEl>
                                          <p:spTgt spid="6">
                                            <p:txEl>
                                              <p:pRg st="0" end="0"/>
                                            </p:txEl>
                                          </p:spTgt>
                                        </p:tgtEl>
                                      </p:cBhvr>
                                      <p:to x="80000" y="100000"/>
                                    </p:animScale>
                                    <p:anim by="(#ppt_w*0.10)" calcmode="lin" valueType="num">
                                      <p:cBhvr>
                                        <p:cTn id="13" dur="250" autoRev="1" fill="hold">
                                          <p:stCondLst>
                                            <p:cond delay="0"/>
                                          </p:stCondLst>
                                        </p:cTn>
                                        <p:tgtEl>
                                          <p:spTgt spid="6">
                                            <p:txEl>
                                              <p:pRg st="0" end="0"/>
                                            </p:txEl>
                                          </p:spTgt>
                                        </p:tgtEl>
                                        <p:attrNameLst>
                                          <p:attrName>ppt_x</p:attrName>
                                        </p:attrNameLst>
                                      </p:cBhvr>
                                    </p:anim>
                                    <p:anim by="(-#ppt_w*0.10)" calcmode="lin" valueType="num">
                                      <p:cBhvr>
                                        <p:cTn id="14" dur="250" autoRev="1" fill="hold">
                                          <p:stCondLst>
                                            <p:cond delay="0"/>
                                          </p:stCondLst>
                                        </p:cTn>
                                        <p:tgtEl>
                                          <p:spTgt spid="6">
                                            <p:txEl>
                                              <p:pRg st="0" end="0"/>
                                            </p:txEl>
                                          </p:spTgt>
                                        </p:tgtEl>
                                        <p:attrNameLst>
                                          <p:attrName>ppt_y</p:attrName>
                                        </p:attrNameLst>
                                      </p:cBhvr>
                                    </p:anim>
                                    <p:animRot by="-480000">
                                      <p:cBhvr>
                                        <p:cTn id="15" dur="250" autoRev="1" fill="hold">
                                          <p:stCondLst>
                                            <p:cond delay="0"/>
                                          </p:stCondLst>
                                        </p:cTn>
                                        <p:tgtEl>
                                          <p:spTgt spid="6">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80">
                                          <p:stCondLst>
                                            <p:cond delay="0"/>
                                          </p:stCondLst>
                                        </p:cTn>
                                        <p:tgtEl>
                                          <p:spTgt spid="3">
                                            <p:txEl>
                                              <p:pRg st="3" end="3"/>
                                            </p:txEl>
                                          </p:spTgt>
                                        </p:tgtEl>
                                      </p:cBhvr>
                                    </p:animEffect>
                                    <p:anim calcmode="lin" valueType="num">
                                      <p:cBhvr>
                                        <p:cTn id="2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3" end="3"/>
                                            </p:txEl>
                                          </p:spTgt>
                                        </p:tgtEl>
                                      </p:cBhvr>
                                      <p:to x="100000" y="60000"/>
                                    </p:animScale>
                                    <p:animScale>
                                      <p:cBhvr>
                                        <p:cTn id="27" dur="166" decel="50000">
                                          <p:stCondLst>
                                            <p:cond delay="676"/>
                                          </p:stCondLst>
                                        </p:cTn>
                                        <p:tgtEl>
                                          <p:spTgt spid="3">
                                            <p:txEl>
                                              <p:pRg st="3" end="3"/>
                                            </p:txEl>
                                          </p:spTgt>
                                        </p:tgtEl>
                                      </p:cBhvr>
                                      <p:to x="100000" y="100000"/>
                                    </p:animScale>
                                    <p:animScale>
                                      <p:cBhvr>
                                        <p:cTn id="28" dur="26">
                                          <p:stCondLst>
                                            <p:cond delay="1312"/>
                                          </p:stCondLst>
                                        </p:cTn>
                                        <p:tgtEl>
                                          <p:spTgt spid="3">
                                            <p:txEl>
                                              <p:pRg st="3" end="3"/>
                                            </p:txEl>
                                          </p:spTgt>
                                        </p:tgtEl>
                                      </p:cBhvr>
                                      <p:to x="100000" y="80000"/>
                                    </p:animScale>
                                    <p:animScale>
                                      <p:cBhvr>
                                        <p:cTn id="29" dur="166" decel="50000">
                                          <p:stCondLst>
                                            <p:cond delay="1338"/>
                                          </p:stCondLst>
                                        </p:cTn>
                                        <p:tgtEl>
                                          <p:spTgt spid="3">
                                            <p:txEl>
                                              <p:pRg st="3" end="3"/>
                                            </p:txEl>
                                          </p:spTgt>
                                        </p:tgtEl>
                                      </p:cBhvr>
                                      <p:to x="100000" y="100000"/>
                                    </p:animScale>
                                    <p:animScale>
                                      <p:cBhvr>
                                        <p:cTn id="30" dur="26">
                                          <p:stCondLst>
                                            <p:cond delay="1642"/>
                                          </p:stCondLst>
                                        </p:cTn>
                                        <p:tgtEl>
                                          <p:spTgt spid="3">
                                            <p:txEl>
                                              <p:pRg st="3" end="3"/>
                                            </p:txEl>
                                          </p:spTgt>
                                        </p:tgtEl>
                                      </p:cBhvr>
                                      <p:to x="100000" y="90000"/>
                                    </p:animScale>
                                    <p:animScale>
                                      <p:cBhvr>
                                        <p:cTn id="31" dur="166" decel="50000">
                                          <p:stCondLst>
                                            <p:cond delay="1668"/>
                                          </p:stCondLst>
                                        </p:cTn>
                                        <p:tgtEl>
                                          <p:spTgt spid="3">
                                            <p:txEl>
                                              <p:pRg st="3" end="3"/>
                                            </p:txEl>
                                          </p:spTgt>
                                        </p:tgtEl>
                                      </p:cBhvr>
                                      <p:to x="100000" y="100000"/>
                                    </p:animScale>
                                    <p:animScale>
                                      <p:cBhvr>
                                        <p:cTn id="32" dur="26">
                                          <p:stCondLst>
                                            <p:cond delay="1808"/>
                                          </p:stCondLst>
                                        </p:cTn>
                                        <p:tgtEl>
                                          <p:spTgt spid="3">
                                            <p:txEl>
                                              <p:pRg st="3" end="3"/>
                                            </p:txEl>
                                          </p:spTgt>
                                        </p:tgtEl>
                                      </p:cBhvr>
                                      <p:to x="100000" y="95000"/>
                                    </p:animScale>
                                    <p:animScale>
                                      <p:cBhvr>
                                        <p:cTn id="33" dur="166" decel="50000">
                                          <p:stCondLst>
                                            <p:cond delay="1834"/>
                                          </p:stCondLst>
                                        </p:cTn>
                                        <p:tgtEl>
                                          <p:spTgt spid="3">
                                            <p:txEl>
                                              <p:pRg st="3" end="3"/>
                                            </p:txEl>
                                          </p:spTgt>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4" end="4"/>
                                            </p:txEl>
                                          </p:spTgt>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ppt_w</p:attrName>
                                        </p:attrNameLst>
                                      </p:cBhvr>
                                      <p:tavLst>
                                        <p:tav tm="0">
                                          <p:val>
                                            <p:fltVal val="0"/>
                                          </p:val>
                                        </p:tav>
                                        <p:tav tm="100000">
                                          <p:val>
                                            <p:strVal val="#ppt_w"/>
                                          </p:val>
                                        </p:tav>
                                      </p:tavLst>
                                    </p:anim>
                                    <p:anim calcmode="lin" valueType="num">
                                      <p:cBhvr>
                                        <p:cTn id="45" dur="1000" fill="hold"/>
                                        <p:tgtEl>
                                          <p:spTgt spid="7"/>
                                        </p:tgtEl>
                                        <p:attrNameLst>
                                          <p:attrName>ppt_h</p:attrName>
                                        </p:attrNameLst>
                                      </p:cBhvr>
                                      <p:tavLst>
                                        <p:tav tm="0">
                                          <p:val>
                                            <p:fltVal val="0"/>
                                          </p:val>
                                        </p:tav>
                                        <p:tav tm="100000">
                                          <p:val>
                                            <p:strVal val="#ppt_h"/>
                                          </p:val>
                                        </p:tav>
                                      </p:tavLst>
                                    </p:anim>
                                    <p:anim calcmode="lin" valueType="num">
                                      <p:cBhvr>
                                        <p:cTn id="46" dur="1000" fill="hold"/>
                                        <p:tgtEl>
                                          <p:spTgt spid="7"/>
                                        </p:tgtEl>
                                        <p:attrNameLst>
                                          <p:attrName>style.rotation</p:attrName>
                                        </p:attrNameLst>
                                      </p:cBhvr>
                                      <p:tavLst>
                                        <p:tav tm="0">
                                          <p:val>
                                            <p:fltVal val="90"/>
                                          </p:val>
                                        </p:tav>
                                        <p:tav tm="100000">
                                          <p:val>
                                            <p:fltVal val="0"/>
                                          </p:val>
                                        </p:tav>
                                      </p:tavLst>
                                    </p:anim>
                                    <p:animEffect transition="in" filter="fade">
                                      <p:cBhvr>
                                        <p:cTn id="4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346" y="615846"/>
            <a:ext cx="11309992" cy="5995969"/>
          </a:xfrm>
          <a:solidFill>
            <a:schemeClr val="bg1">
              <a:lumMod val="85000"/>
            </a:schemeClr>
          </a:solidFill>
          <a:ln w="76200">
            <a:solidFill>
              <a:srgbClr val="FF0000"/>
            </a:solidFill>
          </a:ln>
          <a:scene3d>
            <a:camera prst="orthographicFront"/>
            <a:lightRig rig="threePt" dir="t"/>
          </a:scene3d>
          <a:sp3d>
            <a:bevelT w="114300" prst="artDeco"/>
          </a:sp3d>
        </p:spPr>
        <p:txBody>
          <a:bodyPr lIns="182880" tIns="182880">
            <a:normAutofit/>
            <a:sp3d extrusionH="57150">
              <a:bevelT w="38100" h="38100"/>
            </a:sp3d>
          </a:bodyPr>
          <a:lstStyle/>
          <a:p>
            <a:endParaRPr lang="en-US" sz="500" dirty="0" smtClean="0"/>
          </a:p>
          <a:p>
            <a:pPr>
              <a:spcBef>
                <a:spcPts val="0"/>
              </a:spcBef>
              <a:spcAft>
                <a:spcPts val="1800"/>
              </a:spcAft>
              <a:buClr>
                <a:srgbClr val="FF0000"/>
              </a:buClr>
            </a:pPr>
            <a:r>
              <a:rPr lang="en-US" dirty="0" smtClean="0"/>
              <a:t>When the Feasts and Festivals are observed according to </a:t>
            </a:r>
            <a:r>
              <a:rPr lang="en-US" b="1" dirty="0" smtClean="0">
                <a:solidFill>
                  <a:srgbClr val="FF0000"/>
                </a:solidFill>
              </a:rPr>
              <a:t>moon tradition, </a:t>
            </a:r>
            <a:r>
              <a:rPr lang="en-US" dirty="0" smtClean="0"/>
              <a:t>they are not on the Qodesh (Set-Apart) Appointed Times of </a:t>
            </a:r>
            <a:r>
              <a:rPr lang="en-US" b="1" dirty="0" smtClean="0">
                <a:solidFill>
                  <a:srgbClr val="0000FF"/>
                </a:solidFill>
              </a:rPr>
              <a:t>Yahuah.</a:t>
            </a:r>
            <a:endParaRPr lang="en-US" dirty="0" smtClean="0">
              <a:solidFill>
                <a:srgbClr val="0000FF"/>
              </a:solidFill>
            </a:endParaRPr>
          </a:p>
          <a:p>
            <a:pPr>
              <a:spcBef>
                <a:spcPts val="0"/>
              </a:spcBef>
              <a:spcAft>
                <a:spcPts val="1800"/>
              </a:spcAft>
              <a:buClr>
                <a:srgbClr val="FF0000"/>
              </a:buClr>
            </a:pPr>
            <a:r>
              <a:rPr lang="en-US" dirty="0" smtClean="0"/>
              <a:t>These </a:t>
            </a:r>
            <a:r>
              <a:rPr lang="en-US" dirty="0"/>
              <a:t>f</a:t>
            </a:r>
            <a:r>
              <a:rPr lang="en-US" dirty="0" smtClean="0"/>
              <a:t>easts and festivals then become 		     feasts, 	     assemblies, 		 </a:t>
            </a:r>
            <a:r>
              <a:rPr lang="en-US" dirty="0" err="1" smtClean="0"/>
              <a:t>shabbaths</a:t>
            </a:r>
            <a:r>
              <a:rPr lang="en-US" dirty="0" smtClean="0"/>
              <a:t> and 		     </a:t>
            </a:r>
            <a:r>
              <a:rPr lang="en-US" b="1" u="sng" dirty="0" smtClean="0">
                <a:solidFill>
                  <a:srgbClr val="C00000"/>
                </a:solidFill>
              </a:rPr>
              <a:t>NEW </a:t>
            </a:r>
            <a:r>
              <a:rPr lang="en-US" b="1" u="sng" strike="sngStrike" dirty="0" smtClean="0">
                <a:solidFill>
                  <a:srgbClr val="C00000"/>
                </a:solidFill>
              </a:rPr>
              <a:t>MOONS</a:t>
            </a:r>
            <a:r>
              <a:rPr lang="en-US" b="1" dirty="0" smtClean="0">
                <a:solidFill>
                  <a:srgbClr val="C00000"/>
                </a:solidFill>
              </a:rPr>
              <a:t> </a:t>
            </a:r>
            <a:r>
              <a:rPr lang="en-US" b="1" dirty="0" smtClean="0"/>
              <a:t>(Months), </a:t>
            </a:r>
            <a:r>
              <a:rPr lang="en-US" dirty="0" smtClean="0"/>
              <a:t>which are an 					   to </a:t>
            </a:r>
            <a:r>
              <a:rPr lang="en-US" b="1" dirty="0" smtClean="0">
                <a:solidFill>
                  <a:srgbClr val="0000FF"/>
                </a:solidFill>
              </a:rPr>
              <a:t>Yahuah. </a:t>
            </a:r>
            <a:r>
              <a:rPr lang="en-US" b="1" dirty="0">
                <a:solidFill>
                  <a:srgbClr val="0000FF"/>
                </a:solidFill>
              </a:rPr>
              <a:t> </a:t>
            </a:r>
            <a:r>
              <a:rPr lang="en-US" b="1" dirty="0" smtClean="0">
                <a:solidFill>
                  <a:srgbClr val="0000FF"/>
                </a:solidFill>
              </a:rPr>
              <a:t>     </a:t>
            </a:r>
            <a:r>
              <a:rPr lang="en-US" dirty="0" smtClean="0">
                <a:solidFill>
                  <a:srgbClr val="00B050"/>
                </a:solidFill>
              </a:rPr>
              <a:t>(Ref Isaiah 1:11-15.)</a:t>
            </a:r>
          </a:p>
          <a:p>
            <a:pPr>
              <a:spcBef>
                <a:spcPts val="0"/>
              </a:spcBef>
              <a:spcAft>
                <a:spcPts val="1800"/>
              </a:spcAft>
              <a:buClr>
                <a:srgbClr val="FF0000"/>
              </a:buClr>
            </a:pPr>
            <a:r>
              <a:rPr lang="en-US" b="1" dirty="0" smtClean="0">
                <a:solidFill>
                  <a:srgbClr val="FF0000"/>
                </a:solidFill>
              </a:rPr>
              <a:t>Why?  Because they are on the Dragon’s schedule, upon which a curse was placed at the destruction of Jericho, </a:t>
            </a:r>
            <a:r>
              <a:rPr lang="en-US" b="1" u="sng" dirty="0" smtClean="0">
                <a:solidFill>
                  <a:srgbClr val="FF0000"/>
                </a:solidFill>
              </a:rPr>
              <a:t>the center of moon worship</a:t>
            </a:r>
            <a:r>
              <a:rPr lang="en-US" b="1" dirty="0" smtClean="0">
                <a:solidFill>
                  <a:srgbClr val="FF0000"/>
                </a:solidFill>
              </a:rPr>
              <a:t>.</a:t>
            </a:r>
          </a:p>
          <a:p>
            <a:pPr>
              <a:spcBef>
                <a:spcPts val="0"/>
              </a:spcBef>
              <a:spcAft>
                <a:spcPts val="1800"/>
              </a:spcAft>
              <a:buClr>
                <a:srgbClr val="FF0000"/>
              </a:buClr>
            </a:pPr>
            <a:r>
              <a:rPr lang="en-US" b="1" dirty="0" smtClean="0">
                <a:solidFill>
                  <a:srgbClr val="FF0000"/>
                </a:solidFill>
              </a:rPr>
              <a:t>On the deeper context, that curse was placed upon the person(s) who continue to rebuild the </a:t>
            </a:r>
            <a:r>
              <a:rPr lang="en-US" b="1" u="sng" dirty="0" smtClean="0">
                <a:solidFill>
                  <a:srgbClr val="FF0000"/>
                </a:solidFill>
              </a:rPr>
              <a:t>pagan system of moon worship</a:t>
            </a:r>
            <a:r>
              <a:rPr lang="en-US" b="1" dirty="0" smtClean="0">
                <a:solidFill>
                  <a:srgbClr val="FF0000"/>
                </a:solidFill>
              </a:rPr>
              <a:t>. </a:t>
            </a:r>
          </a:p>
          <a:p>
            <a:pPr>
              <a:spcBef>
                <a:spcPts val="0"/>
              </a:spcBef>
              <a:spcAft>
                <a:spcPts val="1800"/>
              </a:spcAft>
              <a:buClr>
                <a:srgbClr val="FF0000"/>
              </a:buClr>
            </a:pPr>
            <a:r>
              <a:rPr lang="en-US" b="1" dirty="0" smtClean="0">
                <a:solidFill>
                  <a:srgbClr val="0000FF"/>
                </a:solidFill>
              </a:rPr>
              <a:t>Yahuah</a:t>
            </a:r>
            <a:r>
              <a:rPr lang="en-US" b="1" dirty="0" smtClean="0">
                <a:solidFill>
                  <a:srgbClr val="FF0000"/>
                </a:solidFill>
              </a:rPr>
              <a:t> cannot be with us and deliver the coveted </a:t>
            </a:r>
            <a:r>
              <a:rPr lang="en-US" b="1" dirty="0" err="1" smtClean="0">
                <a:solidFill>
                  <a:srgbClr val="0000FF"/>
                </a:solidFill>
              </a:rPr>
              <a:t>Ruach</a:t>
            </a:r>
            <a:r>
              <a:rPr lang="en-US" b="1" dirty="0" smtClean="0">
                <a:solidFill>
                  <a:srgbClr val="0000FF"/>
                </a:solidFill>
              </a:rPr>
              <a:t> Ha Qodesh </a:t>
            </a:r>
            <a:br>
              <a:rPr lang="en-US" b="1" dirty="0" smtClean="0">
                <a:solidFill>
                  <a:srgbClr val="0000FF"/>
                </a:solidFill>
              </a:rPr>
            </a:br>
            <a:r>
              <a:rPr lang="en-US" b="1" dirty="0" smtClean="0">
                <a:solidFill>
                  <a:srgbClr val="FF0000"/>
                </a:solidFill>
              </a:rPr>
              <a:t>to us </a:t>
            </a:r>
            <a:r>
              <a:rPr lang="en-US" b="1" u="sng" dirty="0" smtClean="0">
                <a:solidFill>
                  <a:srgbClr val="FF0000"/>
                </a:solidFill>
              </a:rPr>
              <a:t>WHEN</a:t>
            </a:r>
            <a:r>
              <a:rPr lang="en-US" b="1" dirty="0" smtClean="0">
                <a:solidFill>
                  <a:srgbClr val="FF0000"/>
                </a:solidFill>
              </a:rPr>
              <a:t> we choose to follow the traditions of man.</a:t>
            </a:r>
            <a:endParaRPr lang="en-US" b="1" dirty="0">
              <a:solidFill>
                <a:srgbClr val="FF0000"/>
              </a:solidFill>
            </a:endParaRPr>
          </a:p>
        </p:txBody>
      </p:sp>
      <p:sp>
        <p:nvSpPr>
          <p:cNvPr id="2" name="Slide Number Placeholder 1"/>
          <p:cNvSpPr>
            <a:spLocks noGrp="1"/>
          </p:cNvSpPr>
          <p:nvPr>
            <p:ph type="sldNum" sz="quarter" idx="12"/>
          </p:nvPr>
        </p:nvSpPr>
        <p:spPr>
          <a:xfrm>
            <a:off x="8922330" y="6190094"/>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lumMod val="95000"/>
                    <a:lumOff val="5000"/>
                  </a:schemeClr>
                </a:solidFill>
              </a:rPr>
              <a:t>87</a:t>
            </a:fld>
            <a:endParaRPr lang="en-US" dirty="0">
              <a:solidFill>
                <a:schemeClr val="tx1">
                  <a:lumMod val="95000"/>
                  <a:lumOff val="5000"/>
                </a:schemeClr>
              </a:solidFill>
            </a:endParaRPr>
          </a:p>
        </p:txBody>
      </p:sp>
      <p:sp>
        <p:nvSpPr>
          <p:cNvPr id="4" name="Rectangle 3"/>
          <p:cNvSpPr/>
          <p:nvPr/>
        </p:nvSpPr>
        <p:spPr>
          <a:xfrm>
            <a:off x="6548547" y="1849009"/>
            <a:ext cx="1687132" cy="373487"/>
          </a:xfrm>
          <a:prstGeom prst="rect">
            <a:avLst/>
          </a:prstGeom>
          <a:gradFill>
            <a:gsLst>
              <a:gs pos="39000">
                <a:srgbClr val="CC00FF"/>
              </a:gs>
              <a:gs pos="61000">
                <a:schemeClr val="bg2">
                  <a:tint val="98000"/>
                  <a:satMod val="130000"/>
                  <a:shade val="90000"/>
                  <a:lumMod val="103000"/>
                </a:schemeClr>
              </a:gs>
              <a:gs pos="100000">
                <a:schemeClr val="bg2">
                  <a:shade val="63000"/>
                  <a:satMod val="120000"/>
                </a:schemeClr>
              </a:gs>
            </a:gsLst>
            <a:lin ang="4200000" scaled="0"/>
          </a:gradFill>
          <a:effectLst>
            <a:glow rad="101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smtClean="0">
                <a:solidFill>
                  <a:schemeClr val="tx1"/>
                </a:solidFill>
                <a:latin typeface="Arial Black" panose="020B0A04020102020204" pitchFamily="34" charset="0"/>
              </a:rPr>
              <a:t>“YOUR”</a:t>
            </a:r>
            <a:endParaRPr lang="en-US" sz="2800" dirty="0">
              <a:solidFill>
                <a:schemeClr val="tx1"/>
              </a:solidFill>
              <a:latin typeface="Arial Black" panose="020B0A04020102020204" pitchFamily="34" charset="0"/>
            </a:endParaRPr>
          </a:p>
        </p:txBody>
      </p:sp>
      <p:sp>
        <p:nvSpPr>
          <p:cNvPr id="5" name="Rectangle 4"/>
          <p:cNvSpPr/>
          <p:nvPr/>
        </p:nvSpPr>
        <p:spPr>
          <a:xfrm>
            <a:off x="9342756" y="1849008"/>
            <a:ext cx="1687132" cy="373487"/>
          </a:xfrm>
          <a:prstGeom prst="rect">
            <a:avLst/>
          </a:prstGeom>
          <a:gradFill>
            <a:gsLst>
              <a:gs pos="39000">
                <a:srgbClr val="CC00FF"/>
              </a:gs>
              <a:gs pos="61000">
                <a:schemeClr val="bg2">
                  <a:tint val="98000"/>
                  <a:satMod val="130000"/>
                  <a:shade val="90000"/>
                  <a:lumMod val="103000"/>
                </a:schemeClr>
              </a:gs>
              <a:gs pos="100000">
                <a:schemeClr val="bg2">
                  <a:shade val="63000"/>
                  <a:satMod val="120000"/>
                </a:schemeClr>
              </a:gs>
            </a:gsLst>
            <a:lin ang="4200000" scaled="0"/>
          </a:gradFill>
          <a:effectLst>
            <a:glow rad="101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smtClean="0">
                <a:solidFill>
                  <a:schemeClr val="tx1"/>
                </a:solidFill>
                <a:latin typeface="Arial Black" panose="020B0A04020102020204" pitchFamily="34" charset="0"/>
              </a:rPr>
              <a:t>“YOUR”</a:t>
            </a:r>
            <a:endParaRPr lang="en-US" sz="2800" dirty="0">
              <a:solidFill>
                <a:schemeClr val="tx1"/>
              </a:solidFill>
              <a:latin typeface="Arial Black" panose="020B0A04020102020204" pitchFamily="34" charset="0"/>
            </a:endParaRPr>
          </a:p>
        </p:txBody>
      </p:sp>
      <p:sp>
        <p:nvSpPr>
          <p:cNvPr id="6" name="Rectangle 5"/>
          <p:cNvSpPr/>
          <p:nvPr/>
        </p:nvSpPr>
        <p:spPr>
          <a:xfrm>
            <a:off x="2551656" y="2222495"/>
            <a:ext cx="1687132" cy="373487"/>
          </a:xfrm>
          <a:prstGeom prst="rect">
            <a:avLst/>
          </a:prstGeom>
          <a:gradFill>
            <a:gsLst>
              <a:gs pos="39000">
                <a:srgbClr val="CC00FF"/>
              </a:gs>
              <a:gs pos="61000">
                <a:schemeClr val="bg2">
                  <a:tint val="98000"/>
                  <a:satMod val="130000"/>
                  <a:shade val="90000"/>
                  <a:lumMod val="103000"/>
                </a:schemeClr>
              </a:gs>
              <a:gs pos="100000">
                <a:schemeClr val="bg2">
                  <a:shade val="63000"/>
                  <a:satMod val="120000"/>
                </a:schemeClr>
              </a:gs>
            </a:gsLst>
            <a:lin ang="4200000" scaled="0"/>
          </a:gradFill>
          <a:effectLst>
            <a:glow rad="101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smtClean="0">
                <a:solidFill>
                  <a:schemeClr val="tx1"/>
                </a:solidFill>
                <a:latin typeface="Arial Black" panose="020B0A04020102020204" pitchFamily="34" charset="0"/>
              </a:rPr>
              <a:t>“YOUR”</a:t>
            </a:r>
            <a:endParaRPr lang="en-US" sz="2800" dirty="0">
              <a:solidFill>
                <a:schemeClr val="tx1"/>
              </a:solidFill>
              <a:latin typeface="Arial Black" panose="020B0A04020102020204" pitchFamily="34" charset="0"/>
            </a:endParaRPr>
          </a:p>
        </p:txBody>
      </p:sp>
      <p:sp>
        <p:nvSpPr>
          <p:cNvPr id="7" name="Rectangle 6"/>
          <p:cNvSpPr/>
          <p:nvPr/>
        </p:nvSpPr>
        <p:spPr>
          <a:xfrm>
            <a:off x="6537396" y="2222495"/>
            <a:ext cx="1687132" cy="373487"/>
          </a:xfrm>
          <a:prstGeom prst="rect">
            <a:avLst/>
          </a:prstGeom>
          <a:gradFill>
            <a:gsLst>
              <a:gs pos="39000">
                <a:srgbClr val="CC00FF"/>
              </a:gs>
              <a:gs pos="61000">
                <a:schemeClr val="bg2">
                  <a:tint val="98000"/>
                  <a:satMod val="130000"/>
                  <a:shade val="90000"/>
                  <a:lumMod val="103000"/>
                </a:schemeClr>
              </a:gs>
              <a:gs pos="100000">
                <a:schemeClr val="bg2">
                  <a:shade val="63000"/>
                  <a:satMod val="120000"/>
                </a:schemeClr>
              </a:gs>
            </a:gsLst>
            <a:lin ang="4200000" scaled="0"/>
          </a:gradFill>
          <a:effectLst>
            <a:glow rad="101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smtClean="0">
                <a:solidFill>
                  <a:schemeClr val="tx1"/>
                </a:solidFill>
                <a:latin typeface="Arial Black" panose="020B0A04020102020204" pitchFamily="34" charset="0"/>
              </a:rPr>
              <a:t>“YOUR”</a:t>
            </a:r>
            <a:endParaRPr lang="en-US" sz="2800" dirty="0">
              <a:solidFill>
                <a:schemeClr val="tx1"/>
              </a:solidFill>
              <a:latin typeface="Arial Black" panose="020B0A04020102020204" pitchFamily="34" charset="0"/>
            </a:endParaRPr>
          </a:p>
        </p:txBody>
      </p:sp>
      <p:sp>
        <p:nvSpPr>
          <p:cNvPr id="8" name="Rectangle 7"/>
          <p:cNvSpPr/>
          <p:nvPr/>
        </p:nvSpPr>
        <p:spPr>
          <a:xfrm>
            <a:off x="4315202" y="2659433"/>
            <a:ext cx="4623858" cy="590843"/>
          </a:xfrm>
          <a:prstGeom prst="rect">
            <a:avLst/>
          </a:prstGeom>
          <a:gradFill>
            <a:gsLst>
              <a:gs pos="0">
                <a:srgbClr val="FFFF00"/>
              </a:gs>
              <a:gs pos="94000">
                <a:schemeClr val="bg2">
                  <a:tint val="98000"/>
                  <a:satMod val="130000"/>
                  <a:shade val="90000"/>
                  <a:lumMod val="103000"/>
                </a:schemeClr>
              </a:gs>
              <a:gs pos="100000">
                <a:schemeClr val="bg2">
                  <a:shade val="63000"/>
                  <a:satMod val="120000"/>
                </a:schemeClr>
              </a:gs>
            </a:gsLst>
            <a:lin ang="5400000" scaled="0"/>
          </a:gradFill>
          <a:ln w="38100">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dirty="0" smtClean="0">
                <a:solidFill>
                  <a:schemeClr val="tx1"/>
                </a:solidFill>
                <a:latin typeface="Arial Black" panose="020B0A04020102020204" pitchFamily="34" charset="0"/>
              </a:rPr>
              <a:t>EVIL ABOMINATION</a:t>
            </a:r>
            <a:endParaRPr lang="en-US" sz="32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701936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750"/>
                                        <p:tgtEl>
                                          <p:spTgt spid="3">
                                            <p:txEl>
                                              <p:pRg st="2" end="2"/>
                                            </p:txEl>
                                          </p:spTgt>
                                        </p:tgtEl>
                                      </p:cBhvr>
                                    </p:animEffect>
                                  </p:childTnLst>
                                </p:cTn>
                              </p:par>
                              <p:par>
                                <p:cTn id="8" presetID="26" presetClass="entr" presetSubtype="0" fill="hold" grpId="0"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80">
                                          <p:stCondLst>
                                            <p:cond delay="0"/>
                                          </p:stCondLst>
                                        </p:cTn>
                                        <p:tgtEl>
                                          <p:spTgt spid="4"/>
                                        </p:tgtEl>
                                      </p:cBhvr>
                                    </p:animEffect>
                                    <p:anim calcmode="lin" valueType="num">
                                      <p:cBhvr>
                                        <p:cTn id="1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6" dur="26">
                                          <p:stCondLst>
                                            <p:cond delay="650"/>
                                          </p:stCondLst>
                                        </p:cTn>
                                        <p:tgtEl>
                                          <p:spTgt spid="4"/>
                                        </p:tgtEl>
                                      </p:cBhvr>
                                      <p:to x="100000" y="60000"/>
                                    </p:animScale>
                                    <p:animScale>
                                      <p:cBhvr>
                                        <p:cTn id="17" dur="166" decel="50000">
                                          <p:stCondLst>
                                            <p:cond delay="676"/>
                                          </p:stCondLst>
                                        </p:cTn>
                                        <p:tgtEl>
                                          <p:spTgt spid="4"/>
                                        </p:tgtEl>
                                      </p:cBhvr>
                                      <p:to x="100000" y="100000"/>
                                    </p:animScale>
                                    <p:animScale>
                                      <p:cBhvr>
                                        <p:cTn id="18" dur="26">
                                          <p:stCondLst>
                                            <p:cond delay="1312"/>
                                          </p:stCondLst>
                                        </p:cTn>
                                        <p:tgtEl>
                                          <p:spTgt spid="4"/>
                                        </p:tgtEl>
                                      </p:cBhvr>
                                      <p:to x="100000" y="80000"/>
                                    </p:animScale>
                                    <p:animScale>
                                      <p:cBhvr>
                                        <p:cTn id="19" dur="166" decel="50000">
                                          <p:stCondLst>
                                            <p:cond delay="1338"/>
                                          </p:stCondLst>
                                        </p:cTn>
                                        <p:tgtEl>
                                          <p:spTgt spid="4"/>
                                        </p:tgtEl>
                                      </p:cBhvr>
                                      <p:to x="100000" y="100000"/>
                                    </p:animScale>
                                    <p:animScale>
                                      <p:cBhvr>
                                        <p:cTn id="20" dur="26">
                                          <p:stCondLst>
                                            <p:cond delay="1642"/>
                                          </p:stCondLst>
                                        </p:cTn>
                                        <p:tgtEl>
                                          <p:spTgt spid="4"/>
                                        </p:tgtEl>
                                      </p:cBhvr>
                                      <p:to x="100000" y="90000"/>
                                    </p:animScale>
                                    <p:animScale>
                                      <p:cBhvr>
                                        <p:cTn id="21" dur="166" decel="50000">
                                          <p:stCondLst>
                                            <p:cond delay="1668"/>
                                          </p:stCondLst>
                                        </p:cTn>
                                        <p:tgtEl>
                                          <p:spTgt spid="4"/>
                                        </p:tgtEl>
                                      </p:cBhvr>
                                      <p:to x="100000" y="100000"/>
                                    </p:animScale>
                                    <p:animScale>
                                      <p:cBhvr>
                                        <p:cTn id="22" dur="26">
                                          <p:stCondLst>
                                            <p:cond delay="1808"/>
                                          </p:stCondLst>
                                        </p:cTn>
                                        <p:tgtEl>
                                          <p:spTgt spid="4"/>
                                        </p:tgtEl>
                                      </p:cBhvr>
                                      <p:to x="100000" y="95000"/>
                                    </p:animScale>
                                    <p:animScale>
                                      <p:cBhvr>
                                        <p:cTn id="23" dur="166" decel="50000">
                                          <p:stCondLst>
                                            <p:cond delay="1834"/>
                                          </p:stCondLst>
                                        </p:cTn>
                                        <p:tgtEl>
                                          <p:spTgt spid="4"/>
                                        </p:tgtEl>
                                      </p:cBhvr>
                                      <p:to x="100000" y="100000"/>
                                    </p:animScale>
                                  </p:childTnLst>
                                </p:cTn>
                              </p:par>
                              <p:par>
                                <p:cTn id="24" presetID="26" presetClass="entr" presetSubtype="0" fill="hold" grpId="0" nodeType="withEffect">
                                  <p:stCondLst>
                                    <p:cond delay="100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80">
                                          <p:stCondLst>
                                            <p:cond delay="0"/>
                                          </p:stCondLst>
                                        </p:cTn>
                                        <p:tgtEl>
                                          <p:spTgt spid="5"/>
                                        </p:tgtEl>
                                      </p:cBhvr>
                                    </p:animEffect>
                                    <p:anim calcmode="lin" valueType="num">
                                      <p:cBhvr>
                                        <p:cTn id="2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2" dur="26">
                                          <p:stCondLst>
                                            <p:cond delay="650"/>
                                          </p:stCondLst>
                                        </p:cTn>
                                        <p:tgtEl>
                                          <p:spTgt spid="5"/>
                                        </p:tgtEl>
                                      </p:cBhvr>
                                      <p:to x="100000" y="60000"/>
                                    </p:animScale>
                                    <p:animScale>
                                      <p:cBhvr>
                                        <p:cTn id="33" dur="166" decel="50000">
                                          <p:stCondLst>
                                            <p:cond delay="67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childTnLst>
                                </p:cTn>
                              </p:par>
                              <p:par>
                                <p:cTn id="40" presetID="26" presetClass="entr" presetSubtype="0" fill="hold" grpId="0" nodeType="withEffect">
                                  <p:stCondLst>
                                    <p:cond delay="250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80">
                                          <p:stCondLst>
                                            <p:cond delay="0"/>
                                          </p:stCondLst>
                                        </p:cTn>
                                        <p:tgtEl>
                                          <p:spTgt spid="7"/>
                                        </p:tgtEl>
                                      </p:cBhvr>
                                    </p:animEffect>
                                    <p:anim calcmode="lin" valueType="num">
                                      <p:cBhvr>
                                        <p:cTn id="4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8" dur="26">
                                          <p:stCondLst>
                                            <p:cond delay="650"/>
                                          </p:stCondLst>
                                        </p:cTn>
                                        <p:tgtEl>
                                          <p:spTgt spid="7"/>
                                        </p:tgtEl>
                                      </p:cBhvr>
                                      <p:to x="100000" y="60000"/>
                                    </p:animScale>
                                    <p:animScale>
                                      <p:cBhvr>
                                        <p:cTn id="49" dur="166" decel="50000">
                                          <p:stCondLst>
                                            <p:cond delay="676"/>
                                          </p:stCondLst>
                                        </p:cTn>
                                        <p:tgtEl>
                                          <p:spTgt spid="7"/>
                                        </p:tgtEl>
                                      </p:cBhvr>
                                      <p:to x="100000" y="100000"/>
                                    </p:animScale>
                                    <p:animScale>
                                      <p:cBhvr>
                                        <p:cTn id="50" dur="26">
                                          <p:stCondLst>
                                            <p:cond delay="1312"/>
                                          </p:stCondLst>
                                        </p:cTn>
                                        <p:tgtEl>
                                          <p:spTgt spid="7"/>
                                        </p:tgtEl>
                                      </p:cBhvr>
                                      <p:to x="100000" y="80000"/>
                                    </p:animScale>
                                    <p:animScale>
                                      <p:cBhvr>
                                        <p:cTn id="51" dur="166" decel="50000">
                                          <p:stCondLst>
                                            <p:cond delay="1338"/>
                                          </p:stCondLst>
                                        </p:cTn>
                                        <p:tgtEl>
                                          <p:spTgt spid="7"/>
                                        </p:tgtEl>
                                      </p:cBhvr>
                                      <p:to x="100000" y="100000"/>
                                    </p:animScale>
                                    <p:animScale>
                                      <p:cBhvr>
                                        <p:cTn id="52" dur="26">
                                          <p:stCondLst>
                                            <p:cond delay="1642"/>
                                          </p:stCondLst>
                                        </p:cTn>
                                        <p:tgtEl>
                                          <p:spTgt spid="7"/>
                                        </p:tgtEl>
                                      </p:cBhvr>
                                      <p:to x="100000" y="90000"/>
                                    </p:animScale>
                                    <p:animScale>
                                      <p:cBhvr>
                                        <p:cTn id="53" dur="166" decel="50000">
                                          <p:stCondLst>
                                            <p:cond delay="1668"/>
                                          </p:stCondLst>
                                        </p:cTn>
                                        <p:tgtEl>
                                          <p:spTgt spid="7"/>
                                        </p:tgtEl>
                                      </p:cBhvr>
                                      <p:to x="100000" y="100000"/>
                                    </p:animScale>
                                    <p:animScale>
                                      <p:cBhvr>
                                        <p:cTn id="54" dur="26">
                                          <p:stCondLst>
                                            <p:cond delay="1808"/>
                                          </p:stCondLst>
                                        </p:cTn>
                                        <p:tgtEl>
                                          <p:spTgt spid="7"/>
                                        </p:tgtEl>
                                      </p:cBhvr>
                                      <p:to x="100000" y="95000"/>
                                    </p:animScale>
                                    <p:animScale>
                                      <p:cBhvr>
                                        <p:cTn id="55" dur="166" decel="50000">
                                          <p:stCondLst>
                                            <p:cond delay="1834"/>
                                          </p:stCondLst>
                                        </p:cTn>
                                        <p:tgtEl>
                                          <p:spTgt spid="7"/>
                                        </p:tgtEl>
                                      </p:cBhvr>
                                      <p:to x="100000" y="100000"/>
                                    </p:animScale>
                                  </p:childTnLst>
                                </p:cTn>
                              </p:par>
                              <p:par>
                                <p:cTn id="56" presetID="26" presetClass="entr" presetSubtype="0" fill="hold" grpId="0" nodeType="withEffect">
                                  <p:stCondLst>
                                    <p:cond delay="250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80">
                                          <p:stCondLst>
                                            <p:cond delay="0"/>
                                          </p:stCondLst>
                                        </p:cTn>
                                        <p:tgtEl>
                                          <p:spTgt spid="6"/>
                                        </p:tgtEl>
                                      </p:cBhvr>
                                    </p:animEffect>
                                    <p:anim calcmode="lin" valueType="num">
                                      <p:cBhvr>
                                        <p:cTn id="5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4" dur="26">
                                          <p:stCondLst>
                                            <p:cond delay="650"/>
                                          </p:stCondLst>
                                        </p:cTn>
                                        <p:tgtEl>
                                          <p:spTgt spid="6"/>
                                        </p:tgtEl>
                                      </p:cBhvr>
                                      <p:to x="100000" y="60000"/>
                                    </p:animScale>
                                    <p:animScale>
                                      <p:cBhvr>
                                        <p:cTn id="65" dur="166" decel="50000">
                                          <p:stCondLst>
                                            <p:cond delay="676"/>
                                          </p:stCondLst>
                                        </p:cTn>
                                        <p:tgtEl>
                                          <p:spTgt spid="6"/>
                                        </p:tgtEl>
                                      </p:cBhvr>
                                      <p:to x="100000" y="100000"/>
                                    </p:animScale>
                                    <p:animScale>
                                      <p:cBhvr>
                                        <p:cTn id="66" dur="26">
                                          <p:stCondLst>
                                            <p:cond delay="1312"/>
                                          </p:stCondLst>
                                        </p:cTn>
                                        <p:tgtEl>
                                          <p:spTgt spid="6"/>
                                        </p:tgtEl>
                                      </p:cBhvr>
                                      <p:to x="100000" y="80000"/>
                                    </p:animScale>
                                    <p:animScale>
                                      <p:cBhvr>
                                        <p:cTn id="67" dur="166" decel="50000">
                                          <p:stCondLst>
                                            <p:cond delay="1338"/>
                                          </p:stCondLst>
                                        </p:cTn>
                                        <p:tgtEl>
                                          <p:spTgt spid="6"/>
                                        </p:tgtEl>
                                      </p:cBhvr>
                                      <p:to x="100000" y="100000"/>
                                    </p:animScale>
                                    <p:animScale>
                                      <p:cBhvr>
                                        <p:cTn id="68" dur="26">
                                          <p:stCondLst>
                                            <p:cond delay="1642"/>
                                          </p:stCondLst>
                                        </p:cTn>
                                        <p:tgtEl>
                                          <p:spTgt spid="6"/>
                                        </p:tgtEl>
                                      </p:cBhvr>
                                      <p:to x="100000" y="90000"/>
                                    </p:animScale>
                                    <p:animScale>
                                      <p:cBhvr>
                                        <p:cTn id="69" dur="166" decel="50000">
                                          <p:stCondLst>
                                            <p:cond delay="1668"/>
                                          </p:stCondLst>
                                        </p:cTn>
                                        <p:tgtEl>
                                          <p:spTgt spid="6"/>
                                        </p:tgtEl>
                                      </p:cBhvr>
                                      <p:to x="100000" y="100000"/>
                                    </p:animScale>
                                    <p:animScale>
                                      <p:cBhvr>
                                        <p:cTn id="70" dur="26">
                                          <p:stCondLst>
                                            <p:cond delay="1808"/>
                                          </p:stCondLst>
                                        </p:cTn>
                                        <p:tgtEl>
                                          <p:spTgt spid="6"/>
                                        </p:tgtEl>
                                      </p:cBhvr>
                                      <p:to x="100000" y="95000"/>
                                    </p:animScale>
                                    <p:animScale>
                                      <p:cBhvr>
                                        <p:cTn id="71" dur="166" decel="50000">
                                          <p:stCondLst>
                                            <p:cond delay="1834"/>
                                          </p:stCondLst>
                                        </p:cTn>
                                        <p:tgtEl>
                                          <p:spTgt spid="6"/>
                                        </p:tgtEl>
                                      </p:cBhvr>
                                      <p:to x="100000" y="100000"/>
                                    </p:animScale>
                                  </p:childTnLst>
                                </p:cTn>
                              </p:par>
                              <p:par>
                                <p:cTn id="72" presetID="35" presetClass="emph" presetSubtype="0" repeatCount="5000" fill="hold" grpId="1" nodeType="withEffect">
                                  <p:stCondLst>
                                    <p:cond delay="3500"/>
                                  </p:stCondLst>
                                  <p:childTnLst>
                                    <p:anim calcmode="discrete" valueType="str">
                                      <p:cBhvr>
                                        <p:cTn id="73" dur="1000" fill="hold"/>
                                        <p:tgtEl>
                                          <p:spTgt spid="4"/>
                                        </p:tgtEl>
                                        <p:attrNameLst>
                                          <p:attrName>style.visibility</p:attrName>
                                        </p:attrNameLst>
                                      </p:cBhvr>
                                      <p:tavLst>
                                        <p:tav tm="0">
                                          <p:val>
                                            <p:strVal val="hidden"/>
                                          </p:val>
                                        </p:tav>
                                        <p:tav tm="50000">
                                          <p:val>
                                            <p:strVal val="visible"/>
                                          </p:val>
                                        </p:tav>
                                      </p:tavLst>
                                    </p:anim>
                                  </p:childTnLst>
                                </p:cTn>
                              </p:par>
                              <p:par>
                                <p:cTn id="74" presetID="35" presetClass="emph" presetSubtype="0" repeatCount="5000" fill="hold" grpId="1" nodeType="withEffect">
                                  <p:stCondLst>
                                    <p:cond delay="2500"/>
                                  </p:stCondLst>
                                  <p:childTnLst>
                                    <p:anim calcmode="discrete" valueType="str">
                                      <p:cBhvr>
                                        <p:cTn id="75" dur="1000" fill="hold"/>
                                        <p:tgtEl>
                                          <p:spTgt spid="5"/>
                                        </p:tgtEl>
                                        <p:attrNameLst>
                                          <p:attrName>style.visibility</p:attrName>
                                        </p:attrNameLst>
                                      </p:cBhvr>
                                      <p:tavLst>
                                        <p:tav tm="0">
                                          <p:val>
                                            <p:strVal val="hidden"/>
                                          </p:val>
                                        </p:tav>
                                        <p:tav tm="50000">
                                          <p:val>
                                            <p:strVal val="visible"/>
                                          </p:val>
                                        </p:tav>
                                      </p:tavLst>
                                    </p:anim>
                                  </p:childTnLst>
                                </p:cTn>
                              </p:par>
                              <p:par>
                                <p:cTn id="76" presetID="35" presetClass="emph" presetSubtype="0" repeatCount="5000" fill="hold" grpId="1" nodeType="withEffect">
                                  <p:stCondLst>
                                    <p:cond delay="2500"/>
                                  </p:stCondLst>
                                  <p:childTnLst>
                                    <p:anim calcmode="discrete" valueType="str">
                                      <p:cBhvr>
                                        <p:cTn id="77" dur="1000" fill="hold"/>
                                        <p:tgtEl>
                                          <p:spTgt spid="7"/>
                                        </p:tgtEl>
                                        <p:attrNameLst>
                                          <p:attrName>style.visibility</p:attrName>
                                        </p:attrNameLst>
                                      </p:cBhvr>
                                      <p:tavLst>
                                        <p:tav tm="0">
                                          <p:val>
                                            <p:strVal val="hidden"/>
                                          </p:val>
                                        </p:tav>
                                        <p:tav tm="50000">
                                          <p:val>
                                            <p:strVal val="visible"/>
                                          </p:val>
                                        </p:tav>
                                      </p:tavLst>
                                    </p:anim>
                                  </p:childTnLst>
                                </p:cTn>
                              </p:par>
                              <p:par>
                                <p:cTn id="78" presetID="35" presetClass="emph" presetSubtype="0" repeatCount="5000" fill="hold" grpId="1" nodeType="withEffect">
                                  <p:stCondLst>
                                    <p:cond delay="2500"/>
                                  </p:stCondLst>
                                  <p:childTnLst>
                                    <p:anim calcmode="discrete" valueType="str">
                                      <p:cBhvr>
                                        <p:cTn id="79" dur="1000" fill="hold"/>
                                        <p:tgtEl>
                                          <p:spTgt spid="6"/>
                                        </p:tgtEl>
                                        <p:attrNameLst>
                                          <p:attrName>style.visibility</p:attrName>
                                        </p:attrNameLst>
                                      </p:cBhvr>
                                      <p:tavLst>
                                        <p:tav tm="0">
                                          <p:val>
                                            <p:strVal val="hidden"/>
                                          </p:val>
                                        </p:tav>
                                        <p:tav tm="50000">
                                          <p:val>
                                            <p:strVal val="visible"/>
                                          </p:val>
                                        </p:tav>
                                      </p:tavLst>
                                    </p:anim>
                                  </p:childTnLst>
                                </p:cTn>
                              </p:par>
                              <p:par>
                                <p:cTn id="80" presetID="31" presetClass="entr" presetSubtype="0" fill="hold" grpId="0" nodeType="withEffect">
                                  <p:stCondLst>
                                    <p:cond delay="4000"/>
                                  </p:stCondLst>
                                  <p:childTnLst>
                                    <p:set>
                                      <p:cBhvr>
                                        <p:cTn id="81" dur="1" fill="hold">
                                          <p:stCondLst>
                                            <p:cond delay="0"/>
                                          </p:stCondLst>
                                        </p:cTn>
                                        <p:tgtEl>
                                          <p:spTgt spid="8"/>
                                        </p:tgtEl>
                                        <p:attrNameLst>
                                          <p:attrName>style.visibility</p:attrName>
                                        </p:attrNameLst>
                                      </p:cBhvr>
                                      <p:to>
                                        <p:strVal val="visible"/>
                                      </p:to>
                                    </p:set>
                                    <p:anim calcmode="lin" valueType="num">
                                      <p:cBhvr>
                                        <p:cTn id="82" dur="3000" fill="hold"/>
                                        <p:tgtEl>
                                          <p:spTgt spid="8"/>
                                        </p:tgtEl>
                                        <p:attrNameLst>
                                          <p:attrName>ppt_w</p:attrName>
                                        </p:attrNameLst>
                                      </p:cBhvr>
                                      <p:tavLst>
                                        <p:tav tm="0">
                                          <p:val>
                                            <p:fltVal val="0"/>
                                          </p:val>
                                        </p:tav>
                                        <p:tav tm="100000">
                                          <p:val>
                                            <p:strVal val="#ppt_w"/>
                                          </p:val>
                                        </p:tav>
                                      </p:tavLst>
                                    </p:anim>
                                    <p:anim calcmode="lin" valueType="num">
                                      <p:cBhvr>
                                        <p:cTn id="83" dur="3000" fill="hold"/>
                                        <p:tgtEl>
                                          <p:spTgt spid="8"/>
                                        </p:tgtEl>
                                        <p:attrNameLst>
                                          <p:attrName>ppt_h</p:attrName>
                                        </p:attrNameLst>
                                      </p:cBhvr>
                                      <p:tavLst>
                                        <p:tav tm="0">
                                          <p:val>
                                            <p:fltVal val="0"/>
                                          </p:val>
                                        </p:tav>
                                        <p:tav tm="100000">
                                          <p:val>
                                            <p:strVal val="#ppt_h"/>
                                          </p:val>
                                        </p:tav>
                                      </p:tavLst>
                                    </p:anim>
                                    <p:anim calcmode="lin" valueType="num">
                                      <p:cBhvr>
                                        <p:cTn id="84" dur="3000" fill="hold"/>
                                        <p:tgtEl>
                                          <p:spTgt spid="8"/>
                                        </p:tgtEl>
                                        <p:attrNameLst>
                                          <p:attrName>style.rotation</p:attrName>
                                        </p:attrNameLst>
                                      </p:cBhvr>
                                      <p:tavLst>
                                        <p:tav tm="0">
                                          <p:val>
                                            <p:fltVal val="90"/>
                                          </p:val>
                                        </p:tav>
                                        <p:tav tm="100000">
                                          <p:val>
                                            <p:fltVal val="0"/>
                                          </p:val>
                                        </p:tav>
                                      </p:tavLst>
                                    </p:anim>
                                    <p:animEffect transition="in" filter="fade">
                                      <p:cBhvr>
                                        <p:cTn id="85" dur="3000"/>
                                        <p:tgtEl>
                                          <p:spTgt spid="8"/>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3">
                                            <p:txEl>
                                              <p:pRg st="3" end="3"/>
                                            </p:txEl>
                                          </p:spTgt>
                                        </p:tgtEl>
                                        <p:attrNameLst>
                                          <p:attrName>style.visibility</p:attrName>
                                        </p:attrNameLst>
                                      </p:cBhvr>
                                      <p:to>
                                        <p:strVal val="visible"/>
                                      </p:to>
                                    </p:set>
                                    <p:animEffect transition="in" filter="fade">
                                      <p:cBhvr>
                                        <p:cTn id="90" dur="1000"/>
                                        <p:tgtEl>
                                          <p:spTgt spid="3">
                                            <p:txEl>
                                              <p:pRg st="3" end="3"/>
                                            </p:txEl>
                                          </p:spTgt>
                                        </p:tgtEl>
                                      </p:cBhvr>
                                    </p:animEffect>
                                    <p:anim calcmode="lin" valueType="num">
                                      <p:cBhvr>
                                        <p:cTn id="9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Effect transition="in" filter="barn(inVertical)">
                                      <p:cBhvr>
                                        <p:cTn id="97" dur="2000"/>
                                        <p:tgtEl>
                                          <p:spTgt spid="3">
                                            <p:txEl>
                                              <p:pRg st="4" end="4"/>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nodeType="clickEffect">
                                  <p:stCondLst>
                                    <p:cond delay="0"/>
                                  </p:stCondLst>
                                  <p:childTnLst>
                                    <p:set>
                                      <p:cBhvr>
                                        <p:cTn id="101" dur="1" fill="hold">
                                          <p:stCondLst>
                                            <p:cond delay="0"/>
                                          </p:stCondLst>
                                        </p:cTn>
                                        <p:tgtEl>
                                          <p:spTgt spid="3">
                                            <p:txEl>
                                              <p:pRg st="5" end="5"/>
                                            </p:txEl>
                                          </p:spTgt>
                                        </p:tgtEl>
                                        <p:attrNameLst>
                                          <p:attrName>style.visibility</p:attrName>
                                        </p:attrNameLst>
                                      </p:cBhvr>
                                      <p:to>
                                        <p:strVal val="visible"/>
                                      </p:to>
                                    </p:set>
                                    <p:animEffect transition="in" filter="circle(in)">
                                      <p:cBhvr>
                                        <p:cTn id="10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bg>
      <p:bgPr>
        <a:pattFill prst="openDmnd">
          <a:fgClr>
            <a:srgbClr val="00808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26971" y="109021"/>
            <a:ext cx="5128738" cy="640970"/>
          </a:xfrm>
          <a:blipFill>
            <a:blip r:embed="rId2">
              <a:duotone>
                <a:schemeClr val="accent5">
                  <a:shade val="45000"/>
                  <a:satMod val="135000"/>
                </a:schemeClr>
                <a:prstClr val="white"/>
              </a:duotone>
            </a:blip>
            <a:tile tx="0" ty="0" sx="100000" sy="100000" flip="none" algn="tl"/>
          </a:blipFill>
          <a:ln>
            <a:solidFill>
              <a:schemeClr val="bg1">
                <a:lumMod val="50000"/>
              </a:schemeClr>
            </a:solidFill>
          </a:ln>
          <a:effectLst>
            <a:glow rad="228600">
              <a:schemeClr val="accent6">
                <a:satMod val="175000"/>
                <a:alpha val="40000"/>
              </a:schemeClr>
            </a:glow>
          </a:effectLst>
          <a:scene3d>
            <a:camera prst="orthographicFront"/>
            <a:lightRig rig="threePt" dir="t"/>
          </a:scene3d>
          <a:sp3d>
            <a:bevelT/>
          </a:sp3d>
        </p:spPr>
        <p:txBody>
          <a:bodyPr>
            <a:normAutofit fontScale="90000"/>
            <a:sp3d extrusionH="57150">
              <a:bevelT w="38100" h="38100"/>
            </a:sp3d>
          </a:bodyPr>
          <a:lstStyle/>
          <a:p>
            <a:pPr algn="ctr"/>
            <a:r>
              <a:rPr lang="en-US" b="1" dirty="0" smtClean="0">
                <a:solidFill>
                  <a:schemeClr val="accent4">
                    <a:lumMod val="20000"/>
                    <a:lumOff val="80000"/>
                  </a:schemeClr>
                </a:solidFill>
                <a:effectLst>
                  <a:glow rad="228600">
                    <a:schemeClr val="accent5">
                      <a:satMod val="175000"/>
                      <a:alpha val="40000"/>
                    </a:schemeClr>
                  </a:glow>
                </a:effectLst>
                <a:latin typeface="Arial Black" pitchFamily="34" charset="0"/>
              </a:rPr>
              <a:t>Yahuah’s Appeal</a:t>
            </a:r>
            <a:endParaRPr lang="en-US" b="1" dirty="0">
              <a:solidFill>
                <a:schemeClr val="accent4">
                  <a:lumMod val="20000"/>
                  <a:lumOff val="80000"/>
                </a:schemeClr>
              </a:solidFill>
              <a:effectLst>
                <a:glow rad="228600">
                  <a:schemeClr val="accent5">
                    <a:satMod val="175000"/>
                    <a:alpha val="40000"/>
                  </a:schemeClr>
                </a:glow>
              </a:effectLst>
              <a:latin typeface="Arial Black" pitchFamily="34" charset="0"/>
            </a:endParaRPr>
          </a:p>
        </p:txBody>
      </p:sp>
      <p:sp>
        <p:nvSpPr>
          <p:cNvPr id="3" name="Content Placeholder 2"/>
          <p:cNvSpPr>
            <a:spLocks noGrp="1"/>
          </p:cNvSpPr>
          <p:nvPr>
            <p:ph idx="1"/>
          </p:nvPr>
        </p:nvSpPr>
        <p:spPr>
          <a:xfrm>
            <a:off x="207818" y="878691"/>
            <a:ext cx="11767045" cy="5782614"/>
          </a:xfrm>
          <a:solidFill>
            <a:schemeClr val="accent1">
              <a:lumMod val="20000"/>
              <a:lumOff val="80000"/>
            </a:schemeClr>
          </a:solidFill>
          <a:ln w="76200">
            <a:solidFill>
              <a:srgbClr val="00B050"/>
            </a:solidFill>
          </a:ln>
          <a:scene3d>
            <a:camera prst="orthographicFront"/>
            <a:lightRig rig="threePt" dir="t"/>
          </a:scene3d>
          <a:sp3d>
            <a:bevelT w="114300" prst="artDeco"/>
          </a:sp3d>
        </p:spPr>
        <p:txBody>
          <a:bodyPr lIns="182880" tIns="182880">
            <a:normAutofit/>
            <a:sp3d extrusionH="57150">
              <a:bevelT w="38100" h="38100"/>
            </a:sp3d>
          </a:bodyPr>
          <a:lstStyle/>
          <a:p>
            <a:endParaRPr lang="en-US" sz="300" dirty="0" smtClean="0"/>
          </a:p>
          <a:p>
            <a:pPr>
              <a:spcBef>
                <a:spcPts val="0"/>
              </a:spcBef>
              <a:spcAft>
                <a:spcPts val="1200"/>
              </a:spcAft>
            </a:pPr>
            <a:r>
              <a:rPr lang="en-US" dirty="0" smtClean="0"/>
              <a:t>Let us not fall into the trap that </a:t>
            </a:r>
            <a:r>
              <a:rPr lang="en-US" b="1" dirty="0">
                <a:solidFill>
                  <a:srgbClr val="0000FF"/>
                </a:solidFill>
              </a:rPr>
              <a:t>Y</a:t>
            </a:r>
            <a:r>
              <a:rPr lang="en-US" b="1" dirty="0" smtClean="0">
                <a:solidFill>
                  <a:srgbClr val="0000FF"/>
                </a:solidFill>
              </a:rPr>
              <a:t>ahuah</a:t>
            </a:r>
            <a:r>
              <a:rPr lang="en-US" dirty="0" smtClean="0"/>
              <a:t> warned us about in </a:t>
            </a:r>
            <a:r>
              <a:rPr lang="en-US" dirty="0" smtClean="0">
                <a:solidFill>
                  <a:srgbClr val="00B050"/>
                </a:solidFill>
              </a:rPr>
              <a:t>Judges 2.</a:t>
            </a:r>
            <a:endParaRPr lang="en-US" sz="500" dirty="0" smtClean="0">
              <a:solidFill>
                <a:srgbClr val="00B050"/>
              </a:solidFill>
            </a:endParaRPr>
          </a:p>
          <a:p>
            <a:pPr marL="914400" indent="-1463040">
              <a:spcBef>
                <a:spcPts val="0"/>
              </a:spcBef>
              <a:spcAft>
                <a:spcPts val="1200"/>
              </a:spcAft>
              <a:buNone/>
            </a:pPr>
            <a:r>
              <a:rPr lang="en-US" dirty="0" err="1">
                <a:solidFill>
                  <a:srgbClr val="008080"/>
                </a:solidFill>
                <a:latin typeface="Georgia" panose="02040502050405020303" pitchFamily="18" charset="0"/>
              </a:rPr>
              <a:t>Jdg</a:t>
            </a:r>
            <a:r>
              <a:rPr lang="en-US" dirty="0">
                <a:solidFill>
                  <a:srgbClr val="008080"/>
                </a:solidFill>
                <a:latin typeface="Georgia" panose="02040502050405020303" pitchFamily="18" charset="0"/>
              </a:rPr>
              <a:t> </a:t>
            </a:r>
            <a:r>
              <a:rPr lang="en-US" dirty="0" smtClean="0">
                <a:solidFill>
                  <a:srgbClr val="008080"/>
                </a:solidFill>
                <a:latin typeface="Georgia" panose="02040502050405020303" pitchFamily="18" charset="0"/>
              </a:rPr>
              <a:t>2:3</a:t>
            </a:r>
            <a:r>
              <a:rPr lang="en-US" dirty="0">
                <a:solidFill>
                  <a:prstClr val="black"/>
                </a:solidFill>
                <a:latin typeface="Georgia" panose="02040502050405020303" pitchFamily="18" charset="0"/>
              </a:rPr>
              <a:t> </a:t>
            </a:r>
            <a:r>
              <a:rPr lang="en-US" dirty="0" smtClean="0">
                <a:solidFill>
                  <a:prstClr val="black"/>
                </a:solidFill>
                <a:latin typeface="Georgia" panose="02040502050405020303" pitchFamily="18" charset="0"/>
              </a:rPr>
              <a:t>  </a:t>
            </a:r>
            <a:r>
              <a:rPr lang="en-US" dirty="0" smtClean="0">
                <a:solidFill>
                  <a:schemeClr val="accent2">
                    <a:lumMod val="75000"/>
                  </a:schemeClr>
                </a:solidFill>
                <a:latin typeface="Georgia" panose="02040502050405020303" pitchFamily="18" charset="0"/>
              </a:rPr>
              <a:t>“Therefore </a:t>
            </a:r>
            <a:r>
              <a:rPr lang="en-US" dirty="0">
                <a:solidFill>
                  <a:schemeClr val="accent2">
                    <a:lumMod val="75000"/>
                  </a:schemeClr>
                </a:solidFill>
                <a:latin typeface="Georgia" panose="02040502050405020303" pitchFamily="18" charset="0"/>
              </a:rPr>
              <a:t>I also said, ‘I am not driving them out before you, and they shall be adversaries to you, </a:t>
            </a:r>
            <a:r>
              <a:rPr lang="en-US" b="1" dirty="0">
                <a:solidFill>
                  <a:srgbClr val="FF0000"/>
                </a:solidFill>
                <a:latin typeface="Georgia" panose="02040502050405020303" pitchFamily="18" charset="0"/>
              </a:rPr>
              <a:t>and </a:t>
            </a:r>
            <a:r>
              <a:rPr lang="en-US" b="1" u="sng" dirty="0">
                <a:solidFill>
                  <a:srgbClr val="FF0000"/>
                </a:solidFill>
                <a:latin typeface="Georgia" panose="02040502050405020303" pitchFamily="18" charset="0"/>
              </a:rPr>
              <a:t>their mighty ones shall be a snare to you</a:t>
            </a:r>
            <a:r>
              <a:rPr lang="en-US" b="1" dirty="0">
                <a:solidFill>
                  <a:srgbClr val="FF0000"/>
                </a:solidFill>
                <a:latin typeface="Georgia" panose="02040502050405020303" pitchFamily="18" charset="0"/>
              </a:rPr>
              <a:t>.’ </a:t>
            </a:r>
            <a:r>
              <a:rPr lang="en-US" b="1" dirty="0" smtClean="0">
                <a:solidFill>
                  <a:srgbClr val="FF0000"/>
                </a:solidFill>
                <a:latin typeface="Georgia" panose="02040502050405020303" pitchFamily="18" charset="0"/>
              </a:rPr>
              <a:t>”</a:t>
            </a:r>
          </a:p>
          <a:p>
            <a:pPr marL="914400" indent="-1463040">
              <a:spcBef>
                <a:spcPts val="0"/>
              </a:spcBef>
              <a:spcAft>
                <a:spcPts val="1200"/>
              </a:spcAft>
              <a:buNone/>
            </a:pPr>
            <a:r>
              <a:rPr lang="en-US" dirty="0" err="1" smtClean="0">
                <a:solidFill>
                  <a:srgbClr val="008080"/>
                </a:solidFill>
                <a:latin typeface="Georgia" panose="02040502050405020303" pitchFamily="18" charset="0"/>
              </a:rPr>
              <a:t>Jdg</a:t>
            </a:r>
            <a:r>
              <a:rPr lang="en-US" dirty="0" smtClean="0">
                <a:solidFill>
                  <a:srgbClr val="008080"/>
                </a:solidFill>
                <a:latin typeface="Georgia" panose="02040502050405020303" pitchFamily="18" charset="0"/>
              </a:rPr>
              <a:t> </a:t>
            </a:r>
            <a:r>
              <a:rPr lang="en-US" dirty="0">
                <a:solidFill>
                  <a:srgbClr val="008080"/>
                </a:solidFill>
                <a:latin typeface="Georgia" panose="02040502050405020303" pitchFamily="18" charset="0"/>
              </a:rPr>
              <a:t>2:13</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So they forsook </a:t>
            </a:r>
            <a:r>
              <a:rPr lang="he-IL" dirty="0">
                <a:solidFill>
                  <a:srgbClr val="0000FF"/>
                </a:solidFill>
                <a:latin typeface="SBL Hebrew"/>
              </a:rPr>
              <a:t>יהוה</a:t>
            </a:r>
            <a:r>
              <a:rPr lang="en-US" dirty="0">
                <a:solidFill>
                  <a:srgbClr val="0000FF"/>
                </a:solidFill>
                <a:latin typeface="Georgia" panose="02040502050405020303" pitchFamily="18" charset="0"/>
              </a:rPr>
              <a:t> </a:t>
            </a:r>
            <a:r>
              <a:rPr lang="en-US" sz="2400" dirty="0" smtClean="0">
                <a:solidFill>
                  <a:srgbClr val="0000FF"/>
                </a:solidFill>
                <a:latin typeface="Georgia" panose="02040502050405020303" pitchFamily="18" charset="0"/>
              </a:rPr>
              <a:t>[</a:t>
            </a:r>
            <a:r>
              <a:rPr lang="en-US" sz="2400" dirty="0" err="1" smtClean="0">
                <a:solidFill>
                  <a:srgbClr val="0000FF"/>
                </a:solidFill>
                <a:latin typeface="Georgia" panose="02040502050405020303" pitchFamily="18" charset="0"/>
              </a:rPr>
              <a:t>Yahuah</a:t>
            </a:r>
            <a:r>
              <a:rPr lang="en-US" sz="2400" dirty="0" smtClean="0">
                <a:solidFill>
                  <a:srgbClr val="0000FF"/>
                </a:solidFill>
                <a:latin typeface="Georgia" panose="02040502050405020303" pitchFamily="18" charset="0"/>
              </a:rPr>
              <a:t>] </a:t>
            </a:r>
            <a:r>
              <a:rPr lang="en-US" b="1" u="sng" dirty="0" smtClean="0">
                <a:solidFill>
                  <a:srgbClr val="CC00FF"/>
                </a:solidFill>
                <a:latin typeface="Georgia" panose="02040502050405020303" pitchFamily="18" charset="0"/>
              </a:rPr>
              <a:t>and </a:t>
            </a:r>
            <a:r>
              <a:rPr lang="en-US" b="1" u="sng" dirty="0">
                <a:solidFill>
                  <a:srgbClr val="CC00FF"/>
                </a:solidFill>
                <a:latin typeface="Georgia" panose="02040502050405020303" pitchFamily="18" charset="0"/>
              </a:rPr>
              <a:t>served </a:t>
            </a:r>
            <a:r>
              <a:rPr lang="en-US" b="1" u="sng" dirty="0" err="1">
                <a:solidFill>
                  <a:srgbClr val="CC00FF"/>
                </a:solidFill>
                <a:latin typeface="Georgia" panose="02040502050405020303" pitchFamily="18" charset="0"/>
              </a:rPr>
              <a:t>Ba</a:t>
            </a:r>
            <a:r>
              <a:rPr lang="en-US" b="1" u="sng" dirty="0" err="1">
                <a:solidFill>
                  <a:srgbClr val="CC00FF"/>
                </a:solidFill>
                <a:latin typeface="TITUS Cyberbit Basic" panose="02020603050405020304" pitchFamily="18" charset="0"/>
              </a:rPr>
              <a:t>ʽ</a:t>
            </a:r>
            <a:r>
              <a:rPr lang="en-US" b="1" u="sng" dirty="0" err="1">
                <a:solidFill>
                  <a:srgbClr val="CC00FF"/>
                </a:solidFill>
                <a:latin typeface="Georgia" panose="02040502050405020303" pitchFamily="18" charset="0"/>
              </a:rPr>
              <a:t>al</a:t>
            </a:r>
            <a:r>
              <a:rPr lang="en-US" b="1" dirty="0">
                <a:solidFill>
                  <a:srgbClr val="CC00FF"/>
                </a:solidFill>
                <a:latin typeface="Georgia" panose="02040502050405020303" pitchFamily="18" charset="0"/>
              </a:rPr>
              <a:t> </a:t>
            </a:r>
            <a:r>
              <a:rPr lang="en-US" dirty="0">
                <a:solidFill>
                  <a:schemeClr val="accent2">
                    <a:lumMod val="75000"/>
                  </a:schemeClr>
                </a:solidFill>
                <a:latin typeface="Georgia" panose="02040502050405020303" pitchFamily="18" charset="0"/>
              </a:rPr>
              <a:t>and the </a:t>
            </a:r>
            <a:r>
              <a:rPr lang="en-US" dirty="0" err="1">
                <a:solidFill>
                  <a:schemeClr val="accent2">
                    <a:lumMod val="75000"/>
                  </a:schemeClr>
                </a:solidFill>
                <a:latin typeface="Georgia" panose="02040502050405020303" pitchFamily="18" charset="0"/>
              </a:rPr>
              <a:t>Ashtoreths</a:t>
            </a:r>
            <a:r>
              <a:rPr lang="en-US" dirty="0">
                <a:solidFill>
                  <a:schemeClr val="accent2">
                    <a:lumMod val="75000"/>
                  </a:schemeClr>
                </a:solidFill>
                <a:latin typeface="Georgia" panose="02040502050405020303" pitchFamily="18" charset="0"/>
              </a:rPr>
              <a:t>. </a:t>
            </a:r>
          </a:p>
          <a:p>
            <a:pPr marL="914400" indent="-1463040">
              <a:spcBef>
                <a:spcPts val="0"/>
              </a:spcBef>
              <a:spcAft>
                <a:spcPts val="1200"/>
              </a:spcAft>
              <a:buNone/>
            </a:pPr>
            <a:r>
              <a:rPr lang="en-US" dirty="0" err="1" smtClean="0">
                <a:solidFill>
                  <a:srgbClr val="008080"/>
                </a:solidFill>
                <a:latin typeface="Georgia" panose="02040502050405020303" pitchFamily="18" charset="0"/>
              </a:rPr>
              <a:t>Jdg</a:t>
            </a:r>
            <a:r>
              <a:rPr lang="en-US" dirty="0" smtClean="0">
                <a:solidFill>
                  <a:srgbClr val="008080"/>
                </a:solidFill>
                <a:latin typeface="Georgia" panose="02040502050405020303" pitchFamily="18" charset="0"/>
              </a:rPr>
              <a:t> </a:t>
            </a:r>
            <a:r>
              <a:rPr lang="en-US" dirty="0">
                <a:solidFill>
                  <a:srgbClr val="008080"/>
                </a:solidFill>
                <a:latin typeface="Georgia" panose="02040502050405020303" pitchFamily="18" charset="0"/>
              </a:rPr>
              <a:t>2:16</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Then </a:t>
            </a:r>
            <a:r>
              <a:rPr lang="he-IL" dirty="0">
                <a:solidFill>
                  <a:srgbClr val="0000FF"/>
                </a:solidFill>
                <a:latin typeface="SBL Hebrew"/>
              </a:rPr>
              <a:t>יהוה</a:t>
            </a:r>
            <a:r>
              <a:rPr lang="en-US" dirty="0">
                <a:solidFill>
                  <a:srgbClr val="0000FF"/>
                </a:solidFill>
                <a:latin typeface="Georgia" panose="02040502050405020303" pitchFamily="18" charset="0"/>
              </a:rPr>
              <a:t> </a:t>
            </a:r>
            <a:r>
              <a:rPr lang="en-US" sz="2400" dirty="0" smtClean="0">
                <a:solidFill>
                  <a:srgbClr val="0000FF"/>
                </a:solidFill>
                <a:latin typeface="Georgia" panose="02040502050405020303" pitchFamily="18" charset="0"/>
              </a:rPr>
              <a:t>[</a:t>
            </a:r>
            <a:r>
              <a:rPr lang="en-US" sz="2400" dirty="0" err="1" smtClean="0">
                <a:solidFill>
                  <a:srgbClr val="0000FF"/>
                </a:solidFill>
                <a:latin typeface="Georgia" panose="02040502050405020303" pitchFamily="18" charset="0"/>
              </a:rPr>
              <a:t>Yahuah</a:t>
            </a:r>
            <a:r>
              <a:rPr lang="en-US" sz="2400" dirty="0" smtClean="0">
                <a:solidFill>
                  <a:srgbClr val="0000FF"/>
                </a:solidFill>
                <a:latin typeface="Georgia" panose="02040502050405020303" pitchFamily="18" charset="0"/>
              </a:rPr>
              <a:t>] </a:t>
            </a:r>
            <a:r>
              <a:rPr lang="en-US" dirty="0" smtClean="0">
                <a:solidFill>
                  <a:schemeClr val="accent2">
                    <a:lumMod val="75000"/>
                  </a:schemeClr>
                </a:solidFill>
                <a:latin typeface="Georgia" panose="02040502050405020303" pitchFamily="18" charset="0"/>
              </a:rPr>
              <a:t>raised </a:t>
            </a:r>
            <a:r>
              <a:rPr lang="en-US" dirty="0">
                <a:solidFill>
                  <a:schemeClr val="accent2">
                    <a:lumMod val="75000"/>
                  </a:schemeClr>
                </a:solidFill>
                <a:latin typeface="Georgia" panose="02040502050405020303" pitchFamily="18" charset="0"/>
              </a:rPr>
              <a:t>up rulers who saved them from the hand of those who plundered them. </a:t>
            </a:r>
            <a:endParaRPr lang="en-US" dirty="0" smtClean="0">
              <a:solidFill>
                <a:schemeClr val="accent2">
                  <a:lumMod val="75000"/>
                </a:schemeClr>
              </a:solidFill>
              <a:latin typeface="Georgia" panose="02040502050405020303" pitchFamily="18" charset="0"/>
            </a:endParaRPr>
          </a:p>
          <a:p>
            <a:pPr marL="914400" indent="-1463040">
              <a:spcBef>
                <a:spcPts val="0"/>
              </a:spcBef>
              <a:spcAft>
                <a:spcPts val="1200"/>
              </a:spcAft>
              <a:buNone/>
            </a:pPr>
            <a:r>
              <a:rPr lang="en-US" dirty="0" err="1" smtClean="0">
                <a:solidFill>
                  <a:srgbClr val="008080"/>
                </a:solidFill>
                <a:latin typeface="Georgia" panose="02040502050405020303" pitchFamily="18" charset="0"/>
              </a:rPr>
              <a:t>Jdg</a:t>
            </a:r>
            <a:r>
              <a:rPr lang="en-US" dirty="0" smtClean="0">
                <a:solidFill>
                  <a:srgbClr val="008080"/>
                </a:solidFill>
                <a:latin typeface="Georgia" panose="02040502050405020303" pitchFamily="18" charset="0"/>
              </a:rPr>
              <a:t> </a:t>
            </a:r>
            <a:r>
              <a:rPr lang="en-US" dirty="0">
                <a:solidFill>
                  <a:srgbClr val="008080"/>
                </a:solidFill>
                <a:latin typeface="Georgia" panose="02040502050405020303" pitchFamily="18" charset="0"/>
              </a:rPr>
              <a:t>2:17</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However, they did not listen to their rulers either, but went whoring after other mighty ones, </a:t>
            </a:r>
            <a:r>
              <a:rPr lang="en-US" b="1" i="1" u="sng" dirty="0">
                <a:solidFill>
                  <a:srgbClr val="FF0000"/>
                </a:solidFill>
                <a:latin typeface="Georgia" panose="02040502050405020303" pitchFamily="18" charset="0"/>
              </a:rPr>
              <a:t>and bowed down to them</a:t>
            </a:r>
            <a:r>
              <a:rPr lang="en-US" b="1" i="1" dirty="0">
                <a:solidFill>
                  <a:srgbClr val="FF0000"/>
                </a:solidFill>
                <a:latin typeface="Georgia" panose="02040502050405020303" pitchFamily="18" charset="0"/>
              </a:rPr>
              <a:t>. </a:t>
            </a:r>
            <a:r>
              <a:rPr lang="en-US" dirty="0">
                <a:solidFill>
                  <a:schemeClr val="accent2">
                    <a:lumMod val="75000"/>
                  </a:schemeClr>
                </a:solidFill>
                <a:latin typeface="Georgia" panose="02040502050405020303" pitchFamily="18" charset="0"/>
              </a:rPr>
              <a:t>They soon turned aside from the way in which their fathers walked, in obeying the commands of </a:t>
            </a:r>
            <a:r>
              <a:rPr lang="he-IL" dirty="0">
                <a:solidFill>
                  <a:srgbClr val="0000FF"/>
                </a:solidFill>
                <a:latin typeface="SBL Hebrew"/>
              </a:rPr>
              <a:t>יהוה</a:t>
            </a:r>
            <a:r>
              <a:rPr lang="en-US" dirty="0">
                <a:solidFill>
                  <a:srgbClr val="0000FF"/>
                </a:solidFill>
                <a:latin typeface="Georgia" panose="02040502050405020303" pitchFamily="18" charset="0"/>
              </a:rPr>
              <a:t> </a:t>
            </a:r>
            <a:r>
              <a:rPr lang="en-US" sz="2400" dirty="0" smtClean="0">
                <a:solidFill>
                  <a:srgbClr val="0000FF"/>
                </a:solidFill>
                <a:latin typeface="Georgia" panose="02040502050405020303" pitchFamily="18" charset="0"/>
              </a:rPr>
              <a:t>[</a:t>
            </a:r>
            <a:r>
              <a:rPr lang="en-US" sz="2400" dirty="0" err="1" smtClean="0">
                <a:solidFill>
                  <a:srgbClr val="0000FF"/>
                </a:solidFill>
                <a:latin typeface="Georgia" panose="02040502050405020303" pitchFamily="18" charset="0"/>
              </a:rPr>
              <a:t>Yahuah</a:t>
            </a:r>
            <a:r>
              <a:rPr lang="en-US" sz="2400" dirty="0" smtClean="0">
                <a:solidFill>
                  <a:srgbClr val="0000FF"/>
                </a:solidFill>
                <a:latin typeface="Georgia" panose="02040502050405020303" pitchFamily="18" charset="0"/>
              </a:rPr>
              <a:t>] </a:t>
            </a:r>
            <a:r>
              <a:rPr lang="en-US" dirty="0" smtClean="0">
                <a:solidFill>
                  <a:schemeClr val="accent2">
                    <a:lumMod val="75000"/>
                  </a:schemeClr>
                </a:solidFill>
                <a:latin typeface="Georgia" panose="02040502050405020303" pitchFamily="18" charset="0"/>
              </a:rPr>
              <a:t>– </a:t>
            </a:r>
            <a:r>
              <a:rPr lang="en-US" dirty="0">
                <a:solidFill>
                  <a:schemeClr val="accent2">
                    <a:lumMod val="75000"/>
                  </a:schemeClr>
                </a:solidFill>
                <a:latin typeface="Georgia" panose="02040502050405020303" pitchFamily="18" charset="0"/>
              </a:rPr>
              <a:t>they did not do so.</a:t>
            </a:r>
          </a:p>
          <a:p>
            <a:pPr marL="365760" indent="-914400">
              <a:buNone/>
            </a:pPr>
            <a:endParaRPr lang="en-US" b="1" dirty="0">
              <a:solidFill>
                <a:srgbClr val="FF0000"/>
              </a:solidFill>
            </a:endParaRPr>
          </a:p>
        </p:txBody>
      </p:sp>
      <p:sp>
        <p:nvSpPr>
          <p:cNvPr id="4" name="Slide Number Placeholder 3"/>
          <p:cNvSpPr>
            <a:spLocks noGrp="1"/>
          </p:cNvSpPr>
          <p:nvPr>
            <p:ph type="sldNum" sz="quarter" idx="12"/>
          </p:nvPr>
        </p:nvSpPr>
        <p:spPr>
          <a:xfrm>
            <a:off x="9171714" y="6221267"/>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lumMod val="95000"/>
                    <a:lumOff val="5000"/>
                  </a:schemeClr>
                </a:solidFill>
              </a:rPr>
              <a:t>88</a:t>
            </a:fld>
            <a:endParaRPr lang="en-US" dirty="0">
              <a:solidFill>
                <a:schemeClr val="tx1">
                  <a:lumMod val="95000"/>
                  <a:lumOff val="5000"/>
                </a:schemeClr>
              </a:solidFill>
            </a:endParaRPr>
          </a:p>
        </p:txBody>
      </p:sp>
    </p:spTree>
    <p:extLst>
      <p:ext uri="{BB962C8B-B14F-4D97-AF65-F5344CB8AC3E}">
        <p14:creationId xmlns:p14="http://schemas.microsoft.com/office/powerpoint/2010/main" val="2789437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00FF"/>
            </a:gs>
            <a:gs pos="77000">
              <a:srgbClr val="FFFF00"/>
            </a:gs>
            <a:gs pos="100000">
              <a:schemeClr val="accent2">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34678" y="163000"/>
            <a:ext cx="3885500" cy="812267"/>
          </a:xfrm>
          <a:gradFill flip="none" rotWithShape="1">
            <a:gsLst>
              <a:gs pos="0">
                <a:srgbClr val="FFFF00"/>
              </a:gs>
              <a:gs pos="90000">
                <a:schemeClr val="bg2">
                  <a:tint val="98000"/>
                  <a:satMod val="130000"/>
                  <a:shade val="90000"/>
                  <a:lumMod val="103000"/>
                </a:schemeClr>
              </a:gs>
              <a:gs pos="100000">
                <a:schemeClr val="bg2">
                  <a:shade val="63000"/>
                  <a:satMod val="120000"/>
                </a:schemeClr>
              </a:gs>
            </a:gsLst>
            <a:lin ang="10800000" scaled="1"/>
            <a:tileRect/>
          </a:gradFill>
          <a:ln w="57150">
            <a:solidFill>
              <a:srgbClr val="34E9FC"/>
            </a:solidFill>
          </a:ln>
          <a:scene3d>
            <a:camera prst="orthographicFront"/>
            <a:lightRig rig="threePt" dir="t"/>
          </a:scene3d>
          <a:sp3d>
            <a:bevelT w="114300" prst="artDeco"/>
          </a:sp3d>
        </p:spPr>
        <p:txBody>
          <a:bodyPr>
            <a:sp3d extrusionH="57150">
              <a:bevelT w="38100" h="38100"/>
            </a:sp3d>
          </a:bodyPr>
          <a:lstStyle/>
          <a:p>
            <a:pPr algn="ctr"/>
            <a:r>
              <a:rPr lang="en-US" b="1" dirty="0" smtClean="0"/>
              <a:t>Question</a:t>
            </a:r>
            <a:endParaRPr lang="en-US" b="1" dirty="0"/>
          </a:p>
        </p:txBody>
      </p:sp>
      <p:sp>
        <p:nvSpPr>
          <p:cNvPr id="3" name="Content Placeholder 2"/>
          <p:cNvSpPr>
            <a:spLocks noGrp="1"/>
          </p:cNvSpPr>
          <p:nvPr>
            <p:ph idx="1"/>
          </p:nvPr>
        </p:nvSpPr>
        <p:spPr>
          <a:xfrm>
            <a:off x="438373" y="1171249"/>
            <a:ext cx="11282576" cy="5354244"/>
          </a:xfrm>
          <a:solidFill>
            <a:schemeClr val="bg1">
              <a:lumMod val="85000"/>
            </a:schemeClr>
          </a:solidFill>
          <a:ln w="38100">
            <a:solidFill>
              <a:schemeClr val="bg1">
                <a:lumMod val="50000"/>
              </a:schemeClr>
            </a:solidFill>
          </a:ln>
          <a:scene3d>
            <a:camera prst="orthographicFront"/>
            <a:lightRig rig="threePt" dir="t"/>
          </a:scene3d>
          <a:sp3d>
            <a:bevelT w="114300" prst="artDeco"/>
          </a:sp3d>
        </p:spPr>
        <p:txBody>
          <a:bodyPr lIns="182880" tIns="182880">
            <a:normAutofit/>
            <a:sp3d extrusionH="57150">
              <a:bevelT w="38100" h="38100"/>
            </a:sp3d>
          </a:bodyPr>
          <a:lstStyle/>
          <a:p>
            <a:pPr marL="0" indent="0">
              <a:spcBef>
                <a:spcPts val="0"/>
              </a:spcBef>
              <a:spcAft>
                <a:spcPts val="1800"/>
              </a:spcAft>
              <a:buNone/>
            </a:pPr>
            <a:r>
              <a:rPr lang="en-US" dirty="0" smtClean="0"/>
              <a:t>If we as a people are pledging allegiance to a pagan tradition of allowing the false leadership of the moon to guide us, </a:t>
            </a:r>
            <a:endParaRPr lang="en-US" dirty="0"/>
          </a:p>
          <a:p>
            <a:pPr marL="0" indent="0" algn="ctr">
              <a:spcBef>
                <a:spcPts val="0"/>
              </a:spcBef>
              <a:spcAft>
                <a:spcPts val="1800"/>
              </a:spcAft>
              <a:buNone/>
            </a:pPr>
            <a:r>
              <a:rPr lang="en-US" sz="4400" dirty="0" smtClean="0">
                <a:solidFill>
                  <a:srgbClr val="FF0000"/>
                </a:solidFill>
              </a:rPr>
              <a:t>ARE WE </a:t>
            </a:r>
            <a:r>
              <a:rPr lang="en-US" sz="4400" b="1" spc="50" dirty="0" smtClean="0">
                <a:ln w="9525" cmpd="sng">
                  <a:solidFill>
                    <a:sysClr val="windowText" lastClr="000000"/>
                  </a:solidFill>
                  <a:prstDash val="solid"/>
                </a:ln>
                <a:solidFill>
                  <a:srgbClr val="00FF00"/>
                </a:solidFill>
                <a:effectLst>
                  <a:glow rad="38100">
                    <a:schemeClr val="accent2">
                      <a:lumMod val="75000"/>
                      <a:alpha val="40000"/>
                    </a:schemeClr>
                  </a:glow>
                </a:effectLst>
              </a:rPr>
              <a:t>“BOWING” </a:t>
            </a:r>
            <a:r>
              <a:rPr lang="en-US" sz="4400" dirty="0" smtClean="0">
                <a:solidFill>
                  <a:srgbClr val="FF0000"/>
                </a:solidFill>
              </a:rPr>
              <a:t>TO THE BA’ALS AND ASHTORETHS </a:t>
            </a:r>
            <a:r>
              <a:rPr lang="en-US" sz="4400" dirty="0" smtClean="0"/>
              <a:t>seen in this world</a:t>
            </a:r>
            <a:r>
              <a:rPr lang="en-US" sz="4400" dirty="0" smtClean="0">
                <a:solidFill>
                  <a:srgbClr val="FF0000"/>
                </a:solidFill>
              </a:rPr>
              <a:t> - </a:t>
            </a:r>
            <a:r>
              <a:rPr lang="en-US" sz="4400" b="1" dirty="0" smtClean="0">
                <a:solidFill>
                  <a:srgbClr val="FF0000"/>
                </a:solidFill>
                <a:effectLst>
                  <a:glow rad="228600">
                    <a:schemeClr val="accent5">
                      <a:satMod val="175000"/>
                      <a:alpha val="40000"/>
                    </a:schemeClr>
                  </a:glow>
                </a:effectLst>
              </a:rPr>
              <a:t>TODAY?</a:t>
            </a:r>
            <a:endParaRPr lang="en-US" sz="800" b="1" dirty="0">
              <a:solidFill>
                <a:srgbClr val="FF0000"/>
              </a:solidFill>
              <a:effectLst>
                <a:glow rad="228600">
                  <a:schemeClr val="accent5">
                    <a:satMod val="175000"/>
                    <a:alpha val="40000"/>
                  </a:schemeClr>
                </a:glow>
              </a:effectLst>
            </a:endParaRPr>
          </a:p>
          <a:p>
            <a:pPr marL="0" indent="0">
              <a:spcBef>
                <a:spcPts val="0"/>
              </a:spcBef>
              <a:spcAft>
                <a:spcPts val="1800"/>
              </a:spcAft>
              <a:buNone/>
            </a:pPr>
            <a:r>
              <a:rPr lang="en-US" sz="4400" b="1" dirty="0" smtClean="0">
                <a:solidFill>
                  <a:srgbClr val="008080"/>
                </a:solidFill>
              </a:rPr>
              <a:t>My friend, let us repent and return to the </a:t>
            </a:r>
            <a:r>
              <a:rPr lang="en-US" sz="4400" b="1" dirty="0" smtClean="0">
                <a:solidFill>
                  <a:srgbClr val="0000FF"/>
                </a:solidFill>
              </a:rPr>
              <a:t>Word of </a:t>
            </a:r>
            <a:r>
              <a:rPr lang="en-US" sz="4400" b="1" dirty="0" err="1" smtClean="0">
                <a:solidFill>
                  <a:srgbClr val="0000FF"/>
                </a:solidFill>
              </a:rPr>
              <a:t>Yahuah</a:t>
            </a:r>
            <a:r>
              <a:rPr lang="en-US" sz="4400" b="1" dirty="0" smtClean="0">
                <a:solidFill>
                  <a:srgbClr val="0000FF"/>
                </a:solidFill>
              </a:rPr>
              <a:t> </a:t>
            </a:r>
            <a:r>
              <a:rPr lang="en-US" sz="4400" b="1" dirty="0" smtClean="0">
                <a:solidFill>
                  <a:srgbClr val="008080"/>
                </a:solidFill>
              </a:rPr>
              <a:t>with a passion never before realized.</a:t>
            </a:r>
          </a:p>
          <a:p>
            <a:pPr marL="0" indent="0">
              <a:spcBef>
                <a:spcPts val="0"/>
              </a:spcBef>
              <a:spcAft>
                <a:spcPts val="1800"/>
              </a:spcAft>
              <a:buNone/>
            </a:pPr>
            <a:r>
              <a:rPr lang="en-US" b="1" dirty="0" smtClean="0">
                <a:solidFill>
                  <a:srgbClr val="008080"/>
                </a:solidFill>
              </a:rPr>
              <a:t>May </a:t>
            </a:r>
            <a:r>
              <a:rPr lang="en-US" b="1" dirty="0" smtClean="0">
                <a:solidFill>
                  <a:srgbClr val="0000FF"/>
                </a:solidFill>
              </a:rPr>
              <a:t>Yahuah</a:t>
            </a:r>
            <a:r>
              <a:rPr lang="en-US" b="1" dirty="0" smtClean="0">
                <a:solidFill>
                  <a:srgbClr val="008080"/>
                </a:solidFill>
              </a:rPr>
              <a:t> grant you never ending portions of guidance and wisdom. </a:t>
            </a:r>
          </a:p>
        </p:txBody>
      </p:sp>
      <p:sp>
        <p:nvSpPr>
          <p:cNvPr id="4" name="Slide Number Placeholder 3"/>
          <p:cNvSpPr>
            <a:spLocks noGrp="1"/>
          </p:cNvSpPr>
          <p:nvPr>
            <p:ph type="sldNum" sz="quarter" idx="12"/>
          </p:nvPr>
        </p:nvSpPr>
        <p:spPr>
          <a:xfrm>
            <a:off x="8911939" y="6106966"/>
            <a:ext cx="2743200" cy="365125"/>
          </a:xfrm>
        </p:spPr>
        <p:txBody>
          <a:bodyPr>
            <a:scene3d>
              <a:camera prst="orthographicFront"/>
              <a:lightRig rig="threePt" dir="t"/>
            </a:scene3d>
            <a:sp3d extrusionH="57150">
              <a:bevelT w="38100" h="38100"/>
            </a:sp3d>
          </a:bodyPr>
          <a:lstStyle/>
          <a:p>
            <a:fld id="{0B555D82-D20F-4DB7-B3E9-7B7EAC2F87A9}" type="slidenum">
              <a:rPr lang="en-US" smtClean="0">
                <a:solidFill>
                  <a:schemeClr val="tx1">
                    <a:lumMod val="95000"/>
                    <a:lumOff val="5000"/>
                  </a:schemeClr>
                </a:solidFill>
              </a:rPr>
              <a:t>89</a:t>
            </a:fld>
            <a:endParaRPr lang="en-US" dirty="0">
              <a:solidFill>
                <a:schemeClr val="tx1">
                  <a:lumMod val="95000"/>
                  <a:lumOff val="5000"/>
                </a:schemeClr>
              </a:solidFill>
            </a:endParaRPr>
          </a:p>
        </p:txBody>
      </p:sp>
      <p:sp>
        <p:nvSpPr>
          <p:cNvPr id="5" name="Rectangle 4"/>
          <p:cNvSpPr/>
          <p:nvPr/>
        </p:nvSpPr>
        <p:spPr>
          <a:xfrm>
            <a:off x="2149813" y="5676194"/>
            <a:ext cx="8804408"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en-US" sz="4000" b="1" dirty="0" smtClean="0">
                <a:ln w="11430"/>
                <a:solidFill>
                  <a:schemeClr val="accent4">
                    <a:lumMod val="20000"/>
                    <a:lumOff val="80000"/>
                  </a:schemeClr>
                </a:solidFill>
                <a:effectLst>
                  <a:glow rad="101600">
                    <a:schemeClr val="accent1">
                      <a:satMod val="175000"/>
                      <a:alpha val="40000"/>
                    </a:schemeClr>
                  </a:glow>
                  <a:outerShdw blurRad="50800" dist="39000" dir="5460000" algn="tl">
                    <a:srgbClr val="000000">
                      <a:alpha val="38000"/>
                    </a:srgbClr>
                  </a:outerShdw>
                </a:effectLst>
                <a:latin typeface="Segoe Print" pitchFamily="2" charset="0"/>
              </a:rPr>
              <a:t>The End … but what is next?</a:t>
            </a:r>
            <a:endParaRPr lang="en-US" sz="4000" b="1" cap="none" spc="0" dirty="0">
              <a:ln w="11430"/>
              <a:solidFill>
                <a:srgbClr val="00B0F0"/>
              </a:solidFill>
              <a:effectLst>
                <a:glow rad="101600">
                  <a:schemeClr val="accent1">
                    <a:satMod val="175000"/>
                    <a:alpha val="40000"/>
                  </a:schemeClr>
                </a:glow>
                <a:outerShdw blurRad="50800" dist="39000" dir="5460000" algn="tl">
                  <a:srgbClr val="000000">
                    <a:alpha val="38000"/>
                  </a:srgbClr>
                </a:outerShdw>
              </a:effectLst>
              <a:latin typeface="Segoe Print" pitchFamily="2" charset="0"/>
            </a:endParaRPr>
          </a:p>
        </p:txBody>
      </p:sp>
    </p:spTree>
    <p:extLst>
      <p:ext uri="{BB962C8B-B14F-4D97-AF65-F5344CB8AC3E}">
        <p14:creationId xmlns:p14="http://schemas.microsoft.com/office/powerpoint/2010/main" val="1298693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3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3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125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150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520" y="302779"/>
            <a:ext cx="9724604" cy="1071789"/>
          </a:xfrm>
          <a:solidFill>
            <a:schemeClr val="bg1"/>
          </a:solidFill>
          <a:ln w="76200">
            <a:solidFill>
              <a:srgbClr val="00FF00"/>
            </a:solidFill>
          </a:ln>
          <a:effectLst>
            <a:glow rad="228600">
              <a:schemeClr val="accent5">
                <a:satMod val="175000"/>
                <a:alpha val="40000"/>
              </a:schemeClr>
            </a:glow>
          </a:effectLst>
          <a:scene3d>
            <a:camera prst="orthographicFront"/>
            <a:lightRig rig="threePt" dir="t"/>
          </a:scene3d>
          <a:sp3d>
            <a:bevelT w="139700" h="139700" prst="divot"/>
          </a:sp3d>
        </p:spPr>
        <p:txBody>
          <a:bodyPr>
            <a:normAutofit/>
            <a:sp3d extrusionH="57150">
              <a:bevelT w="38100" h="38100"/>
            </a:sp3d>
          </a:bodyPr>
          <a:lstStyle/>
          <a:p>
            <a:pPr algn="ctr"/>
            <a:r>
              <a:rPr lang="en-US" sz="6600" b="1" dirty="0" smtClean="0">
                <a:solidFill>
                  <a:srgbClr val="FF3399"/>
                </a:solidFill>
              </a:rPr>
              <a:t>Question With a Clue</a:t>
            </a:r>
            <a:endParaRPr lang="en-US" sz="6600" b="1" dirty="0">
              <a:solidFill>
                <a:srgbClr val="FF3399"/>
              </a:solidFill>
            </a:endParaRPr>
          </a:p>
        </p:txBody>
      </p:sp>
      <p:sp>
        <p:nvSpPr>
          <p:cNvPr id="3" name="Content Placeholder 2"/>
          <p:cNvSpPr>
            <a:spLocks noGrp="1"/>
          </p:cNvSpPr>
          <p:nvPr>
            <p:ph idx="1"/>
          </p:nvPr>
        </p:nvSpPr>
        <p:spPr>
          <a:xfrm>
            <a:off x="838200" y="1706779"/>
            <a:ext cx="10515600" cy="4762045"/>
          </a:xfrm>
          <a:solidFill>
            <a:schemeClr val="accent4">
              <a:lumMod val="40000"/>
              <a:lumOff val="60000"/>
            </a:schemeClr>
          </a:solidFill>
          <a:ln w="76200">
            <a:solidFill>
              <a:srgbClr val="34E9FC"/>
            </a:solidFill>
          </a:ln>
          <a:scene3d>
            <a:camera prst="orthographicFront"/>
            <a:lightRig rig="threePt" dir="t"/>
          </a:scene3d>
          <a:sp3d>
            <a:bevelT prst="relaxedInset"/>
          </a:sp3d>
        </p:spPr>
        <p:txBody>
          <a:bodyPr lIns="182880" tIns="182880">
            <a:normAutofit lnSpcReduction="10000"/>
            <a:sp3d extrusionH="57150">
              <a:bevelT w="38100" h="38100"/>
            </a:sp3d>
          </a:bodyPr>
          <a:lstStyle/>
          <a:p>
            <a:pPr marL="0" indent="0">
              <a:buNone/>
            </a:pPr>
            <a:r>
              <a:rPr lang="en-US" dirty="0" smtClean="0"/>
              <a:t>Why do the Scriptures </a:t>
            </a:r>
            <a:r>
              <a:rPr lang="en-US" b="1" u="sng" dirty="0" smtClean="0"/>
              <a:t>document</a:t>
            </a:r>
            <a:r>
              <a:rPr lang="en-US" dirty="0" smtClean="0"/>
              <a:t> –</a:t>
            </a:r>
          </a:p>
          <a:p>
            <a:pPr marL="0" indent="0" algn="ctr">
              <a:lnSpc>
                <a:spcPct val="150000"/>
              </a:lnSpc>
              <a:buNone/>
            </a:pPr>
            <a:r>
              <a:rPr lang="en-US" sz="4800" dirty="0" smtClean="0">
                <a:solidFill>
                  <a:srgbClr val="FF3399"/>
                </a:solidFill>
              </a:rPr>
              <a:t>...the festival of the Yahudim </a:t>
            </a:r>
            <a:r>
              <a:rPr lang="en-US" sz="4800" dirty="0" smtClean="0"/>
              <a:t>[Jews]</a:t>
            </a:r>
            <a:r>
              <a:rPr lang="en-US" sz="4800" dirty="0" smtClean="0">
                <a:solidFill>
                  <a:srgbClr val="FF3399"/>
                </a:solidFill>
              </a:rPr>
              <a:t>...?</a:t>
            </a:r>
          </a:p>
          <a:p>
            <a:pPr marL="0" indent="0" algn="ctr">
              <a:buNone/>
            </a:pPr>
            <a:endParaRPr lang="en-US" sz="4800" dirty="0">
              <a:solidFill>
                <a:srgbClr val="FF3399"/>
              </a:solidFill>
            </a:endParaRPr>
          </a:p>
          <a:p>
            <a:pPr marL="0" indent="0" algn="ctr">
              <a:lnSpc>
                <a:spcPct val="110000"/>
              </a:lnSpc>
              <a:buNone/>
            </a:pPr>
            <a:r>
              <a:rPr lang="en-US" dirty="0" smtClean="0"/>
              <a:t>Leviticus tells us very clearly to </a:t>
            </a:r>
            <a:r>
              <a:rPr lang="en-US" b="1" dirty="0" smtClean="0">
                <a:solidFill>
                  <a:srgbClr val="0000CC"/>
                </a:solidFill>
              </a:rPr>
              <a:t>Whom</a:t>
            </a:r>
            <a:r>
              <a:rPr lang="en-US" dirty="0" smtClean="0"/>
              <a:t> the Feasts and Festivals belong.</a:t>
            </a:r>
          </a:p>
          <a:p>
            <a:pPr marL="0" indent="0" algn="ctr">
              <a:buNone/>
            </a:pPr>
            <a:endParaRPr lang="en-US" dirty="0"/>
          </a:p>
          <a:p>
            <a:pPr marL="0" indent="0" algn="ctr">
              <a:buNone/>
            </a:pPr>
            <a:r>
              <a:rPr lang="en-US" sz="4400" dirty="0" smtClean="0">
                <a:solidFill>
                  <a:srgbClr val="CC0099"/>
                </a:solidFill>
              </a:rPr>
              <a:t>Why then do the Scriptures record this festival as one that belongs to the </a:t>
            </a:r>
            <a:r>
              <a:rPr lang="en-US" sz="4400" b="1" dirty="0" smtClean="0">
                <a:ln w="22225">
                  <a:solidFill>
                    <a:srgbClr val="CC0099"/>
                  </a:solidFill>
                  <a:prstDash val="solid"/>
                </a:ln>
                <a:solidFill>
                  <a:srgbClr val="00FF00"/>
                </a:solidFill>
              </a:rPr>
              <a:t>Yahudim? </a:t>
            </a:r>
            <a:endParaRPr lang="en-US" sz="4400" dirty="0">
              <a:ln w="22225">
                <a:solidFill>
                  <a:srgbClr val="CC0099"/>
                </a:solidFill>
                <a:prstDash val="solid"/>
              </a:ln>
              <a:solidFill>
                <a:srgbClr val="00FF00"/>
              </a:solidFill>
            </a:endParaRPr>
          </a:p>
        </p:txBody>
      </p:sp>
      <p:sp>
        <p:nvSpPr>
          <p:cNvPr id="4" name="Slide Number Placeholder 3"/>
          <p:cNvSpPr>
            <a:spLocks noGrp="1"/>
          </p:cNvSpPr>
          <p:nvPr>
            <p:ph type="sldNum" sz="quarter" idx="12"/>
          </p:nvPr>
        </p:nvSpPr>
        <p:spPr>
          <a:xfrm>
            <a:off x="9362033" y="6401068"/>
            <a:ext cx="2743200" cy="365125"/>
          </a:xfrm>
        </p:spPr>
        <p:txBody>
          <a:bodyPr/>
          <a:lstStyle/>
          <a:p>
            <a:fld id="{0B555D82-D20F-4DB7-B3E9-7B7EAC2F87A9}" type="slidenum">
              <a:rPr lang="en-US" smtClean="0">
                <a:solidFill>
                  <a:schemeClr val="tx1">
                    <a:lumMod val="95000"/>
                    <a:lumOff val="5000"/>
                  </a:schemeClr>
                </a:solidFill>
              </a:rPr>
              <a:t>9</a:t>
            </a:fld>
            <a:endParaRPr lang="en-US" dirty="0">
              <a:solidFill>
                <a:schemeClr val="tx1">
                  <a:lumMod val="95000"/>
                  <a:lumOff val="5000"/>
                </a:schemeClr>
              </a:solidFill>
            </a:endParaRPr>
          </a:p>
        </p:txBody>
      </p:sp>
      <p:sp>
        <p:nvSpPr>
          <p:cNvPr id="5" name="Curved Up Arrow 4"/>
          <p:cNvSpPr/>
          <p:nvPr/>
        </p:nvSpPr>
        <p:spPr>
          <a:xfrm flipH="1">
            <a:off x="6901051" y="3256699"/>
            <a:ext cx="2614411" cy="663796"/>
          </a:xfrm>
          <a:prstGeom prst="curvedUpArrow">
            <a:avLst>
              <a:gd name="adj1" fmla="val 47309"/>
              <a:gd name="adj2" fmla="val 155797"/>
              <a:gd name="adj3" fmla="val 25000"/>
            </a:avLst>
          </a:prstGeom>
          <a:solidFill>
            <a:srgbClr val="00FF00"/>
          </a:solidFill>
          <a:ln w="476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a:off x="3727767" y="3347718"/>
            <a:ext cx="1476104" cy="914399"/>
            <a:chOff x="3727767" y="3452222"/>
            <a:chExt cx="1476104" cy="914399"/>
          </a:xfrm>
        </p:grpSpPr>
        <p:sp>
          <p:nvSpPr>
            <p:cNvPr id="6" name="Cloud Callout 5"/>
            <p:cNvSpPr/>
            <p:nvPr/>
          </p:nvSpPr>
          <p:spPr>
            <a:xfrm>
              <a:off x="3727767" y="3452222"/>
              <a:ext cx="1476104" cy="914399"/>
            </a:xfrm>
            <a:prstGeom prst="cloudCallout">
              <a:avLst>
                <a:gd name="adj1" fmla="val 88470"/>
                <a:gd name="adj2" fmla="val 43928"/>
              </a:avLst>
            </a:prstGeom>
            <a:solidFill>
              <a:srgbClr val="34E9FC"/>
            </a:solidFill>
            <a:ln w="57150">
              <a:solidFill>
                <a:srgbClr val="0000CC"/>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E9FC"/>
                </a:solidFill>
              </a:endParaRPr>
            </a:p>
          </p:txBody>
        </p:sp>
        <p:pic>
          <p:nvPicPr>
            <p:cNvPr id="7" name="Picture 6" descr="C:\Users\Valued Customer\Downloads\hebrewgraphics\paleo_aleph.gif"/>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91639" y="3614723"/>
              <a:ext cx="438785" cy="494030"/>
            </a:xfrm>
            <a:prstGeom prst="rect">
              <a:avLst/>
            </a:prstGeom>
            <a:noFill/>
            <a:ln>
              <a:noFill/>
            </a:ln>
            <a:scene3d>
              <a:camera prst="orthographicFront"/>
              <a:lightRig rig="threePt" dir="t"/>
            </a:scene3d>
            <a:sp3d>
              <a:bevelT w="114300" prst="hardEdge"/>
            </a:sp3d>
          </p:spPr>
        </p:pic>
        <p:pic>
          <p:nvPicPr>
            <p:cNvPr id="8" name="Picture 7" descr="C:\Users\Valued Customer\Downloads\hebrewgraphics\paleo_tav.gif"/>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83403" y="3670661"/>
              <a:ext cx="372745" cy="477520"/>
            </a:xfrm>
            <a:prstGeom prst="rect">
              <a:avLst/>
            </a:prstGeom>
            <a:noFill/>
            <a:ln>
              <a:noFill/>
            </a:ln>
            <a:scene3d>
              <a:camera prst="orthographicFront"/>
              <a:lightRig rig="threePt" dir="t"/>
            </a:scene3d>
            <a:sp3d>
              <a:bevelT w="114300" prst="hardEdge"/>
            </a:sp3d>
          </p:spPr>
        </p:pic>
      </p:grpSp>
    </p:spTree>
    <p:extLst>
      <p:ext uri="{BB962C8B-B14F-4D97-AF65-F5344CB8AC3E}">
        <p14:creationId xmlns:p14="http://schemas.microsoft.com/office/powerpoint/2010/main" val="1644668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5000" fill="hold" grpId="0" nodeType="withEffect">
                                  <p:stCondLst>
                                    <p:cond delay="0"/>
                                  </p:stCondLst>
                                  <p:childTnLst>
                                    <p:animRot by="120000">
                                      <p:cBhvr>
                                        <p:cTn id="6" dur="200" fill="hold">
                                          <p:stCondLst>
                                            <p:cond delay="0"/>
                                          </p:stCondLst>
                                        </p:cTn>
                                        <p:tgtEl>
                                          <p:spTgt spid="5"/>
                                        </p:tgtEl>
                                        <p:attrNameLst>
                                          <p:attrName>r</p:attrName>
                                        </p:attrNameLst>
                                      </p:cBhvr>
                                    </p:animRot>
                                    <p:animRot by="-240000">
                                      <p:cBhvr>
                                        <p:cTn id="7" dur="400" fill="hold">
                                          <p:stCondLst>
                                            <p:cond delay="400"/>
                                          </p:stCondLst>
                                        </p:cTn>
                                        <p:tgtEl>
                                          <p:spTgt spid="5"/>
                                        </p:tgtEl>
                                        <p:attrNameLst>
                                          <p:attrName>r</p:attrName>
                                        </p:attrNameLst>
                                      </p:cBhvr>
                                    </p:animRot>
                                    <p:animRot by="240000">
                                      <p:cBhvr>
                                        <p:cTn id="8" dur="400" fill="hold">
                                          <p:stCondLst>
                                            <p:cond delay="800"/>
                                          </p:stCondLst>
                                        </p:cTn>
                                        <p:tgtEl>
                                          <p:spTgt spid="5"/>
                                        </p:tgtEl>
                                        <p:attrNameLst>
                                          <p:attrName>r</p:attrName>
                                        </p:attrNameLst>
                                      </p:cBhvr>
                                    </p:animRot>
                                    <p:animRot by="-240000">
                                      <p:cBhvr>
                                        <p:cTn id="9" dur="400" fill="hold">
                                          <p:stCondLst>
                                            <p:cond delay="1200"/>
                                          </p:stCondLst>
                                        </p:cTn>
                                        <p:tgtEl>
                                          <p:spTgt spid="5"/>
                                        </p:tgtEl>
                                        <p:attrNameLst>
                                          <p:attrName>r</p:attrName>
                                        </p:attrNameLst>
                                      </p:cBhvr>
                                    </p:animRot>
                                    <p:animRot by="120000">
                                      <p:cBhvr>
                                        <p:cTn id="10" dur="400" fill="hold">
                                          <p:stCondLst>
                                            <p:cond delay="16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80">
                                          <p:stCondLst>
                                            <p:cond delay="0"/>
                                          </p:stCondLst>
                                        </p:cTn>
                                        <p:tgtEl>
                                          <p:spTgt spid="3">
                                            <p:txEl>
                                              <p:pRg st="3" end="3"/>
                                            </p:txEl>
                                          </p:spTgt>
                                        </p:tgtEl>
                                      </p:cBhvr>
                                    </p:animEffect>
                                    <p:anim calcmode="lin" valueType="num">
                                      <p:cBhvr>
                                        <p:cTn id="1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3" end="3"/>
                                            </p:txEl>
                                          </p:spTgt>
                                        </p:tgtEl>
                                      </p:cBhvr>
                                      <p:to x="100000" y="60000"/>
                                    </p:animScale>
                                    <p:animScale>
                                      <p:cBhvr>
                                        <p:cTn id="22" dur="166" decel="50000">
                                          <p:stCondLst>
                                            <p:cond delay="676"/>
                                          </p:stCondLst>
                                        </p:cTn>
                                        <p:tgtEl>
                                          <p:spTgt spid="3">
                                            <p:txEl>
                                              <p:pRg st="3" end="3"/>
                                            </p:txEl>
                                          </p:spTgt>
                                        </p:tgtEl>
                                      </p:cBhvr>
                                      <p:to x="100000" y="100000"/>
                                    </p:animScale>
                                    <p:animScale>
                                      <p:cBhvr>
                                        <p:cTn id="23" dur="26">
                                          <p:stCondLst>
                                            <p:cond delay="1312"/>
                                          </p:stCondLst>
                                        </p:cTn>
                                        <p:tgtEl>
                                          <p:spTgt spid="3">
                                            <p:txEl>
                                              <p:pRg st="3" end="3"/>
                                            </p:txEl>
                                          </p:spTgt>
                                        </p:tgtEl>
                                      </p:cBhvr>
                                      <p:to x="100000" y="80000"/>
                                    </p:animScale>
                                    <p:animScale>
                                      <p:cBhvr>
                                        <p:cTn id="24" dur="166" decel="50000">
                                          <p:stCondLst>
                                            <p:cond delay="1338"/>
                                          </p:stCondLst>
                                        </p:cTn>
                                        <p:tgtEl>
                                          <p:spTgt spid="3">
                                            <p:txEl>
                                              <p:pRg st="3" end="3"/>
                                            </p:txEl>
                                          </p:spTgt>
                                        </p:tgtEl>
                                      </p:cBhvr>
                                      <p:to x="100000" y="100000"/>
                                    </p:animScale>
                                    <p:animScale>
                                      <p:cBhvr>
                                        <p:cTn id="25" dur="26">
                                          <p:stCondLst>
                                            <p:cond delay="1642"/>
                                          </p:stCondLst>
                                        </p:cTn>
                                        <p:tgtEl>
                                          <p:spTgt spid="3">
                                            <p:txEl>
                                              <p:pRg st="3" end="3"/>
                                            </p:txEl>
                                          </p:spTgt>
                                        </p:tgtEl>
                                      </p:cBhvr>
                                      <p:to x="100000" y="90000"/>
                                    </p:animScale>
                                    <p:animScale>
                                      <p:cBhvr>
                                        <p:cTn id="26" dur="166" decel="50000">
                                          <p:stCondLst>
                                            <p:cond delay="1668"/>
                                          </p:stCondLst>
                                        </p:cTn>
                                        <p:tgtEl>
                                          <p:spTgt spid="3">
                                            <p:txEl>
                                              <p:pRg st="3" end="3"/>
                                            </p:txEl>
                                          </p:spTgt>
                                        </p:tgtEl>
                                      </p:cBhvr>
                                      <p:to x="100000" y="100000"/>
                                    </p:animScale>
                                    <p:animScale>
                                      <p:cBhvr>
                                        <p:cTn id="27" dur="26">
                                          <p:stCondLst>
                                            <p:cond delay="1808"/>
                                          </p:stCondLst>
                                        </p:cTn>
                                        <p:tgtEl>
                                          <p:spTgt spid="3">
                                            <p:txEl>
                                              <p:pRg st="3" end="3"/>
                                            </p:txEl>
                                          </p:spTgt>
                                        </p:tgtEl>
                                      </p:cBhvr>
                                      <p:to x="100000" y="95000"/>
                                    </p:animScale>
                                    <p:animScale>
                                      <p:cBhvr>
                                        <p:cTn id="28" dur="166" decel="50000">
                                          <p:stCondLst>
                                            <p:cond delay="1834"/>
                                          </p:stCondLst>
                                        </p:cTn>
                                        <p:tgtEl>
                                          <p:spTgt spid="3">
                                            <p:txEl>
                                              <p:pRg st="3" end="3"/>
                                            </p:txEl>
                                          </p:spTgt>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80">
                                          <p:stCondLst>
                                            <p:cond delay="0"/>
                                          </p:stCondLst>
                                        </p:cTn>
                                        <p:tgtEl>
                                          <p:spTgt spid="9"/>
                                        </p:tgtEl>
                                      </p:cBhvr>
                                    </p:animEffect>
                                    <p:anim calcmode="lin" valueType="num">
                                      <p:cBhvr>
                                        <p:cTn id="3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7" dur="26">
                                          <p:stCondLst>
                                            <p:cond delay="650"/>
                                          </p:stCondLst>
                                        </p:cTn>
                                        <p:tgtEl>
                                          <p:spTgt spid="9"/>
                                        </p:tgtEl>
                                      </p:cBhvr>
                                      <p:to x="100000" y="60000"/>
                                    </p:animScale>
                                    <p:animScale>
                                      <p:cBhvr>
                                        <p:cTn id="38" dur="166" decel="50000">
                                          <p:stCondLst>
                                            <p:cond delay="676"/>
                                          </p:stCondLst>
                                        </p:cTn>
                                        <p:tgtEl>
                                          <p:spTgt spid="9"/>
                                        </p:tgtEl>
                                      </p:cBhvr>
                                      <p:to x="100000" y="100000"/>
                                    </p:animScale>
                                    <p:animScale>
                                      <p:cBhvr>
                                        <p:cTn id="39" dur="26">
                                          <p:stCondLst>
                                            <p:cond delay="1312"/>
                                          </p:stCondLst>
                                        </p:cTn>
                                        <p:tgtEl>
                                          <p:spTgt spid="9"/>
                                        </p:tgtEl>
                                      </p:cBhvr>
                                      <p:to x="100000" y="80000"/>
                                    </p:animScale>
                                    <p:animScale>
                                      <p:cBhvr>
                                        <p:cTn id="40" dur="166" decel="50000">
                                          <p:stCondLst>
                                            <p:cond delay="1338"/>
                                          </p:stCondLst>
                                        </p:cTn>
                                        <p:tgtEl>
                                          <p:spTgt spid="9"/>
                                        </p:tgtEl>
                                      </p:cBhvr>
                                      <p:to x="100000" y="100000"/>
                                    </p:animScale>
                                    <p:animScale>
                                      <p:cBhvr>
                                        <p:cTn id="41" dur="26">
                                          <p:stCondLst>
                                            <p:cond delay="1642"/>
                                          </p:stCondLst>
                                        </p:cTn>
                                        <p:tgtEl>
                                          <p:spTgt spid="9"/>
                                        </p:tgtEl>
                                      </p:cBhvr>
                                      <p:to x="100000" y="90000"/>
                                    </p:animScale>
                                    <p:animScale>
                                      <p:cBhvr>
                                        <p:cTn id="42" dur="166" decel="50000">
                                          <p:stCondLst>
                                            <p:cond delay="1668"/>
                                          </p:stCondLst>
                                        </p:cTn>
                                        <p:tgtEl>
                                          <p:spTgt spid="9"/>
                                        </p:tgtEl>
                                      </p:cBhvr>
                                      <p:to x="100000" y="100000"/>
                                    </p:animScale>
                                    <p:animScale>
                                      <p:cBhvr>
                                        <p:cTn id="43" dur="26">
                                          <p:stCondLst>
                                            <p:cond delay="1808"/>
                                          </p:stCondLst>
                                        </p:cTn>
                                        <p:tgtEl>
                                          <p:spTgt spid="9"/>
                                        </p:tgtEl>
                                      </p:cBhvr>
                                      <p:to x="100000" y="95000"/>
                                    </p:animScale>
                                    <p:animScale>
                                      <p:cBhvr>
                                        <p:cTn id="44" dur="166" decel="50000">
                                          <p:stCondLst>
                                            <p:cond delay="1834"/>
                                          </p:stCondLst>
                                        </p:cTn>
                                        <p:tgtEl>
                                          <p:spTgt spid="9"/>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74274" y="6492875"/>
            <a:ext cx="2743200" cy="365125"/>
          </a:xfrm>
        </p:spPr>
        <p:txBody>
          <a:bodyPr/>
          <a:lstStyle/>
          <a:p>
            <a:fld id="{0B555D82-D20F-4DB7-B3E9-7B7EAC2F87A9}" type="slidenum">
              <a:rPr lang="en-US" b="1" smtClean="0">
                <a:solidFill>
                  <a:schemeClr val="bg1"/>
                </a:solidFill>
              </a:rPr>
              <a:t>90</a:t>
            </a:fld>
            <a:endParaRPr lang="en-US" b="1" dirty="0">
              <a:solidFill>
                <a:schemeClr val="bg1"/>
              </a:solidFill>
            </a:endParaRPr>
          </a:p>
        </p:txBody>
      </p:sp>
      <p:sp>
        <p:nvSpPr>
          <p:cNvPr id="3" name="Rectangle 2"/>
          <p:cNvSpPr/>
          <p:nvPr/>
        </p:nvSpPr>
        <p:spPr>
          <a:xfrm>
            <a:off x="6984698" y="285763"/>
            <a:ext cx="5319854" cy="255454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chemeClr val="accent2">
                    <a:lumMod val="60000"/>
                    <a:lumOff val="40000"/>
                  </a:schemeClr>
                </a:solidFill>
                <a:effectLst>
                  <a:outerShdw blurRad="50800" dist="39000" dir="5460000" algn="tl">
                    <a:srgbClr val="000000">
                      <a:alpha val="38000"/>
                    </a:srgbClr>
                  </a:outerShdw>
                </a:effectLst>
                <a:latin typeface="Segoe Print" pitchFamily="2" charset="0"/>
              </a:rPr>
              <a:t>Next Study on </a:t>
            </a:r>
            <a:br>
              <a:rPr lang="en-US" sz="3200" b="1" cap="none" spc="0" dirty="0" smtClean="0">
                <a:ln w="11430"/>
                <a:solidFill>
                  <a:schemeClr val="accent2">
                    <a:lumMod val="60000"/>
                    <a:lumOff val="40000"/>
                  </a:schemeClr>
                </a:solidFill>
                <a:effectLst>
                  <a:outerShdw blurRad="50800" dist="39000" dir="5460000" algn="tl">
                    <a:srgbClr val="000000">
                      <a:alpha val="38000"/>
                    </a:srgbClr>
                  </a:outerShdw>
                </a:effectLst>
                <a:latin typeface="Segoe Print" pitchFamily="2" charset="0"/>
              </a:rPr>
            </a:br>
            <a:r>
              <a:rPr lang="en-US" sz="3200" b="1" cap="none" spc="0" dirty="0" smtClean="0">
                <a:ln w="11430"/>
                <a:solidFill>
                  <a:schemeClr val="accent2">
                    <a:lumMod val="60000"/>
                    <a:lumOff val="40000"/>
                  </a:schemeClr>
                </a:solidFill>
                <a:effectLst>
                  <a:outerShdw blurRad="50800" dist="39000" dir="5460000" algn="tl">
                    <a:srgbClr val="000000">
                      <a:alpha val="38000"/>
                    </a:srgbClr>
                  </a:outerShdw>
                </a:effectLst>
                <a:latin typeface="Segoe Print" pitchFamily="2" charset="0"/>
              </a:rPr>
              <a:t>June 1/18:  </a:t>
            </a:r>
          </a:p>
          <a:p>
            <a:pPr algn="ctr"/>
            <a:r>
              <a:rPr lang="en-US" sz="4800" b="1" cap="none" spc="0" dirty="0" smtClean="0">
                <a:ln w="11430"/>
                <a:solidFill>
                  <a:schemeClr val="accent2">
                    <a:lumMod val="60000"/>
                    <a:lumOff val="40000"/>
                  </a:schemeClr>
                </a:solidFill>
                <a:effectLst>
                  <a:glow rad="127000">
                    <a:srgbClr val="34E9FC"/>
                  </a:glow>
                  <a:outerShdw blurRad="50800" dist="39000" dir="5460000" algn="tl">
                    <a:srgbClr val="000000">
                      <a:alpha val="38000"/>
                    </a:srgbClr>
                  </a:outerShdw>
                </a:effectLst>
                <a:latin typeface="Segoe Print" pitchFamily="2" charset="0"/>
              </a:rPr>
              <a:t>The Moon! </a:t>
            </a:r>
          </a:p>
          <a:p>
            <a:pPr algn="ctr"/>
            <a:r>
              <a:rPr lang="en-US" sz="4800" b="1" dirty="0" smtClean="0">
                <a:ln w="11430"/>
                <a:solidFill>
                  <a:schemeClr val="accent2">
                    <a:lumMod val="60000"/>
                    <a:lumOff val="40000"/>
                  </a:schemeClr>
                </a:solidFill>
                <a:effectLst>
                  <a:glow rad="127000">
                    <a:srgbClr val="34E9FC"/>
                  </a:glow>
                  <a:outerShdw blurRad="50800" dist="39000" dir="5460000" algn="tl">
                    <a:srgbClr val="000000">
                      <a:alpha val="38000"/>
                    </a:srgbClr>
                  </a:outerShdw>
                </a:effectLst>
                <a:latin typeface="Segoe Print" pitchFamily="2" charset="0"/>
              </a:rPr>
              <a:t>Oh! The Moon!</a:t>
            </a:r>
            <a:endParaRPr lang="en-US" sz="4800" b="1" cap="none" spc="0" dirty="0">
              <a:ln w="11430"/>
              <a:solidFill>
                <a:schemeClr val="accent2">
                  <a:lumMod val="60000"/>
                  <a:lumOff val="40000"/>
                </a:schemeClr>
              </a:solidFill>
              <a:effectLst>
                <a:glow rad="127000">
                  <a:srgbClr val="34E9FC"/>
                </a:glow>
                <a:outerShdw blurRad="50800" dist="39000" dir="5460000" algn="tl">
                  <a:srgbClr val="000000">
                    <a:alpha val="38000"/>
                  </a:srgbClr>
                </a:outerShdw>
              </a:effectLst>
              <a:latin typeface="Segoe Print" pitchFamily="2" charset="0"/>
            </a:endParaRPr>
          </a:p>
        </p:txBody>
      </p:sp>
      <p:sp>
        <p:nvSpPr>
          <p:cNvPr id="4" name="Rectangle 3"/>
          <p:cNvSpPr/>
          <p:nvPr/>
        </p:nvSpPr>
        <p:spPr>
          <a:xfrm>
            <a:off x="3313105" y="5195029"/>
            <a:ext cx="5714164" cy="138499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en-US" sz="2800" b="1" cap="none" spc="0" dirty="0" smtClean="0">
                <a:ln w="11430"/>
                <a:solidFill>
                  <a:schemeClr val="accent2">
                    <a:lumMod val="20000"/>
                    <a:lumOff val="80000"/>
                  </a:schemeClr>
                </a:solidFill>
                <a:effectLst>
                  <a:outerShdw blurRad="50800" dist="39000" dir="5460000" algn="tl">
                    <a:srgbClr val="000000">
                      <a:alpha val="38000"/>
                    </a:srgbClr>
                  </a:outerShdw>
                </a:effectLst>
                <a:latin typeface="Segoe Print" pitchFamily="2" charset="0"/>
              </a:rPr>
              <a:t>Does Moses really give the “moon” the prominent position to begin each month?</a:t>
            </a:r>
            <a:endParaRPr lang="en-US" sz="2800" b="1" cap="none" spc="0" dirty="0">
              <a:ln w="11430"/>
              <a:solidFill>
                <a:schemeClr val="accent2">
                  <a:lumMod val="20000"/>
                  <a:lumOff val="80000"/>
                </a:schemeClr>
              </a:solidFill>
              <a:effectLst>
                <a:outerShdw blurRad="50800" dist="39000" dir="5460000" algn="tl">
                  <a:srgbClr val="000000">
                    <a:alpha val="38000"/>
                  </a:srgbClr>
                </a:outerShdw>
              </a:effectLst>
              <a:latin typeface="Segoe Print" pitchFamily="2" charset="0"/>
            </a:endParaRPr>
          </a:p>
        </p:txBody>
      </p:sp>
      <p:sp>
        <p:nvSpPr>
          <p:cNvPr id="5" name="Rectangle 4"/>
          <p:cNvSpPr/>
          <p:nvPr/>
        </p:nvSpPr>
        <p:spPr>
          <a:xfrm>
            <a:off x="0" y="321024"/>
            <a:ext cx="4873449" cy="35394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chemeClr val="accent2">
                    <a:lumMod val="60000"/>
                    <a:lumOff val="40000"/>
                  </a:schemeClr>
                </a:solidFill>
                <a:effectLst>
                  <a:outerShdw blurRad="50800" dist="39000" dir="5460000" algn="tl">
                    <a:srgbClr val="000000">
                      <a:alpha val="38000"/>
                    </a:srgbClr>
                  </a:outerShdw>
                </a:effectLst>
                <a:latin typeface="Segoe Print" pitchFamily="2" charset="0"/>
              </a:rPr>
              <a:t>This completes two </a:t>
            </a:r>
            <a:r>
              <a:rPr lang="en-US" sz="3200" b="1" cap="none" spc="0" dirty="0" smtClean="0">
                <a:ln w="11430"/>
                <a:solidFill>
                  <a:srgbClr val="34E9FC"/>
                </a:solidFill>
                <a:effectLst>
                  <a:outerShdw blurRad="50800" dist="39000" dir="5460000" algn="tl">
                    <a:srgbClr val="000000">
                      <a:alpha val="38000"/>
                    </a:srgbClr>
                  </a:outerShdw>
                </a:effectLst>
                <a:latin typeface="Segoe Print" pitchFamily="2" charset="0"/>
              </a:rPr>
              <a:t>introductory</a:t>
            </a:r>
            <a:r>
              <a:rPr lang="en-US" sz="3200" b="1" cap="none" spc="0" dirty="0" smtClean="0">
                <a:ln w="11430"/>
                <a:solidFill>
                  <a:schemeClr val="accent2">
                    <a:lumMod val="60000"/>
                    <a:lumOff val="40000"/>
                  </a:schemeClr>
                </a:solidFill>
                <a:effectLst>
                  <a:outerShdw blurRad="50800" dist="39000" dir="5460000" algn="tl">
                    <a:srgbClr val="000000">
                      <a:alpha val="38000"/>
                    </a:srgbClr>
                  </a:outerShdw>
                </a:effectLst>
                <a:latin typeface="Segoe Print" pitchFamily="2" charset="0"/>
              </a:rPr>
              <a:t> studies on the problem of </a:t>
            </a:r>
            <a:br>
              <a:rPr lang="en-US" sz="3200" b="1" cap="none" spc="0" dirty="0" smtClean="0">
                <a:ln w="11430"/>
                <a:solidFill>
                  <a:schemeClr val="accent2">
                    <a:lumMod val="60000"/>
                    <a:lumOff val="40000"/>
                  </a:schemeClr>
                </a:solidFill>
                <a:effectLst>
                  <a:outerShdw blurRad="50800" dist="39000" dir="5460000" algn="tl">
                    <a:srgbClr val="000000">
                      <a:alpha val="38000"/>
                    </a:srgbClr>
                  </a:outerShdw>
                </a:effectLst>
                <a:latin typeface="Segoe Print" pitchFamily="2" charset="0"/>
              </a:rPr>
            </a:br>
            <a:r>
              <a:rPr lang="en-US" sz="3200" b="1" cap="none" spc="0" dirty="0" smtClean="0">
                <a:ln w="11430"/>
                <a:solidFill>
                  <a:schemeClr val="accent2">
                    <a:lumMod val="60000"/>
                    <a:lumOff val="40000"/>
                  </a:schemeClr>
                </a:solidFill>
                <a:effectLst>
                  <a:outerShdw blurRad="50800" dist="39000" dir="5460000" algn="tl">
                    <a:srgbClr val="000000">
                      <a:alpha val="38000"/>
                    </a:srgbClr>
                  </a:outerShdw>
                </a:effectLst>
                <a:latin typeface="Segoe Print" pitchFamily="2" charset="0"/>
              </a:rPr>
              <a:t>the moon being in command of </a:t>
            </a:r>
            <a:br>
              <a:rPr lang="en-US" sz="3200" b="1" cap="none" spc="0" dirty="0" smtClean="0">
                <a:ln w="11430"/>
                <a:solidFill>
                  <a:schemeClr val="accent2">
                    <a:lumMod val="60000"/>
                    <a:lumOff val="40000"/>
                  </a:schemeClr>
                </a:solidFill>
                <a:effectLst>
                  <a:outerShdw blurRad="50800" dist="39000" dir="5460000" algn="tl">
                    <a:srgbClr val="000000">
                      <a:alpha val="38000"/>
                    </a:srgbClr>
                  </a:outerShdw>
                </a:effectLst>
                <a:latin typeface="Segoe Print" pitchFamily="2" charset="0"/>
              </a:rPr>
            </a:br>
            <a:r>
              <a:rPr lang="en-US" sz="3200" b="1" cap="none" spc="0" dirty="0" smtClean="0">
                <a:ln w="11430"/>
                <a:solidFill>
                  <a:schemeClr val="accent2">
                    <a:lumMod val="60000"/>
                    <a:lumOff val="40000"/>
                  </a:schemeClr>
                </a:solidFill>
                <a:effectLst>
                  <a:outerShdw blurRad="50800" dist="39000" dir="5460000" algn="tl">
                    <a:srgbClr val="000000">
                      <a:alpha val="38000"/>
                    </a:srgbClr>
                  </a:outerShdw>
                </a:effectLst>
                <a:latin typeface="Segoe Print" pitchFamily="2" charset="0"/>
              </a:rPr>
              <a:t>the month commencement.</a:t>
            </a:r>
            <a:endParaRPr lang="en-US" sz="4000" b="1" cap="none" spc="0" dirty="0">
              <a:ln w="11430"/>
              <a:solidFill>
                <a:schemeClr val="accent2">
                  <a:lumMod val="60000"/>
                  <a:lumOff val="40000"/>
                </a:schemeClr>
              </a:solidFill>
              <a:effectLst>
                <a:outerShdw blurRad="50800" dist="39000" dir="5460000" algn="tl">
                  <a:srgbClr val="000000">
                    <a:alpha val="38000"/>
                  </a:srgbClr>
                </a:outerShdw>
              </a:effectLst>
              <a:latin typeface="Segoe Print" pitchFamily="2" charset="0"/>
            </a:endParaRPr>
          </a:p>
        </p:txBody>
      </p:sp>
      <p:pic>
        <p:nvPicPr>
          <p:cNvPr id="2050" name="Picture 2" descr="C:\Users\Rae\Desktop\Art on Desktop\white man clip art\yellow-blue smiley faces\question face yellow 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4154" y="4747014"/>
            <a:ext cx="2007613" cy="1517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343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up)">
                                      <p:cBhvr>
                                        <p:cTn id="14" dur="2000"/>
                                        <p:tgtEl>
                                          <p:spTgt spid="4">
                                            <p:txEl>
                                              <p:pRg st="0" end="0"/>
                                            </p:txEl>
                                          </p:spTgt>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1750"/>
                                        <p:tgtEl>
                                          <p:spTgt spid="2050"/>
                                        </p:tgtEl>
                                      </p:cBhvr>
                                    </p:animEffect>
                                    <p:anim calcmode="lin" valueType="num">
                                      <p:cBhvr>
                                        <p:cTn id="19" dur="1750" fill="hold"/>
                                        <p:tgtEl>
                                          <p:spTgt spid="2050"/>
                                        </p:tgtEl>
                                        <p:attrNameLst>
                                          <p:attrName>ppt_x</p:attrName>
                                        </p:attrNameLst>
                                      </p:cBhvr>
                                      <p:tavLst>
                                        <p:tav tm="0">
                                          <p:val>
                                            <p:strVal val="#ppt_x"/>
                                          </p:val>
                                        </p:tav>
                                        <p:tav tm="100000">
                                          <p:val>
                                            <p:strVal val="#ppt_x"/>
                                          </p:val>
                                        </p:tav>
                                      </p:tavLst>
                                    </p:anim>
                                    <p:anim calcmode="lin" valueType="num">
                                      <p:cBhvr>
                                        <p:cTn id="20" dur="175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t="-4000" b="-4000"/>
          </a:stretch>
        </a:blipFill>
        <a:effectLst/>
      </p:bgPr>
    </p:bg>
    <p:spTree>
      <p:nvGrpSpPr>
        <p:cNvPr id="1" name=""/>
        <p:cNvGrpSpPr/>
        <p:nvPr/>
      </p:nvGrpSpPr>
      <p:grpSpPr>
        <a:xfrm>
          <a:off x="0" y="0"/>
          <a:ext cx="0" cy="0"/>
          <a:chOff x="0" y="0"/>
          <a:chExt cx="0" cy="0"/>
        </a:xfrm>
      </p:grpSpPr>
      <p:pic>
        <p:nvPicPr>
          <p:cNvPr id="7" name="Content Placeholder 3"/>
          <p:cNvPicPr>
            <a:picLocks noGrp="1" noChangeAspect="1"/>
          </p:cNvPicPr>
          <p:nvPr>
            <p:ph type="pic" idx="1"/>
          </p:nvPr>
        </p:nvPicPr>
        <p:blipFill>
          <a:blip r:embed="rId3" cstate="print">
            <a:extLst>
              <a:ext uri="{BEBA8EAE-BF5A-486C-A8C5-ECC9F3942E4B}">
                <a14:imgProps xmlns:a14="http://schemas.microsoft.com/office/drawing/2010/main">
                  <a14:imgLayer r:embed="rId4">
                    <a14:imgEffect>
                      <a14:sharpenSoften amount="2000"/>
                    </a14:imgEffect>
                    <a14:imgEffect>
                      <a14:brightnessContrast bright="-2000" contrast="-2000"/>
                    </a14:imgEffect>
                  </a14:imgLayer>
                </a14:imgProps>
              </a:ext>
              <a:ext uri="{28A0092B-C50C-407E-A947-70E740481C1C}">
                <a14:useLocalDpi xmlns:a14="http://schemas.microsoft.com/office/drawing/2010/main" val="0"/>
              </a:ext>
            </a:extLst>
          </a:blip>
          <a:srcRect l="2619" r="2619"/>
          <a:stretch>
            <a:fillRect/>
          </a:stretch>
        </p:blipFill>
        <p:spPr>
          <a:xfrm>
            <a:off x="10013930" y="4912160"/>
            <a:ext cx="1948404" cy="1538478"/>
          </a:xfrm>
          <a:prstGeom prst="ellipse">
            <a:avLst/>
          </a:prstGeom>
          <a:ln w="190500" cap="rnd">
            <a:solidFill>
              <a:schemeClr val="accent3"/>
            </a:solidFill>
            <a:prstDash val="solid"/>
          </a:ln>
          <a:effectLst>
            <a:glow rad="139700">
              <a:schemeClr val="accent1">
                <a:satMod val="175000"/>
                <a:alpha val="40000"/>
              </a:schemeClr>
            </a:glow>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Slide Number Placeholder 1"/>
          <p:cNvSpPr>
            <a:spLocks noGrp="1"/>
          </p:cNvSpPr>
          <p:nvPr>
            <p:ph type="sldNum" sz="quarter" idx="12"/>
          </p:nvPr>
        </p:nvSpPr>
        <p:spPr>
          <a:xfrm>
            <a:off x="9389925" y="6439478"/>
            <a:ext cx="2743200" cy="365125"/>
          </a:xfrm>
        </p:spPr>
        <p:txBody>
          <a:bodyPr/>
          <a:lstStyle/>
          <a:p>
            <a:fld id="{0B555D82-D20F-4DB7-B3E9-7B7EAC2F87A9}" type="slidenum">
              <a:rPr lang="en-US" smtClean="0">
                <a:solidFill>
                  <a:schemeClr val="tx1">
                    <a:lumMod val="95000"/>
                    <a:lumOff val="5000"/>
                  </a:schemeClr>
                </a:solidFill>
              </a:rPr>
              <a:t>91</a:t>
            </a:fld>
            <a:endParaRPr lang="en-US" dirty="0">
              <a:solidFill>
                <a:schemeClr val="tx1">
                  <a:lumMod val="95000"/>
                  <a:lumOff val="5000"/>
                </a:schemeClr>
              </a:solidFill>
            </a:endParaRPr>
          </a:p>
        </p:txBody>
      </p:sp>
      <p:sp>
        <p:nvSpPr>
          <p:cNvPr id="6" name="Rectangle 5"/>
          <p:cNvSpPr/>
          <p:nvPr/>
        </p:nvSpPr>
        <p:spPr>
          <a:xfrm>
            <a:off x="306652" y="147676"/>
            <a:ext cx="4819925"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en-US" sz="4000" b="1" dirty="0" smtClean="0">
                <a:ln w="11430"/>
                <a:solidFill>
                  <a:schemeClr val="accent4">
                    <a:lumMod val="20000"/>
                    <a:lumOff val="80000"/>
                  </a:schemeClr>
                </a:solidFill>
                <a:effectLst>
                  <a:glow rad="101600">
                    <a:schemeClr val="accent1">
                      <a:satMod val="175000"/>
                      <a:alpha val="40000"/>
                    </a:schemeClr>
                  </a:glow>
                  <a:outerShdw blurRad="50800" dist="39000" dir="5460000" algn="tl">
                    <a:srgbClr val="000000">
                      <a:alpha val="38000"/>
                    </a:srgbClr>
                  </a:outerShdw>
                </a:effectLst>
                <a:latin typeface="Segoe Print" pitchFamily="2" charset="0"/>
              </a:rPr>
              <a:t>Walk in His</a:t>
            </a:r>
            <a:br>
              <a:rPr lang="en-US" sz="4000" b="1" dirty="0" smtClean="0">
                <a:ln w="11430"/>
                <a:solidFill>
                  <a:schemeClr val="accent4">
                    <a:lumMod val="20000"/>
                    <a:lumOff val="80000"/>
                  </a:schemeClr>
                </a:solidFill>
                <a:effectLst>
                  <a:glow rad="101600">
                    <a:schemeClr val="accent1">
                      <a:satMod val="175000"/>
                      <a:alpha val="40000"/>
                    </a:schemeClr>
                  </a:glow>
                  <a:outerShdw blurRad="50800" dist="39000" dir="5460000" algn="tl">
                    <a:srgbClr val="000000">
                      <a:alpha val="38000"/>
                    </a:srgbClr>
                  </a:outerShdw>
                </a:effectLst>
                <a:latin typeface="Segoe Print" pitchFamily="2" charset="0"/>
              </a:rPr>
            </a:br>
            <a:r>
              <a:rPr lang="en-US" sz="4000" b="1" dirty="0" smtClean="0">
                <a:ln w="11430"/>
                <a:solidFill>
                  <a:schemeClr val="accent4">
                    <a:lumMod val="20000"/>
                    <a:lumOff val="80000"/>
                  </a:schemeClr>
                </a:solidFill>
                <a:effectLst>
                  <a:glow rad="101600">
                    <a:schemeClr val="accent1">
                      <a:satMod val="175000"/>
                      <a:alpha val="40000"/>
                    </a:schemeClr>
                  </a:glow>
                  <a:outerShdw blurRad="50800" dist="39000" dir="5460000" algn="tl">
                    <a:srgbClr val="000000">
                      <a:alpha val="38000"/>
                    </a:srgbClr>
                  </a:outerShdw>
                </a:effectLst>
                <a:latin typeface="Segoe Print" pitchFamily="2" charset="0"/>
              </a:rPr>
              <a:t>Footsteps!</a:t>
            </a:r>
            <a:endParaRPr lang="en-US" sz="4000" b="1" cap="none" spc="0" dirty="0">
              <a:ln w="11430"/>
              <a:solidFill>
                <a:srgbClr val="00B0F0"/>
              </a:solidFill>
              <a:effectLst>
                <a:glow rad="101600">
                  <a:schemeClr val="accent1">
                    <a:satMod val="175000"/>
                    <a:alpha val="40000"/>
                  </a:schemeClr>
                </a:glow>
                <a:outerShdw blurRad="50800" dist="39000" dir="5460000" algn="tl">
                  <a:srgbClr val="000000">
                    <a:alpha val="38000"/>
                  </a:srgbClr>
                </a:outerShdw>
              </a:effectLst>
              <a:latin typeface="Segoe Print" pitchFamily="2" charset="0"/>
            </a:endParaRPr>
          </a:p>
        </p:txBody>
      </p:sp>
      <p:sp>
        <p:nvSpPr>
          <p:cNvPr id="8" name="Rectangle 7"/>
          <p:cNvSpPr/>
          <p:nvPr/>
        </p:nvSpPr>
        <p:spPr>
          <a:xfrm>
            <a:off x="1322110" y="5804307"/>
            <a:ext cx="7608935" cy="646331"/>
          </a:xfrm>
          <a:prstGeom prst="rect">
            <a:avLst/>
          </a:prstGeom>
          <a:solidFill>
            <a:schemeClr val="accent4">
              <a:lumMod val="20000"/>
              <a:lumOff val="80000"/>
              <a:alpha val="56000"/>
            </a:schemeClr>
          </a:solidFill>
          <a:ln w="57150">
            <a:solidFill>
              <a:schemeClr val="bg2">
                <a:lumMod val="50000"/>
              </a:schemeClr>
            </a:solidFill>
          </a:ln>
          <a:scene3d>
            <a:camera prst="orthographicFront"/>
            <a:lightRig rig="flat" dir="tl">
              <a:rot lat="0" lon="0" rev="6600000"/>
            </a:lightRig>
          </a:scene3d>
          <a:sp3d>
            <a:bevel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hlinkClick r:id="rId5"/>
              </a:rPr>
              <a:t>timothy@torahtothetribes.com</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sp>
        <p:nvSpPr>
          <p:cNvPr id="9" name="Rectangle 8"/>
          <p:cNvSpPr/>
          <p:nvPr/>
        </p:nvSpPr>
        <p:spPr>
          <a:xfrm>
            <a:off x="-430276" y="3556183"/>
            <a:ext cx="6625336" cy="2585323"/>
          </a:xfrm>
          <a:prstGeom prst="rect">
            <a:avLst/>
          </a:prstGeom>
          <a:noFill/>
          <a:ln w="57150">
            <a:noFill/>
          </a:ln>
          <a:scene3d>
            <a:camera prst="orthographicFront"/>
            <a:lightRig rig="flat" dir="tl">
              <a:rot lat="0" lon="0" rev="6600000"/>
            </a:lightRig>
          </a:scene3d>
          <a:sp3d>
            <a:bevel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5400" b="1" cap="none" spc="0" dirty="0" smtClean="0">
                <a:ln w="11430"/>
                <a:solidFill>
                  <a:schemeClr val="accent2">
                    <a:lumMod val="75000"/>
                  </a:schemeClr>
                </a:solidFill>
                <a:effectLst>
                  <a:outerShdw blurRad="50800" dist="39000" dir="5460000" algn="tl">
                    <a:srgbClr val="000000">
                      <a:alpha val="38000"/>
                    </a:srgbClr>
                  </a:outerShdw>
                </a:effectLst>
                <a:latin typeface="Segoe Print" pitchFamily="2" charset="0"/>
              </a:rPr>
              <a:t>For</a:t>
            </a:r>
            <a:r>
              <a:rPr lang="en-US" sz="3600" b="1" cap="none" spc="0" dirty="0" smtClean="0">
                <a:ln w="11430"/>
                <a:solidFill>
                  <a:schemeClr val="accent2">
                    <a:lumMod val="75000"/>
                  </a:schemeClr>
                </a:solidFill>
                <a:effectLst>
                  <a:outerShdw blurRad="50800" dist="39000" dir="5460000" algn="tl">
                    <a:srgbClr val="000000">
                      <a:alpha val="38000"/>
                    </a:srgbClr>
                  </a:outerShdw>
                </a:effectLst>
                <a:latin typeface="Segoe Print" pitchFamily="2" charset="0"/>
              </a:rPr>
              <a:t>             </a:t>
            </a:r>
            <a:r>
              <a:rPr lang="en-US" sz="5400" b="1" cap="none" spc="0" dirty="0" smtClean="0">
                <a:ln w="11430"/>
                <a:solidFill>
                  <a:schemeClr val="accent2">
                    <a:lumMod val="75000"/>
                  </a:schemeClr>
                </a:solidFill>
                <a:effectLst>
                  <a:outerShdw blurRad="50800" dist="39000" dir="5460000" algn="tl">
                    <a:srgbClr val="000000">
                      <a:alpha val="38000"/>
                    </a:srgbClr>
                  </a:outerShdw>
                </a:effectLst>
                <a:latin typeface="Segoe Print" pitchFamily="2" charset="0"/>
              </a:rPr>
              <a:t>send</a:t>
            </a:r>
            <a:r>
              <a:rPr lang="en-US" sz="3600" b="1" cap="none" spc="0" dirty="0" smtClean="0">
                <a:ln w="11430"/>
                <a:solidFill>
                  <a:schemeClr val="accent2">
                    <a:lumMod val="75000"/>
                  </a:schemeClr>
                </a:solidFill>
                <a:effectLst>
                  <a:outerShdw blurRad="50800" dist="39000" dir="5460000" algn="tl">
                    <a:srgbClr val="000000">
                      <a:alpha val="38000"/>
                    </a:srgbClr>
                  </a:outerShdw>
                </a:effectLst>
                <a:latin typeface="Segoe Print" pitchFamily="2" charset="0"/>
              </a:rPr>
              <a:t> </a:t>
            </a:r>
            <a:br>
              <a:rPr lang="en-US" sz="3600" b="1" cap="none" spc="0" dirty="0" smtClean="0">
                <a:ln w="11430"/>
                <a:solidFill>
                  <a:schemeClr val="accent2">
                    <a:lumMod val="75000"/>
                  </a:schemeClr>
                </a:solidFill>
                <a:effectLst>
                  <a:outerShdw blurRad="50800" dist="39000" dir="5460000" algn="tl">
                    <a:srgbClr val="000000">
                      <a:alpha val="38000"/>
                    </a:srgbClr>
                  </a:outerShdw>
                </a:effectLst>
                <a:latin typeface="Segoe Print" pitchFamily="2" charset="0"/>
              </a:rPr>
            </a:br>
            <a:r>
              <a:rPr lang="en-US" sz="3600" b="1" cap="none" spc="0" dirty="0" smtClean="0">
                <a:ln w="11430"/>
                <a:solidFill>
                  <a:schemeClr val="accent2">
                    <a:lumMod val="75000"/>
                  </a:schemeClr>
                </a:solidFill>
                <a:effectLst>
                  <a:outerShdw blurRad="50800" dist="39000" dir="5460000" algn="tl">
                    <a:srgbClr val="000000">
                      <a:alpha val="38000"/>
                    </a:srgbClr>
                  </a:outerShdw>
                </a:effectLst>
                <a:latin typeface="Segoe Print" pitchFamily="2" charset="0"/>
              </a:rPr>
              <a:t>your questions</a:t>
            </a:r>
            <a:br>
              <a:rPr lang="en-US" sz="3600" b="1" cap="none" spc="0" dirty="0" smtClean="0">
                <a:ln w="11430"/>
                <a:solidFill>
                  <a:schemeClr val="accent2">
                    <a:lumMod val="75000"/>
                  </a:schemeClr>
                </a:solidFill>
                <a:effectLst>
                  <a:outerShdw blurRad="50800" dist="39000" dir="5460000" algn="tl">
                    <a:srgbClr val="000000">
                      <a:alpha val="38000"/>
                    </a:srgbClr>
                  </a:outerShdw>
                </a:effectLst>
                <a:latin typeface="Segoe Print" pitchFamily="2" charset="0"/>
              </a:rPr>
            </a:br>
            <a:r>
              <a:rPr lang="en-US" sz="3600" b="1" cap="none" spc="0" dirty="0" smtClean="0">
                <a:ln w="11430"/>
                <a:solidFill>
                  <a:schemeClr val="accent2">
                    <a:lumMod val="75000"/>
                  </a:schemeClr>
                </a:solidFill>
                <a:effectLst>
                  <a:outerShdw blurRad="50800" dist="39000" dir="5460000" algn="tl">
                    <a:srgbClr val="000000">
                      <a:alpha val="38000"/>
                    </a:srgbClr>
                  </a:outerShdw>
                </a:effectLst>
                <a:latin typeface="Segoe Print" pitchFamily="2" charset="0"/>
              </a:rPr>
              <a:t>&amp; comments to:</a:t>
            </a:r>
            <a:br>
              <a:rPr lang="en-US" sz="3600" b="1" cap="none" spc="0" dirty="0" smtClean="0">
                <a:ln w="11430"/>
                <a:solidFill>
                  <a:schemeClr val="accent2">
                    <a:lumMod val="75000"/>
                  </a:schemeClr>
                </a:solidFill>
                <a:effectLst>
                  <a:outerShdw blurRad="50800" dist="39000" dir="5460000" algn="tl">
                    <a:srgbClr val="000000">
                      <a:alpha val="38000"/>
                    </a:srgbClr>
                  </a:outerShdw>
                </a:effectLst>
                <a:latin typeface="Segoe Print" pitchFamily="2" charset="0"/>
              </a:rPr>
            </a:br>
            <a:endParaRPr lang="en-US" sz="3600" b="1" cap="none" spc="0" dirty="0">
              <a:ln w="11430"/>
              <a:solidFill>
                <a:schemeClr val="accent2">
                  <a:lumMod val="75000"/>
                </a:schemeClr>
              </a:solidFill>
              <a:effectLst>
                <a:outerShdw blurRad="50800" dist="39000" dir="5460000" algn="tl">
                  <a:srgbClr val="000000">
                    <a:alpha val="38000"/>
                  </a:srgbClr>
                </a:outerShdw>
              </a:effectLst>
              <a:latin typeface="Segoe Print" pitchFamily="2" charset="0"/>
            </a:endParaRPr>
          </a:p>
        </p:txBody>
      </p:sp>
      <p:pic>
        <p:nvPicPr>
          <p:cNvPr id="10" name="Picture 2" descr="C:\Users\Rae\Desktop\Grammar Art\email mouse b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6652" y="5701746"/>
            <a:ext cx="1176041" cy="851454"/>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6" name="Picture 2" descr="C:\Users\Rae\Desktop\Art on Desktop\white man clip art\3d white people\3d help 2.png"/>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07064" y="2658360"/>
            <a:ext cx="2716389" cy="2039055"/>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464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icture_Entrance_With_Oval_Border_16x9.potx [Read-Only]" id="{1F5B75CB-70EB-4C5A-AD38-F09D30137F7A}" vid="{4398A12D-16CA-4D03-A0E5-6F3FAD5AEF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F64CDC1-EBD6-42E3-98C6-A16FBC1533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Animation slide Picture with fly-in marquee lights (widescreen)</Template>
  <TotalTime>0</TotalTime>
  <Words>4798</Words>
  <Application>Microsoft Office PowerPoint</Application>
  <PresentationFormat>Custom</PresentationFormat>
  <Paragraphs>775</Paragraphs>
  <Slides>91</Slides>
  <Notes>9</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Office Theme</vt:lpstr>
      <vt:lpstr>PowerPoint Presentation</vt:lpstr>
      <vt:lpstr>Yahusha’s   for the Lunar Based Calendar!</vt:lpstr>
      <vt:lpstr>1. The feeling or attitude of regarding someone or something as inferior, base, or worthless; scorn.  2. The state of being despised or dishonored: was held in contempt by his former friends.  3. Open disrespect or willful disobedience of the authority of a court of law or legislative body.</vt:lpstr>
      <vt:lpstr>PowerPoint Presentation</vt:lpstr>
      <vt:lpstr>PowerPoint Presentation</vt:lpstr>
      <vt:lpstr>PowerPoint Presentation</vt:lpstr>
      <vt:lpstr>PowerPoint Presentation</vt:lpstr>
      <vt:lpstr>Was Yahusha in agreement with the  TIMING of the Feast of the Yehudim (Jews)?</vt:lpstr>
      <vt:lpstr>Question With a Clue</vt:lpstr>
      <vt:lpstr>Yahusha’s Brother’s Unbelief</vt:lpstr>
      <vt:lpstr>Important Questions</vt:lpstr>
      <vt:lpstr>Your Time = Your Appointed Times </vt:lpstr>
      <vt:lpstr>Isaiah Continued</vt:lpstr>
      <vt:lpstr>“Your” – in Amos</vt:lpstr>
      <vt:lpstr> “Your” – in Malachi</vt:lpstr>
      <vt:lpstr>Back to Yahusha’s Conversation with His brothers</vt:lpstr>
      <vt:lpstr>Yahusha Witnesses?   HOW!</vt:lpstr>
      <vt:lpstr> Yahusha refrains from going...</vt:lpstr>
      <vt:lpstr>Yahusha’s next action – His  WITNESS</vt:lpstr>
      <vt:lpstr>Feast of the Yahudim (Jews)   #1</vt:lpstr>
      <vt:lpstr>Sukkot Feast of the Yahudim (Jews)  </vt:lpstr>
      <vt:lpstr>Yahusha – AWOL From Yahuah’s Feast?</vt:lpstr>
      <vt:lpstr>Did Yahusha arrive – LATE?</vt:lpstr>
      <vt:lpstr>Yahusha Arrives “Late” - But Right “On Time!”</vt:lpstr>
      <vt:lpstr>Yahusha Arrives “Late” - But Very  -  “On Time!”</vt:lpstr>
      <vt:lpstr>Yahusha’s  Legal Right!</vt:lpstr>
      <vt:lpstr>Melchi-Tzedek Witness or  Lunar Confusion? </vt:lpstr>
      <vt:lpstr>Yahusha’s Time – Leviticus 23</vt:lpstr>
      <vt:lpstr>Determining the Start of the Year</vt:lpstr>
      <vt:lpstr>Yahusha – declares His METHOD of Witnessing</vt:lpstr>
      <vt:lpstr>PowerPoint Presentation</vt:lpstr>
      <vt:lpstr>Yahusha - a Witness for Yahuah</vt:lpstr>
      <vt:lpstr>Your Clue – Yahuah Speaks to Mosheh</vt:lpstr>
      <vt:lpstr>Teaching by example, or just simple conversation?</vt:lpstr>
      <vt:lpstr>Yahusha’s  Example</vt:lpstr>
      <vt:lpstr>Yahusha’s HAMMER</vt:lpstr>
      <vt:lpstr>The Key of Knowledge Removed!</vt:lpstr>
      <vt:lpstr>Yahuah tells us where to find KNOWLEDGE</vt:lpstr>
      <vt:lpstr>What KNOWLEDGE are we searching for?</vt:lpstr>
      <vt:lpstr>??  Questions  ??</vt:lpstr>
      <vt:lpstr>PowerPoint Presentation</vt:lpstr>
      <vt:lpstr>The Mazzaroth Constellations = Infinite Knowledge</vt:lpstr>
      <vt:lpstr>Keys to Knowledge – Mazzaroth’s Rulership</vt:lpstr>
      <vt:lpstr>Job Identifies the               of the Moon!</vt:lpstr>
      <vt:lpstr>A Celestial Position Comparison</vt:lpstr>
      <vt:lpstr>PowerPoint Presentation</vt:lpstr>
      <vt:lpstr>    Mazzaroth Constellations               </vt:lpstr>
      <vt:lpstr>There are – TWELVE … </vt:lpstr>
      <vt:lpstr>QUESTION -</vt:lpstr>
      <vt:lpstr>The Next Set of QUESTIONS -</vt:lpstr>
      <vt:lpstr>What about a second witness - from Yahusha?</vt:lpstr>
      <vt:lpstr>“customs of the feast” – “A Mistake in translation?”</vt:lpstr>
      <vt:lpstr>Two Ideals - SIDE BY SIDE - a Visual, Psychological and  Contextual Separation</vt:lpstr>
      <vt:lpstr>Context:  “...practice of the festival”</vt:lpstr>
      <vt:lpstr>Just a trivial accident? Or Torah Fulfillment?</vt:lpstr>
      <vt:lpstr>Yahusha’s Response to the Inquiry -</vt:lpstr>
      <vt:lpstr>“The Matters” of the Father - Yahuah</vt:lpstr>
      <vt:lpstr>What “ON EARTH” was Yahusha thinking?</vt:lpstr>
      <vt:lpstr>What “on earth” was Yahusha thinking? #2</vt:lpstr>
      <vt:lpstr>What “ON EARTH” is this situation?</vt:lpstr>
      <vt:lpstr> ON EARTH!!</vt:lpstr>
      <vt:lpstr>Tishri 23 - The Yahudim’s Feast has ended!</vt:lpstr>
      <vt:lpstr>Yahusha’s Contention!</vt:lpstr>
      <vt:lpstr>PowerPoint Presentation</vt:lpstr>
      <vt:lpstr>PowerPoint Presentation</vt:lpstr>
      <vt:lpstr>Ya’aqov - Half Brother to Yahusha</vt:lpstr>
      <vt:lpstr>What are the “TWO GREAT LIGHTS”?</vt:lpstr>
      <vt:lpstr>What? - a Shadow?</vt:lpstr>
      <vt:lpstr>PowerPoint Presentation</vt:lpstr>
      <vt:lpstr>Man’s Designer Circuits  (#1)</vt:lpstr>
      <vt:lpstr>Man’s Designer Circuits  (#2)</vt:lpstr>
      <vt:lpstr>Man’s Designer Circuits  (#3)</vt:lpstr>
      <vt:lpstr>Man’s Designer Circuits  (#4)</vt:lpstr>
      <vt:lpstr>Questions to Ponder?</vt:lpstr>
      <vt:lpstr>Man’s Designer Circuits  (#5)</vt:lpstr>
      <vt:lpstr>Man’s Designer Circuit Quotes  (#6)</vt:lpstr>
      <vt:lpstr>The Synodic Month/Metonic Cycle Quotes  (#1)</vt:lpstr>
      <vt:lpstr>The Synodic Month/Metonic Cycle Connection  quotes   (#2)</vt:lpstr>
      <vt:lpstr>The Synodic Month/Metonic Cycle Connection  quotes (#2)</vt:lpstr>
      <vt:lpstr>PowerPoint Presentation</vt:lpstr>
      <vt:lpstr>Who attempted to change times and laws? (Dan 7:25)</vt:lpstr>
      <vt:lpstr>What is the significance of this replacement?</vt:lpstr>
      <vt:lpstr>PowerPoint Presentation</vt:lpstr>
      <vt:lpstr>Another Scathing Statement</vt:lpstr>
      <vt:lpstr>Tequfah Abandoned  </vt:lpstr>
      <vt:lpstr>Yahusha’s Response to Their Choice!</vt:lpstr>
      <vt:lpstr>PowerPoint Presentation</vt:lpstr>
      <vt:lpstr>Yahuah’s Appeal</vt:lpstr>
      <vt:lpstr>Question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2016-07-30T16:24:43Z</dcterms:created>
  <dcterms:modified xsi:type="dcterms:W3CDTF">2018-05-20T22:20:57Z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TC040144399991</vt:lpwstr>
  </property>
</Properties>
</file>